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2"/>
  </p:notesMasterIdLst>
  <p:handoutMasterIdLst>
    <p:handoutMasterId r:id="rId13"/>
  </p:handoutMasterIdLst>
  <p:sldIdLst>
    <p:sldId id="340" r:id="rId5"/>
    <p:sldId id="258" r:id="rId6"/>
    <p:sldId id="336" r:id="rId7"/>
    <p:sldId id="339" r:id="rId8"/>
    <p:sldId id="335" r:id="rId9"/>
    <p:sldId id="337" r:id="rId10"/>
    <p:sldId id="338"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notesViewPr>
    <p:cSldViewPr snapToGrid="0">
      <p:cViewPr varScale="1">
        <p:scale>
          <a:sx n="60" d="100"/>
          <a:sy n="60" d="100"/>
        </p:scale>
        <p:origin x="893"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11A714-CAE4-422A-BC4A-E04356B4112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11BBB17-F8D5-49E8-B9E2-FE34ECE2916A}">
      <dgm:prSet custT="1"/>
      <dgm:spPr/>
      <dgm:t>
        <a:bodyPr/>
        <a:lstStyle/>
        <a:p>
          <a:r>
            <a:rPr lang="en-US" sz="2800" b="1" dirty="0"/>
            <a:t>Competitive Wages &amp; Benefits Offerings</a:t>
          </a:r>
          <a:endParaRPr lang="en-US" sz="2800" dirty="0"/>
        </a:p>
      </dgm:t>
    </dgm:pt>
    <dgm:pt modelId="{2A9B45E4-564D-44CF-801A-2D615E4F7AFF}" type="parTrans" cxnId="{1ECFA1D4-C2ED-4A5D-8932-42D26D40BD6F}">
      <dgm:prSet/>
      <dgm:spPr/>
      <dgm:t>
        <a:bodyPr/>
        <a:lstStyle/>
        <a:p>
          <a:endParaRPr lang="en-US"/>
        </a:p>
      </dgm:t>
    </dgm:pt>
    <dgm:pt modelId="{273475A3-0811-4BFB-ACAF-92F9ACC603CB}" type="sibTrans" cxnId="{1ECFA1D4-C2ED-4A5D-8932-42D26D40BD6F}">
      <dgm:prSet/>
      <dgm:spPr/>
      <dgm:t>
        <a:bodyPr/>
        <a:lstStyle/>
        <a:p>
          <a:endParaRPr lang="en-US"/>
        </a:p>
      </dgm:t>
    </dgm:pt>
    <dgm:pt modelId="{12D6155B-49E0-43C7-9635-3873B05AC515}">
      <dgm:prSet custT="1"/>
      <dgm:spPr/>
      <dgm:t>
        <a:bodyPr/>
        <a:lstStyle/>
        <a:p>
          <a:r>
            <a:rPr lang="en-US" sz="1600" b="1" dirty="0"/>
            <a:t>Retirement Plan </a:t>
          </a:r>
          <a:r>
            <a:rPr lang="en-US" sz="1600" dirty="0"/>
            <a:t>- Retirement Plan through the State administered Municipal Employees Retirement System (MERS) for Police. Retiree health insurance coverage until age 65.</a:t>
          </a:r>
        </a:p>
      </dgm:t>
    </dgm:pt>
    <dgm:pt modelId="{2D586F31-CF51-4353-BF51-2ADCFDB7D51B}" type="parTrans" cxnId="{DC6B0D8C-A1E3-46E0-9A91-7482D6687806}">
      <dgm:prSet/>
      <dgm:spPr/>
      <dgm:t>
        <a:bodyPr/>
        <a:lstStyle/>
        <a:p>
          <a:endParaRPr lang="en-US"/>
        </a:p>
      </dgm:t>
    </dgm:pt>
    <dgm:pt modelId="{B266614C-1EC6-459D-AC98-A2547D4F3B35}" type="sibTrans" cxnId="{DC6B0D8C-A1E3-46E0-9A91-7482D6687806}">
      <dgm:prSet/>
      <dgm:spPr/>
      <dgm:t>
        <a:bodyPr/>
        <a:lstStyle/>
        <a:p>
          <a:endParaRPr lang="en-US"/>
        </a:p>
      </dgm:t>
    </dgm:pt>
    <dgm:pt modelId="{9A8B2676-257F-4ED7-8127-73B6BF772E58}">
      <dgm:prSet custT="1"/>
      <dgm:spPr/>
      <dgm:t>
        <a:bodyPr/>
        <a:lstStyle/>
        <a:p>
          <a:r>
            <a:rPr lang="en-US" sz="1600" b="1" dirty="0"/>
            <a:t>Health &amp; Dental Plans </a:t>
          </a:r>
          <a:r>
            <a:rPr lang="en-US" sz="1600" dirty="0"/>
            <a:t>– low cost plans for you and your family through Blue Cross and Delta Dental RI.</a:t>
          </a:r>
        </a:p>
      </dgm:t>
    </dgm:pt>
    <dgm:pt modelId="{F07B62C8-A892-44C8-8C0D-24E705A79783}" type="parTrans" cxnId="{B01B8C86-48CD-4564-BD2C-2553C9D51D40}">
      <dgm:prSet/>
      <dgm:spPr/>
      <dgm:t>
        <a:bodyPr/>
        <a:lstStyle/>
        <a:p>
          <a:endParaRPr lang="en-US"/>
        </a:p>
      </dgm:t>
    </dgm:pt>
    <dgm:pt modelId="{22E1D9E1-7DC5-40C6-8292-999289C6548E}" type="sibTrans" cxnId="{B01B8C86-48CD-4564-BD2C-2553C9D51D40}">
      <dgm:prSet/>
      <dgm:spPr/>
      <dgm:t>
        <a:bodyPr/>
        <a:lstStyle/>
        <a:p>
          <a:endParaRPr lang="en-US"/>
        </a:p>
      </dgm:t>
    </dgm:pt>
    <dgm:pt modelId="{EDBFFC70-0E7E-4389-9476-A224E004E4AD}">
      <dgm:prSet custT="1"/>
      <dgm:spPr/>
      <dgm:t>
        <a:bodyPr/>
        <a:lstStyle/>
        <a:p>
          <a:r>
            <a:rPr lang="en-US" sz="1600" b="1" dirty="0"/>
            <a:t>Time Off- </a:t>
          </a:r>
          <a:r>
            <a:rPr lang="en-US" sz="1600" dirty="0"/>
            <a:t>Generous Vacation, Sick, Personal days earned annually.  Opportunities to sell back unused time.</a:t>
          </a:r>
        </a:p>
      </dgm:t>
    </dgm:pt>
    <dgm:pt modelId="{316F40B2-69DC-4B2F-AF1B-E45C0EB5B9C8}" type="parTrans" cxnId="{B28A7571-B8F5-4498-A308-A1B1DC954A85}">
      <dgm:prSet/>
      <dgm:spPr/>
      <dgm:t>
        <a:bodyPr/>
        <a:lstStyle/>
        <a:p>
          <a:endParaRPr lang="en-US"/>
        </a:p>
      </dgm:t>
    </dgm:pt>
    <dgm:pt modelId="{8C9FD0E0-E891-47FA-BFA4-A82804A7FCF1}" type="sibTrans" cxnId="{B28A7571-B8F5-4498-A308-A1B1DC954A85}">
      <dgm:prSet/>
      <dgm:spPr/>
      <dgm:t>
        <a:bodyPr/>
        <a:lstStyle/>
        <a:p>
          <a:endParaRPr lang="en-US"/>
        </a:p>
      </dgm:t>
    </dgm:pt>
    <dgm:pt modelId="{CACE498B-F1C6-4D29-9F7D-A20A2FE56CE5}">
      <dgm:prSet custT="1"/>
      <dgm:spPr/>
      <dgm:t>
        <a:bodyPr/>
        <a:lstStyle/>
        <a:p>
          <a:r>
            <a:rPr lang="en-US" sz="1600" b="1" dirty="0"/>
            <a:t>Wages</a:t>
          </a:r>
          <a:r>
            <a:rPr lang="en-US" sz="1600" dirty="0"/>
            <a:t> – Earn $1,190.03 weekly while in the academy. Increased to $1,264 weekly while in the FTO program and then $1,338 weekly as a probationary Police Officer. </a:t>
          </a:r>
        </a:p>
      </dgm:t>
    </dgm:pt>
    <dgm:pt modelId="{62A01F22-004D-480D-9899-15DDCBD8AF9E}" type="parTrans" cxnId="{6C83D166-B616-4FDD-94A4-862386DA13CD}">
      <dgm:prSet/>
      <dgm:spPr/>
      <dgm:t>
        <a:bodyPr/>
        <a:lstStyle/>
        <a:p>
          <a:endParaRPr lang="en-US"/>
        </a:p>
      </dgm:t>
    </dgm:pt>
    <dgm:pt modelId="{A658E839-BB20-4226-99E1-70923216BB8D}" type="sibTrans" cxnId="{6C83D166-B616-4FDD-94A4-862386DA13CD}">
      <dgm:prSet/>
      <dgm:spPr/>
      <dgm:t>
        <a:bodyPr/>
        <a:lstStyle/>
        <a:p>
          <a:endParaRPr lang="en-US"/>
        </a:p>
      </dgm:t>
    </dgm:pt>
    <dgm:pt modelId="{6E73196F-BF77-49EF-AE58-9A5267ED93ED}">
      <dgm:prSet custT="1"/>
      <dgm:spPr/>
      <dgm:t>
        <a:bodyPr/>
        <a:lstStyle/>
        <a:p>
          <a:r>
            <a:rPr lang="en-US" sz="1600" b="1" dirty="0"/>
            <a:t>Longevity Bonuses </a:t>
          </a:r>
          <a:r>
            <a:rPr lang="en-US" sz="1600" dirty="0"/>
            <a:t>– Annual longevity bonuses after four years of service.</a:t>
          </a:r>
        </a:p>
      </dgm:t>
    </dgm:pt>
    <dgm:pt modelId="{46D69C7B-3F38-4458-AC74-33E2FD3D0A96}" type="parTrans" cxnId="{005429ED-8934-4F5B-8D25-335501A0530D}">
      <dgm:prSet/>
      <dgm:spPr/>
      <dgm:t>
        <a:bodyPr/>
        <a:lstStyle/>
        <a:p>
          <a:endParaRPr lang="en-US"/>
        </a:p>
      </dgm:t>
    </dgm:pt>
    <dgm:pt modelId="{42755065-9748-49E7-A3F1-0BF3476C01A9}" type="sibTrans" cxnId="{005429ED-8934-4F5B-8D25-335501A0530D}">
      <dgm:prSet/>
      <dgm:spPr/>
      <dgm:t>
        <a:bodyPr/>
        <a:lstStyle/>
        <a:p>
          <a:endParaRPr lang="en-US"/>
        </a:p>
      </dgm:t>
    </dgm:pt>
    <dgm:pt modelId="{A4BBE864-7D8D-4A91-9FF3-F0DF316E1B73}">
      <dgm:prSet custT="1"/>
      <dgm:spPr/>
      <dgm:t>
        <a:bodyPr/>
        <a:lstStyle/>
        <a:p>
          <a:r>
            <a:rPr lang="en-US" sz="1600" dirty="0"/>
            <a:t>Wellness stipends, clothing allowances, life insurance, tuition reimbursement and more!</a:t>
          </a:r>
        </a:p>
      </dgm:t>
    </dgm:pt>
    <dgm:pt modelId="{2D8A6C65-D070-4D97-9291-2DDF2574161C}" type="parTrans" cxnId="{32826441-9AD9-4A38-BB56-4E48179A3C57}">
      <dgm:prSet/>
      <dgm:spPr/>
      <dgm:t>
        <a:bodyPr/>
        <a:lstStyle/>
        <a:p>
          <a:endParaRPr lang="en-US"/>
        </a:p>
      </dgm:t>
    </dgm:pt>
    <dgm:pt modelId="{0949E7B9-191A-4B8D-A42C-40CEAC456C70}" type="sibTrans" cxnId="{32826441-9AD9-4A38-BB56-4E48179A3C57}">
      <dgm:prSet/>
      <dgm:spPr/>
      <dgm:t>
        <a:bodyPr/>
        <a:lstStyle/>
        <a:p>
          <a:endParaRPr lang="en-US"/>
        </a:p>
      </dgm:t>
    </dgm:pt>
    <dgm:pt modelId="{00E223AE-AE7A-4538-B99A-9ECB04CF02AD}" type="pres">
      <dgm:prSet presAssocID="{ED11A714-CAE4-422A-BC4A-E04356B41124}" presName="vert0" presStyleCnt="0">
        <dgm:presLayoutVars>
          <dgm:dir/>
          <dgm:animOne val="branch"/>
          <dgm:animLvl val="lvl"/>
        </dgm:presLayoutVars>
      </dgm:prSet>
      <dgm:spPr/>
    </dgm:pt>
    <dgm:pt modelId="{00AF809D-ADB6-475C-8CDE-EEEFEED7CC63}" type="pres">
      <dgm:prSet presAssocID="{911BBB17-F8D5-49E8-B9E2-FE34ECE2916A}" presName="thickLine" presStyleLbl="alignNode1" presStyleIdx="0" presStyleCnt="7"/>
      <dgm:spPr/>
    </dgm:pt>
    <dgm:pt modelId="{E3355189-082A-415C-837B-700B057A6B00}" type="pres">
      <dgm:prSet presAssocID="{911BBB17-F8D5-49E8-B9E2-FE34ECE2916A}" presName="horz1" presStyleCnt="0"/>
      <dgm:spPr/>
    </dgm:pt>
    <dgm:pt modelId="{0EA9D53A-4B7F-4A8A-8A05-44E35B37F3C3}" type="pres">
      <dgm:prSet presAssocID="{911BBB17-F8D5-49E8-B9E2-FE34ECE2916A}" presName="tx1" presStyleLbl="revTx" presStyleIdx="0" presStyleCnt="7"/>
      <dgm:spPr/>
    </dgm:pt>
    <dgm:pt modelId="{4E2F4F9C-7722-444E-ABE2-FFB1B4B6205D}" type="pres">
      <dgm:prSet presAssocID="{911BBB17-F8D5-49E8-B9E2-FE34ECE2916A}" presName="vert1" presStyleCnt="0"/>
      <dgm:spPr/>
    </dgm:pt>
    <dgm:pt modelId="{476E4FBA-C3CB-4477-8045-4103C57D95B5}" type="pres">
      <dgm:prSet presAssocID="{12D6155B-49E0-43C7-9635-3873B05AC515}" presName="thickLine" presStyleLbl="alignNode1" presStyleIdx="1" presStyleCnt="7"/>
      <dgm:spPr/>
    </dgm:pt>
    <dgm:pt modelId="{439DA3F3-0CD4-4850-9452-B8F680F6C6FF}" type="pres">
      <dgm:prSet presAssocID="{12D6155B-49E0-43C7-9635-3873B05AC515}" presName="horz1" presStyleCnt="0"/>
      <dgm:spPr/>
    </dgm:pt>
    <dgm:pt modelId="{DCDD967D-D121-440D-9BC3-F74386A8EB56}" type="pres">
      <dgm:prSet presAssocID="{12D6155B-49E0-43C7-9635-3873B05AC515}" presName="tx1" presStyleLbl="revTx" presStyleIdx="1" presStyleCnt="7"/>
      <dgm:spPr/>
    </dgm:pt>
    <dgm:pt modelId="{911FF8B7-E2FA-4BDC-A5A3-40D948EEB225}" type="pres">
      <dgm:prSet presAssocID="{12D6155B-49E0-43C7-9635-3873B05AC515}" presName="vert1" presStyleCnt="0"/>
      <dgm:spPr/>
    </dgm:pt>
    <dgm:pt modelId="{771F2D38-B4F7-469F-BB16-1997656ACAF2}" type="pres">
      <dgm:prSet presAssocID="{9A8B2676-257F-4ED7-8127-73B6BF772E58}" presName="thickLine" presStyleLbl="alignNode1" presStyleIdx="2" presStyleCnt="7"/>
      <dgm:spPr/>
    </dgm:pt>
    <dgm:pt modelId="{036F8B24-2BE9-4944-9505-E8786A245560}" type="pres">
      <dgm:prSet presAssocID="{9A8B2676-257F-4ED7-8127-73B6BF772E58}" presName="horz1" presStyleCnt="0"/>
      <dgm:spPr/>
    </dgm:pt>
    <dgm:pt modelId="{07FA57BC-CC54-4A53-B6EC-82992FDBA794}" type="pres">
      <dgm:prSet presAssocID="{9A8B2676-257F-4ED7-8127-73B6BF772E58}" presName="tx1" presStyleLbl="revTx" presStyleIdx="2" presStyleCnt="7"/>
      <dgm:spPr/>
    </dgm:pt>
    <dgm:pt modelId="{C874346C-F34A-48BE-8B40-BB0156514AFC}" type="pres">
      <dgm:prSet presAssocID="{9A8B2676-257F-4ED7-8127-73B6BF772E58}" presName="vert1" presStyleCnt="0"/>
      <dgm:spPr/>
    </dgm:pt>
    <dgm:pt modelId="{6AA92A87-A960-4746-BB00-22F89FE5F8DF}" type="pres">
      <dgm:prSet presAssocID="{EDBFFC70-0E7E-4389-9476-A224E004E4AD}" presName="thickLine" presStyleLbl="alignNode1" presStyleIdx="3" presStyleCnt="7"/>
      <dgm:spPr/>
    </dgm:pt>
    <dgm:pt modelId="{08142D47-A3CE-4D91-917D-259FFE0C6447}" type="pres">
      <dgm:prSet presAssocID="{EDBFFC70-0E7E-4389-9476-A224E004E4AD}" presName="horz1" presStyleCnt="0"/>
      <dgm:spPr/>
    </dgm:pt>
    <dgm:pt modelId="{BD2E5821-7806-4079-A8FB-D3A34735C783}" type="pres">
      <dgm:prSet presAssocID="{EDBFFC70-0E7E-4389-9476-A224E004E4AD}" presName="tx1" presStyleLbl="revTx" presStyleIdx="3" presStyleCnt="7"/>
      <dgm:spPr/>
    </dgm:pt>
    <dgm:pt modelId="{7E84B32A-1500-4558-8406-793723BF7B15}" type="pres">
      <dgm:prSet presAssocID="{EDBFFC70-0E7E-4389-9476-A224E004E4AD}" presName="vert1" presStyleCnt="0"/>
      <dgm:spPr/>
    </dgm:pt>
    <dgm:pt modelId="{F7D6BFFD-1B34-4028-8EDF-0BBFDC28E290}" type="pres">
      <dgm:prSet presAssocID="{CACE498B-F1C6-4D29-9F7D-A20A2FE56CE5}" presName="thickLine" presStyleLbl="alignNode1" presStyleIdx="4" presStyleCnt="7"/>
      <dgm:spPr/>
    </dgm:pt>
    <dgm:pt modelId="{CC02E6BF-BFF5-45E2-BD02-4F5FA6243CEA}" type="pres">
      <dgm:prSet presAssocID="{CACE498B-F1C6-4D29-9F7D-A20A2FE56CE5}" presName="horz1" presStyleCnt="0"/>
      <dgm:spPr/>
    </dgm:pt>
    <dgm:pt modelId="{A60AB8A0-0361-4F0E-9F42-1DB6413A9120}" type="pres">
      <dgm:prSet presAssocID="{CACE498B-F1C6-4D29-9F7D-A20A2FE56CE5}" presName="tx1" presStyleLbl="revTx" presStyleIdx="4" presStyleCnt="7"/>
      <dgm:spPr/>
    </dgm:pt>
    <dgm:pt modelId="{91B64FD9-0B2D-43C3-A490-9C72E83680D8}" type="pres">
      <dgm:prSet presAssocID="{CACE498B-F1C6-4D29-9F7D-A20A2FE56CE5}" presName="vert1" presStyleCnt="0"/>
      <dgm:spPr/>
    </dgm:pt>
    <dgm:pt modelId="{4AFCA51A-B934-4474-93EC-24366252047C}" type="pres">
      <dgm:prSet presAssocID="{6E73196F-BF77-49EF-AE58-9A5267ED93ED}" presName="thickLine" presStyleLbl="alignNode1" presStyleIdx="5" presStyleCnt="7"/>
      <dgm:spPr/>
    </dgm:pt>
    <dgm:pt modelId="{5F818AC8-A8A0-40CD-8F16-96B703CD2F5B}" type="pres">
      <dgm:prSet presAssocID="{6E73196F-BF77-49EF-AE58-9A5267ED93ED}" presName="horz1" presStyleCnt="0"/>
      <dgm:spPr/>
    </dgm:pt>
    <dgm:pt modelId="{C24D6933-0D4C-40BC-B59E-F55DC50F4AEC}" type="pres">
      <dgm:prSet presAssocID="{6E73196F-BF77-49EF-AE58-9A5267ED93ED}" presName="tx1" presStyleLbl="revTx" presStyleIdx="5" presStyleCnt="7"/>
      <dgm:spPr/>
    </dgm:pt>
    <dgm:pt modelId="{FA198BA8-1145-47ED-8E99-B5EC73CFF1E0}" type="pres">
      <dgm:prSet presAssocID="{6E73196F-BF77-49EF-AE58-9A5267ED93ED}" presName="vert1" presStyleCnt="0"/>
      <dgm:spPr/>
    </dgm:pt>
    <dgm:pt modelId="{703D4BD5-3571-4F0F-9BE8-65509EF0BA5A}" type="pres">
      <dgm:prSet presAssocID="{A4BBE864-7D8D-4A91-9FF3-F0DF316E1B73}" presName="thickLine" presStyleLbl="alignNode1" presStyleIdx="6" presStyleCnt="7"/>
      <dgm:spPr/>
    </dgm:pt>
    <dgm:pt modelId="{7023D7EE-D1DB-4209-A26F-A63D8DEC00DD}" type="pres">
      <dgm:prSet presAssocID="{A4BBE864-7D8D-4A91-9FF3-F0DF316E1B73}" presName="horz1" presStyleCnt="0"/>
      <dgm:spPr/>
    </dgm:pt>
    <dgm:pt modelId="{1B0909F5-0CB5-4FE0-8BE7-FF95BB437B67}" type="pres">
      <dgm:prSet presAssocID="{A4BBE864-7D8D-4A91-9FF3-F0DF316E1B73}" presName="tx1" presStyleLbl="revTx" presStyleIdx="6" presStyleCnt="7"/>
      <dgm:spPr/>
    </dgm:pt>
    <dgm:pt modelId="{23CB29E5-4184-46A6-9DF2-60600761D508}" type="pres">
      <dgm:prSet presAssocID="{A4BBE864-7D8D-4A91-9FF3-F0DF316E1B73}" presName="vert1" presStyleCnt="0"/>
      <dgm:spPr/>
    </dgm:pt>
  </dgm:ptLst>
  <dgm:cxnLst>
    <dgm:cxn modelId="{68A1E009-A7A0-456B-AD0D-C78B91466D3C}" type="presOf" srcId="{CACE498B-F1C6-4D29-9F7D-A20A2FE56CE5}" destId="{A60AB8A0-0361-4F0E-9F42-1DB6413A9120}" srcOrd="0" destOrd="0" presId="urn:microsoft.com/office/officeart/2008/layout/LinedList"/>
    <dgm:cxn modelId="{9722AA19-B307-4DE6-A6BA-AC691475EBD3}" type="presOf" srcId="{ED11A714-CAE4-422A-BC4A-E04356B41124}" destId="{00E223AE-AE7A-4538-B99A-9ECB04CF02AD}" srcOrd="0" destOrd="0" presId="urn:microsoft.com/office/officeart/2008/layout/LinedList"/>
    <dgm:cxn modelId="{2EFD8F24-432F-49C6-99C1-B0515268AAC7}" type="presOf" srcId="{911BBB17-F8D5-49E8-B9E2-FE34ECE2916A}" destId="{0EA9D53A-4B7F-4A8A-8A05-44E35B37F3C3}" srcOrd="0" destOrd="0" presId="urn:microsoft.com/office/officeart/2008/layout/LinedList"/>
    <dgm:cxn modelId="{3B09B92C-A0DB-4445-AFC3-D209BA163380}" type="presOf" srcId="{A4BBE864-7D8D-4A91-9FF3-F0DF316E1B73}" destId="{1B0909F5-0CB5-4FE0-8BE7-FF95BB437B67}" srcOrd="0" destOrd="0" presId="urn:microsoft.com/office/officeart/2008/layout/LinedList"/>
    <dgm:cxn modelId="{32826441-9AD9-4A38-BB56-4E48179A3C57}" srcId="{ED11A714-CAE4-422A-BC4A-E04356B41124}" destId="{A4BBE864-7D8D-4A91-9FF3-F0DF316E1B73}" srcOrd="6" destOrd="0" parTransId="{2D8A6C65-D070-4D97-9291-2DDF2574161C}" sibTransId="{0949E7B9-191A-4B8D-A42C-40CEAC456C70}"/>
    <dgm:cxn modelId="{6C83D166-B616-4FDD-94A4-862386DA13CD}" srcId="{ED11A714-CAE4-422A-BC4A-E04356B41124}" destId="{CACE498B-F1C6-4D29-9F7D-A20A2FE56CE5}" srcOrd="4" destOrd="0" parTransId="{62A01F22-004D-480D-9899-15DDCBD8AF9E}" sibTransId="{A658E839-BB20-4226-99E1-70923216BB8D}"/>
    <dgm:cxn modelId="{B28A7571-B8F5-4498-A308-A1B1DC954A85}" srcId="{ED11A714-CAE4-422A-BC4A-E04356B41124}" destId="{EDBFFC70-0E7E-4389-9476-A224E004E4AD}" srcOrd="3" destOrd="0" parTransId="{316F40B2-69DC-4B2F-AF1B-E45C0EB5B9C8}" sibTransId="{8C9FD0E0-E891-47FA-BFA4-A82804A7FCF1}"/>
    <dgm:cxn modelId="{ED590A78-7357-4867-A7C1-F81B9D5C5FB4}" type="presOf" srcId="{EDBFFC70-0E7E-4389-9476-A224E004E4AD}" destId="{BD2E5821-7806-4079-A8FB-D3A34735C783}" srcOrd="0" destOrd="0" presId="urn:microsoft.com/office/officeart/2008/layout/LinedList"/>
    <dgm:cxn modelId="{B01B8C86-48CD-4564-BD2C-2553C9D51D40}" srcId="{ED11A714-CAE4-422A-BC4A-E04356B41124}" destId="{9A8B2676-257F-4ED7-8127-73B6BF772E58}" srcOrd="2" destOrd="0" parTransId="{F07B62C8-A892-44C8-8C0D-24E705A79783}" sibTransId="{22E1D9E1-7DC5-40C6-8292-999289C6548E}"/>
    <dgm:cxn modelId="{DC6B0D8C-A1E3-46E0-9A91-7482D6687806}" srcId="{ED11A714-CAE4-422A-BC4A-E04356B41124}" destId="{12D6155B-49E0-43C7-9635-3873B05AC515}" srcOrd="1" destOrd="0" parTransId="{2D586F31-CF51-4353-BF51-2ADCFDB7D51B}" sibTransId="{B266614C-1EC6-459D-AC98-A2547D4F3B35}"/>
    <dgm:cxn modelId="{7E84E6CE-C5F5-4FD1-9B5B-C50EF4AF75A3}" type="presOf" srcId="{6E73196F-BF77-49EF-AE58-9A5267ED93ED}" destId="{C24D6933-0D4C-40BC-B59E-F55DC50F4AEC}" srcOrd="0" destOrd="0" presId="urn:microsoft.com/office/officeart/2008/layout/LinedList"/>
    <dgm:cxn modelId="{1ECFA1D4-C2ED-4A5D-8932-42D26D40BD6F}" srcId="{ED11A714-CAE4-422A-BC4A-E04356B41124}" destId="{911BBB17-F8D5-49E8-B9E2-FE34ECE2916A}" srcOrd="0" destOrd="0" parTransId="{2A9B45E4-564D-44CF-801A-2D615E4F7AFF}" sibTransId="{273475A3-0811-4BFB-ACAF-92F9ACC603CB}"/>
    <dgm:cxn modelId="{2DBA85E6-5662-4627-82EA-97697BE3C4CB}" type="presOf" srcId="{12D6155B-49E0-43C7-9635-3873B05AC515}" destId="{DCDD967D-D121-440D-9BC3-F74386A8EB56}" srcOrd="0" destOrd="0" presId="urn:microsoft.com/office/officeart/2008/layout/LinedList"/>
    <dgm:cxn modelId="{005429ED-8934-4F5B-8D25-335501A0530D}" srcId="{ED11A714-CAE4-422A-BC4A-E04356B41124}" destId="{6E73196F-BF77-49EF-AE58-9A5267ED93ED}" srcOrd="5" destOrd="0" parTransId="{46D69C7B-3F38-4458-AC74-33E2FD3D0A96}" sibTransId="{42755065-9748-49E7-A3F1-0BF3476C01A9}"/>
    <dgm:cxn modelId="{6AA21CF0-7102-4FB6-A914-5090005B03A2}" type="presOf" srcId="{9A8B2676-257F-4ED7-8127-73B6BF772E58}" destId="{07FA57BC-CC54-4A53-B6EC-82992FDBA794}" srcOrd="0" destOrd="0" presId="urn:microsoft.com/office/officeart/2008/layout/LinedList"/>
    <dgm:cxn modelId="{50622117-B570-4062-9B8F-362CAD177A01}" type="presParOf" srcId="{00E223AE-AE7A-4538-B99A-9ECB04CF02AD}" destId="{00AF809D-ADB6-475C-8CDE-EEEFEED7CC63}" srcOrd="0" destOrd="0" presId="urn:microsoft.com/office/officeart/2008/layout/LinedList"/>
    <dgm:cxn modelId="{54E51B72-F41D-494E-BAD2-FFB3CC21A60F}" type="presParOf" srcId="{00E223AE-AE7A-4538-B99A-9ECB04CF02AD}" destId="{E3355189-082A-415C-837B-700B057A6B00}" srcOrd="1" destOrd="0" presId="urn:microsoft.com/office/officeart/2008/layout/LinedList"/>
    <dgm:cxn modelId="{B91C19AE-00F1-4D8C-8107-C8C769B0C86B}" type="presParOf" srcId="{E3355189-082A-415C-837B-700B057A6B00}" destId="{0EA9D53A-4B7F-4A8A-8A05-44E35B37F3C3}" srcOrd="0" destOrd="0" presId="urn:microsoft.com/office/officeart/2008/layout/LinedList"/>
    <dgm:cxn modelId="{AB2A700B-C0AB-4920-9897-1AEE7BE2D5BB}" type="presParOf" srcId="{E3355189-082A-415C-837B-700B057A6B00}" destId="{4E2F4F9C-7722-444E-ABE2-FFB1B4B6205D}" srcOrd="1" destOrd="0" presId="urn:microsoft.com/office/officeart/2008/layout/LinedList"/>
    <dgm:cxn modelId="{022D6517-7D42-4923-9218-77F7E17BD656}" type="presParOf" srcId="{00E223AE-AE7A-4538-B99A-9ECB04CF02AD}" destId="{476E4FBA-C3CB-4477-8045-4103C57D95B5}" srcOrd="2" destOrd="0" presId="urn:microsoft.com/office/officeart/2008/layout/LinedList"/>
    <dgm:cxn modelId="{16B4D8AA-006B-4385-A92C-AB1DFB88996F}" type="presParOf" srcId="{00E223AE-AE7A-4538-B99A-9ECB04CF02AD}" destId="{439DA3F3-0CD4-4850-9452-B8F680F6C6FF}" srcOrd="3" destOrd="0" presId="urn:microsoft.com/office/officeart/2008/layout/LinedList"/>
    <dgm:cxn modelId="{89CBCA3D-596C-42A9-B291-E4568070E38C}" type="presParOf" srcId="{439DA3F3-0CD4-4850-9452-B8F680F6C6FF}" destId="{DCDD967D-D121-440D-9BC3-F74386A8EB56}" srcOrd="0" destOrd="0" presId="urn:microsoft.com/office/officeart/2008/layout/LinedList"/>
    <dgm:cxn modelId="{76A53F72-3BE0-4D9B-B887-6A0B5B6F8E1D}" type="presParOf" srcId="{439DA3F3-0CD4-4850-9452-B8F680F6C6FF}" destId="{911FF8B7-E2FA-4BDC-A5A3-40D948EEB225}" srcOrd="1" destOrd="0" presId="urn:microsoft.com/office/officeart/2008/layout/LinedList"/>
    <dgm:cxn modelId="{EF46BADC-E92B-42C0-94BB-97BE7DABAD9B}" type="presParOf" srcId="{00E223AE-AE7A-4538-B99A-9ECB04CF02AD}" destId="{771F2D38-B4F7-469F-BB16-1997656ACAF2}" srcOrd="4" destOrd="0" presId="urn:microsoft.com/office/officeart/2008/layout/LinedList"/>
    <dgm:cxn modelId="{AAA7CC4C-FDFF-4B62-ABC1-80C31E712300}" type="presParOf" srcId="{00E223AE-AE7A-4538-B99A-9ECB04CF02AD}" destId="{036F8B24-2BE9-4944-9505-E8786A245560}" srcOrd="5" destOrd="0" presId="urn:microsoft.com/office/officeart/2008/layout/LinedList"/>
    <dgm:cxn modelId="{19B02BCA-D8A0-43C8-80BC-D7310EF4F6A5}" type="presParOf" srcId="{036F8B24-2BE9-4944-9505-E8786A245560}" destId="{07FA57BC-CC54-4A53-B6EC-82992FDBA794}" srcOrd="0" destOrd="0" presId="urn:microsoft.com/office/officeart/2008/layout/LinedList"/>
    <dgm:cxn modelId="{4311467B-C125-4FB8-B878-4469A4F53909}" type="presParOf" srcId="{036F8B24-2BE9-4944-9505-E8786A245560}" destId="{C874346C-F34A-48BE-8B40-BB0156514AFC}" srcOrd="1" destOrd="0" presId="urn:microsoft.com/office/officeart/2008/layout/LinedList"/>
    <dgm:cxn modelId="{938B4516-63E6-411B-ACD0-F7EEAABD9388}" type="presParOf" srcId="{00E223AE-AE7A-4538-B99A-9ECB04CF02AD}" destId="{6AA92A87-A960-4746-BB00-22F89FE5F8DF}" srcOrd="6" destOrd="0" presId="urn:microsoft.com/office/officeart/2008/layout/LinedList"/>
    <dgm:cxn modelId="{E6C16129-46D0-47FA-8873-563AA55A46A9}" type="presParOf" srcId="{00E223AE-AE7A-4538-B99A-9ECB04CF02AD}" destId="{08142D47-A3CE-4D91-917D-259FFE0C6447}" srcOrd="7" destOrd="0" presId="urn:microsoft.com/office/officeart/2008/layout/LinedList"/>
    <dgm:cxn modelId="{A286A420-7FEF-4DA7-A2BE-0F18DC561363}" type="presParOf" srcId="{08142D47-A3CE-4D91-917D-259FFE0C6447}" destId="{BD2E5821-7806-4079-A8FB-D3A34735C783}" srcOrd="0" destOrd="0" presId="urn:microsoft.com/office/officeart/2008/layout/LinedList"/>
    <dgm:cxn modelId="{24931D1E-DC3D-4FD1-8154-D0E573D98895}" type="presParOf" srcId="{08142D47-A3CE-4D91-917D-259FFE0C6447}" destId="{7E84B32A-1500-4558-8406-793723BF7B15}" srcOrd="1" destOrd="0" presId="urn:microsoft.com/office/officeart/2008/layout/LinedList"/>
    <dgm:cxn modelId="{3087D77F-7934-49DE-96A3-8C8BEB71028E}" type="presParOf" srcId="{00E223AE-AE7A-4538-B99A-9ECB04CF02AD}" destId="{F7D6BFFD-1B34-4028-8EDF-0BBFDC28E290}" srcOrd="8" destOrd="0" presId="urn:microsoft.com/office/officeart/2008/layout/LinedList"/>
    <dgm:cxn modelId="{E6A175F8-6687-4050-A7C3-CAE52DC42034}" type="presParOf" srcId="{00E223AE-AE7A-4538-B99A-9ECB04CF02AD}" destId="{CC02E6BF-BFF5-45E2-BD02-4F5FA6243CEA}" srcOrd="9" destOrd="0" presId="urn:microsoft.com/office/officeart/2008/layout/LinedList"/>
    <dgm:cxn modelId="{511F28D2-D987-41BB-9F66-922CD3AF8E96}" type="presParOf" srcId="{CC02E6BF-BFF5-45E2-BD02-4F5FA6243CEA}" destId="{A60AB8A0-0361-4F0E-9F42-1DB6413A9120}" srcOrd="0" destOrd="0" presId="urn:microsoft.com/office/officeart/2008/layout/LinedList"/>
    <dgm:cxn modelId="{0EE7BFB1-7BA6-45D6-B4BF-DF647AEDFFC2}" type="presParOf" srcId="{CC02E6BF-BFF5-45E2-BD02-4F5FA6243CEA}" destId="{91B64FD9-0B2D-43C3-A490-9C72E83680D8}" srcOrd="1" destOrd="0" presId="urn:microsoft.com/office/officeart/2008/layout/LinedList"/>
    <dgm:cxn modelId="{6F6834FB-783F-42DD-983E-6AF048CD2D9D}" type="presParOf" srcId="{00E223AE-AE7A-4538-B99A-9ECB04CF02AD}" destId="{4AFCA51A-B934-4474-93EC-24366252047C}" srcOrd="10" destOrd="0" presId="urn:microsoft.com/office/officeart/2008/layout/LinedList"/>
    <dgm:cxn modelId="{0CB9F907-5BC9-49A1-8900-4F400C7185D9}" type="presParOf" srcId="{00E223AE-AE7A-4538-B99A-9ECB04CF02AD}" destId="{5F818AC8-A8A0-40CD-8F16-96B703CD2F5B}" srcOrd="11" destOrd="0" presId="urn:microsoft.com/office/officeart/2008/layout/LinedList"/>
    <dgm:cxn modelId="{DA54E2CB-D490-45CD-A2D1-5CEFD3FF3A41}" type="presParOf" srcId="{5F818AC8-A8A0-40CD-8F16-96B703CD2F5B}" destId="{C24D6933-0D4C-40BC-B59E-F55DC50F4AEC}" srcOrd="0" destOrd="0" presId="urn:microsoft.com/office/officeart/2008/layout/LinedList"/>
    <dgm:cxn modelId="{17BBC1B6-16B0-4FD8-B381-E32646F06D40}" type="presParOf" srcId="{5F818AC8-A8A0-40CD-8F16-96B703CD2F5B}" destId="{FA198BA8-1145-47ED-8E99-B5EC73CFF1E0}" srcOrd="1" destOrd="0" presId="urn:microsoft.com/office/officeart/2008/layout/LinedList"/>
    <dgm:cxn modelId="{88B7CFE1-50F1-4BA0-91E0-4F895E8BBADE}" type="presParOf" srcId="{00E223AE-AE7A-4538-B99A-9ECB04CF02AD}" destId="{703D4BD5-3571-4F0F-9BE8-65509EF0BA5A}" srcOrd="12" destOrd="0" presId="urn:microsoft.com/office/officeart/2008/layout/LinedList"/>
    <dgm:cxn modelId="{D4C4C360-CBBD-40D2-9E63-A13FD8850A5F}" type="presParOf" srcId="{00E223AE-AE7A-4538-B99A-9ECB04CF02AD}" destId="{7023D7EE-D1DB-4209-A26F-A63D8DEC00DD}" srcOrd="13" destOrd="0" presId="urn:microsoft.com/office/officeart/2008/layout/LinedList"/>
    <dgm:cxn modelId="{38DD4AEB-7B2E-4468-B1FF-706DBA6C03D9}" type="presParOf" srcId="{7023D7EE-D1DB-4209-A26F-A63D8DEC00DD}" destId="{1B0909F5-0CB5-4FE0-8BE7-FF95BB437B67}" srcOrd="0" destOrd="0" presId="urn:microsoft.com/office/officeart/2008/layout/LinedList"/>
    <dgm:cxn modelId="{26C854A0-06A4-4058-B0E8-BADD2BC58452}" type="presParOf" srcId="{7023D7EE-D1DB-4209-A26F-A63D8DEC00DD}" destId="{23CB29E5-4184-46A6-9DF2-60600761D50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AF809D-ADB6-475C-8CDE-EEEFEED7CC63}">
      <dsp:nvSpPr>
        <dsp:cNvPr id="0" name=""/>
        <dsp:cNvSpPr/>
      </dsp:nvSpPr>
      <dsp:spPr>
        <a:xfrm>
          <a:off x="0" y="572"/>
          <a:ext cx="85406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A9D53A-4B7F-4A8A-8A05-44E35B37F3C3}">
      <dsp:nvSpPr>
        <dsp:cNvPr id="0" name=""/>
        <dsp:cNvSpPr/>
      </dsp:nvSpPr>
      <dsp:spPr>
        <a:xfrm>
          <a:off x="0" y="572"/>
          <a:ext cx="8540645" cy="669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t>Competitive Wages &amp; Benefits Offerings</a:t>
          </a:r>
          <a:endParaRPr lang="en-US" sz="2800" kern="1200" dirty="0"/>
        </a:p>
      </dsp:txBody>
      <dsp:txXfrm>
        <a:off x="0" y="572"/>
        <a:ext cx="8540645" cy="669814"/>
      </dsp:txXfrm>
    </dsp:sp>
    <dsp:sp modelId="{476E4FBA-C3CB-4477-8045-4103C57D95B5}">
      <dsp:nvSpPr>
        <dsp:cNvPr id="0" name=""/>
        <dsp:cNvSpPr/>
      </dsp:nvSpPr>
      <dsp:spPr>
        <a:xfrm>
          <a:off x="0" y="670386"/>
          <a:ext cx="85406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DD967D-D121-440D-9BC3-F74386A8EB56}">
      <dsp:nvSpPr>
        <dsp:cNvPr id="0" name=""/>
        <dsp:cNvSpPr/>
      </dsp:nvSpPr>
      <dsp:spPr>
        <a:xfrm>
          <a:off x="0" y="670386"/>
          <a:ext cx="8540645" cy="669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Retirement Plan </a:t>
          </a:r>
          <a:r>
            <a:rPr lang="en-US" sz="1600" kern="1200" dirty="0"/>
            <a:t>- Retirement Plan through the State administered Municipal Employees Retirement System (MERS) for Police. Retiree health insurance coverage until age 65.</a:t>
          </a:r>
        </a:p>
      </dsp:txBody>
      <dsp:txXfrm>
        <a:off x="0" y="670386"/>
        <a:ext cx="8540645" cy="669814"/>
      </dsp:txXfrm>
    </dsp:sp>
    <dsp:sp modelId="{771F2D38-B4F7-469F-BB16-1997656ACAF2}">
      <dsp:nvSpPr>
        <dsp:cNvPr id="0" name=""/>
        <dsp:cNvSpPr/>
      </dsp:nvSpPr>
      <dsp:spPr>
        <a:xfrm>
          <a:off x="0" y="1340200"/>
          <a:ext cx="85406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FA57BC-CC54-4A53-B6EC-82992FDBA794}">
      <dsp:nvSpPr>
        <dsp:cNvPr id="0" name=""/>
        <dsp:cNvSpPr/>
      </dsp:nvSpPr>
      <dsp:spPr>
        <a:xfrm>
          <a:off x="0" y="1340200"/>
          <a:ext cx="8540645" cy="669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Health &amp; Dental Plans </a:t>
          </a:r>
          <a:r>
            <a:rPr lang="en-US" sz="1600" kern="1200" dirty="0"/>
            <a:t>– low cost plans for you and your family through Blue Cross and Delta Dental RI.</a:t>
          </a:r>
        </a:p>
      </dsp:txBody>
      <dsp:txXfrm>
        <a:off x="0" y="1340200"/>
        <a:ext cx="8540645" cy="669814"/>
      </dsp:txXfrm>
    </dsp:sp>
    <dsp:sp modelId="{6AA92A87-A960-4746-BB00-22F89FE5F8DF}">
      <dsp:nvSpPr>
        <dsp:cNvPr id="0" name=""/>
        <dsp:cNvSpPr/>
      </dsp:nvSpPr>
      <dsp:spPr>
        <a:xfrm>
          <a:off x="0" y="2010014"/>
          <a:ext cx="85406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2E5821-7806-4079-A8FB-D3A34735C783}">
      <dsp:nvSpPr>
        <dsp:cNvPr id="0" name=""/>
        <dsp:cNvSpPr/>
      </dsp:nvSpPr>
      <dsp:spPr>
        <a:xfrm>
          <a:off x="0" y="2010014"/>
          <a:ext cx="8540645" cy="669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Time Off- </a:t>
          </a:r>
          <a:r>
            <a:rPr lang="en-US" sz="1600" kern="1200" dirty="0"/>
            <a:t>Generous Vacation, Sick, Personal days earned annually.  Opportunities to sell back unused time.</a:t>
          </a:r>
        </a:p>
      </dsp:txBody>
      <dsp:txXfrm>
        <a:off x="0" y="2010014"/>
        <a:ext cx="8540645" cy="669814"/>
      </dsp:txXfrm>
    </dsp:sp>
    <dsp:sp modelId="{F7D6BFFD-1B34-4028-8EDF-0BBFDC28E290}">
      <dsp:nvSpPr>
        <dsp:cNvPr id="0" name=""/>
        <dsp:cNvSpPr/>
      </dsp:nvSpPr>
      <dsp:spPr>
        <a:xfrm>
          <a:off x="0" y="2679829"/>
          <a:ext cx="85406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0AB8A0-0361-4F0E-9F42-1DB6413A9120}">
      <dsp:nvSpPr>
        <dsp:cNvPr id="0" name=""/>
        <dsp:cNvSpPr/>
      </dsp:nvSpPr>
      <dsp:spPr>
        <a:xfrm>
          <a:off x="0" y="2679829"/>
          <a:ext cx="8540645" cy="669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Wages</a:t>
          </a:r>
          <a:r>
            <a:rPr lang="en-US" sz="1600" kern="1200" dirty="0"/>
            <a:t> – Earn $1,190.03 weekly while in the academy. Increased to $1,264 weekly while in the FTO program and then $1,338 weekly as a probationary Police Officer. </a:t>
          </a:r>
        </a:p>
      </dsp:txBody>
      <dsp:txXfrm>
        <a:off x="0" y="2679829"/>
        <a:ext cx="8540645" cy="669814"/>
      </dsp:txXfrm>
    </dsp:sp>
    <dsp:sp modelId="{4AFCA51A-B934-4474-93EC-24366252047C}">
      <dsp:nvSpPr>
        <dsp:cNvPr id="0" name=""/>
        <dsp:cNvSpPr/>
      </dsp:nvSpPr>
      <dsp:spPr>
        <a:xfrm>
          <a:off x="0" y="3349643"/>
          <a:ext cx="85406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4D6933-0D4C-40BC-B59E-F55DC50F4AEC}">
      <dsp:nvSpPr>
        <dsp:cNvPr id="0" name=""/>
        <dsp:cNvSpPr/>
      </dsp:nvSpPr>
      <dsp:spPr>
        <a:xfrm>
          <a:off x="0" y="3349643"/>
          <a:ext cx="8540645" cy="669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Longevity Bonuses </a:t>
          </a:r>
          <a:r>
            <a:rPr lang="en-US" sz="1600" kern="1200" dirty="0"/>
            <a:t>– Annual longevity bonuses after four years of service.</a:t>
          </a:r>
        </a:p>
      </dsp:txBody>
      <dsp:txXfrm>
        <a:off x="0" y="3349643"/>
        <a:ext cx="8540645" cy="669814"/>
      </dsp:txXfrm>
    </dsp:sp>
    <dsp:sp modelId="{703D4BD5-3571-4F0F-9BE8-65509EF0BA5A}">
      <dsp:nvSpPr>
        <dsp:cNvPr id="0" name=""/>
        <dsp:cNvSpPr/>
      </dsp:nvSpPr>
      <dsp:spPr>
        <a:xfrm>
          <a:off x="0" y="4019457"/>
          <a:ext cx="85406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0909F5-0CB5-4FE0-8BE7-FF95BB437B67}">
      <dsp:nvSpPr>
        <dsp:cNvPr id="0" name=""/>
        <dsp:cNvSpPr/>
      </dsp:nvSpPr>
      <dsp:spPr>
        <a:xfrm>
          <a:off x="0" y="4019457"/>
          <a:ext cx="8540645" cy="669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Wellness stipends, clothing allowances, life insurance, tuition reimbursement and more!</a:t>
          </a:r>
        </a:p>
      </dsp:txBody>
      <dsp:txXfrm>
        <a:off x="0" y="4019457"/>
        <a:ext cx="8540645" cy="66981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4ACDB4-642F-4F82-9C8D-2DC384BF8F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ABB06E6-7341-4F07-8285-8B35565B99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CC4456-0E88-4EB2-8FDA-8240F984B54A}" type="datetimeFigureOut">
              <a:rPr lang="en-US" smtClean="0"/>
              <a:t>10/23/2025</a:t>
            </a:fld>
            <a:endParaRPr lang="en-US"/>
          </a:p>
        </p:txBody>
      </p:sp>
      <p:sp>
        <p:nvSpPr>
          <p:cNvPr id="4" name="Footer Placeholder 3">
            <a:extLst>
              <a:ext uri="{FF2B5EF4-FFF2-40B4-BE49-F238E27FC236}">
                <a16:creationId xmlns:a16="http://schemas.microsoft.com/office/drawing/2014/main" id="{F2C88C94-6E7C-4506-82BE-23DAD04DCE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A5C082-911A-46EA-8DF6-A63F9F9E0A6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3086C9-2826-46AE-BD8E-F12CB3F9C8B4}" type="slidenum">
              <a:rPr lang="en-US" smtClean="0"/>
              <a:t>‹#›</a:t>
            </a:fld>
            <a:endParaRPr lang="en-US"/>
          </a:p>
        </p:txBody>
      </p:sp>
    </p:spTree>
    <p:extLst>
      <p:ext uri="{BB962C8B-B14F-4D97-AF65-F5344CB8AC3E}">
        <p14:creationId xmlns:p14="http://schemas.microsoft.com/office/powerpoint/2010/main" val="1875910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E9994-CBF9-4364-B2D1-761774B9F53C}" type="datetimeFigureOut">
              <a:rPr lang="en-US" smtClean="0"/>
              <a:t>10/23/2025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AD0BC5-116C-42CF-8B28-245F66D50665}" type="slidenum">
              <a:rPr lang="en-US" smtClean="0"/>
              <a:t>‹#›</a:t>
            </a:fld>
            <a:endParaRPr lang="en-US" dirty="0"/>
          </a:p>
        </p:txBody>
      </p:sp>
    </p:spTree>
    <p:extLst>
      <p:ext uri="{BB962C8B-B14F-4D97-AF65-F5344CB8AC3E}">
        <p14:creationId xmlns:p14="http://schemas.microsoft.com/office/powerpoint/2010/main" val="2499818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EE62B5-0727-4FE1-B35D-4CC400F0421B}" type="datetime1">
              <a:rPr lang="en-US" smtClean="0"/>
              <a:t>10/23/2025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E30329-BDC0-4E94-85A6-029919402EA5}" type="datetime1">
              <a:rPr lang="en-US" smtClean="0"/>
              <a:t>10/23/2025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B72B49-901F-4A06-A293-97E642D291F1}" type="datetime1">
              <a:rPr lang="en-US" smtClean="0"/>
              <a:t>10/23/2025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8B8AC0-DF40-478D-AC66-7E53B92DC39D}" type="datetime1">
              <a:rPr lang="en-US" smtClean="0"/>
              <a:t>10/23/2025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50704E-628F-4B07-B462-FEAA60A43C6F}" type="datetime1">
              <a:rPr lang="en-US" smtClean="0"/>
              <a:t>10/23/2025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FDF3892-6A72-4732-B216-4C6AC1274CD7}" type="datetime1">
              <a:rPr lang="en-US" smtClean="0"/>
              <a:t>10/23/2025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AFB02B0-6B64-4F60-8B09-8996E3F912FC}" type="datetime1">
              <a:rPr lang="en-US" smtClean="0"/>
              <a:t>10/23/2025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DF3EBD-7946-447F-81B7-F8E13B1E0F65}" type="datetime1">
              <a:rPr lang="en-US" smtClean="0"/>
              <a:t>10/23/2025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07126" y="5936187"/>
            <a:ext cx="2743200" cy="365125"/>
          </a:xfrm>
        </p:spPr>
        <p:txBody>
          <a:bodyPr/>
          <a:lstStyle/>
          <a:p>
            <a:fld id="{10E91673-9338-481D-B5F9-C19B4D8B220D}" type="datetime1">
              <a:rPr lang="en-US" smtClean="0"/>
              <a:t>10/23/2025</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D29E9A-D780-446F-844A-BE267EEAD3AE}" type="datetime1">
              <a:rPr lang="en-US" smtClean="0"/>
              <a:t>10/23/2025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B7C910-909F-4D24-AD23-A62C7BD67FC7}" type="datetime1">
              <a:rPr lang="en-US" smtClean="0"/>
              <a:t>10/23/2025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A83216-DF3C-46DB-A40A-96FF3C606000}" type="datetime1">
              <a:rPr lang="en-US" smtClean="0"/>
              <a:t>10/23/2025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720A9-03EA-4B84-88A6-300F0BD51786}" type="datetime1">
              <a:rPr lang="en-US" smtClean="0"/>
              <a:t>10/23/2025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7BD0E-0FCD-4324-A628-FDB0CB3327DA}" type="datetime1">
              <a:rPr lang="en-US" smtClean="0"/>
              <a:t>10/23/2025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Date Placeholder 1"/>
          <p:cNvSpPr>
            <a:spLocks noGrp="1"/>
          </p:cNvSpPr>
          <p:nvPr>
            <p:ph type="dt" sz="half" idx="10"/>
          </p:nvPr>
        </p:nvSpPr>
        <p:spPr/>
        <p:txBody>
          <a:bodyPr/>
          <a:lstStyle/>
          <a:p>
            <a:fld id="{E392EC9E-8B9A-41EE-9BA7-24325F3A2FA7}" type="datetime1">
              <a:rPr lang="en-US" smtClean="0"/>
              <a:t>10/23/2025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04F5E6-D73A-4AD2-857F-AF5620C48E9C}" type="datetime1">
              <a:rPr lang="en-US" smtClean="0"/>
              <a:t>10/23/2025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F6E721-8DEF-49EB-A280-ECA7ED0AF9E9}" type="datetime1">
              <a:rPr lang="en-US" smtClean="0"/>
              <a:t>10/23/2025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6947E68-D1AB-47D2-8C40-7F44C00C5B87}" type="datetime1">
              <a:rPr lang="en-US" smtClean="0"/>
              <a:t>10/23/2025</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1.xml"/><Relationship Id="rId7" Type="http://schemas.openxmlformats.org/officeDocument/2006/relationships/image" Target="../media/image5.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www.policeapp.com/" TargetMode="External"/><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6FE68C-6BD3-CB87-D8BD-DC8FB0259A51}"/>
              </a:ext>
            </a:extLst>
          </p:cNvPr>
          <p:cNvPicPr>
            <a:picLocks noChangeAspect="1"/>
          </p:cNvPicPr>
          <p:nvPr/>
        </p:nvPicPr>
        <p:blipFill>
          <a:blip r:embed="rId2"/>
          <a:stretch>
            <a:fillRect/>
          </a:stretch>
        </p:blipFill>
        <p:spPr>
          <a:xfrm>
            <a:off x="1076326" y="323850"/>
            <a:ext cx="10334624" cy="6534150"/>
          </a:xfrm>
          <a:prstGeom prst="rect">
            <a:avLst/>
          </a:prstGeom>
        </p:spPr>
      </p:pic>
    </p:spTree>
    <p:extLst>
      <p:ext uri="{BB962C8B-B14F-4D97-AF65-F5344CB8AC3E}">
        <p14:creationId xmlns:p14="http://schemas.microsoft.com/office/powerpoint/2010/main" val="250887530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DE641BE7-E53D-4EDB-86DC-A76FE7EB68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3" name="Picture 52">
            <a:extLst>
              <a:ext uri="{FF2B5EF4-FFF2-40B4-BE49-F238E27FC236}">
                <a16:creationId xmlns:a16="http://schemas.microsoft.com/office/drawing/2014/main" id="{11A48E22-6C4A-485A-A345-17F1041FF95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55" name="Picture 54">
            <a:extLst>
              <a:ext uri="{FF2B5EF4-FFF2-40B4-BE49-F238E27FC236}">
                <a16:creationId xmlns:a16="http://schemas.microsoft.com/office/drawing/2014/main" id="{40C68FC5-6DE5-45F0-880D-585271AD40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57" name="Rectangle 56">
            <a:extLst>
              <a:ext uri="{FF2B5EF4-FFF2-40B4-BE49-F238E27FC236}">
                <a16:creationId xmlns:a16="http://schemas.microsoft.com/office/drawing/2014/main" id="{063AE720-E0EC-4F00-9B14-A51B549E69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9" name="Rectangle 58">
            <a:extLst>
              <a:ext uri="{FF2B5EF4-FFF2-40B4-BE49-F238E27FC236}">
                <a16:creationId xmlns:a16="http://schemas.microsoft.com/office/drawing/2014/main" id="{F6CEF4CF-2E44-4485-9C96-E73FDA7D9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61" name="Group 60">
            <a:extLst>
              <a:ext uri="{FF2B5EF4-FFF2-40B4-BE49-F238E27FC236}">
                <a16:creationId xmlns:a16="http://schemas.microsoft.com/office/drawing/2014/main" id="{FF508BC2-D0E6-462C-8817-CF53BC4DEE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62" name="Rectangle 61">
              <a:extLst>
                <a:ext uri="{FF2B5EF4-FFF2-40B4-BE49-F238E27FC236}">
                  <a16:creationId xmlns:a16="http://schemas.microsoft.com/office/drawing/2014/main" id="{545E99BE-4C07-4385-A20F-E6878FCB4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a:extLst>
                <a:ext uri="{FF2B5EF4-FFF2-40B4-BE49-F238E27FC236}">
                  <a16:creationId xmlns:a16="http://schemas.microsoft.com/office/drawing/2014/main" id="{808CE3CF-ACF3-4369-AC4C-5F9ADE71E5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65" name="Rectangle 64">
            <a:extLst>
              <a:ext uri="{FF2B5EF4-FFF2-40B4-BE49-F238E27FC236}">
                <a16:creationId xmlns:a16="http://schemas.microsoft.com/office/drawing/2014/main" id="{B76622F9-95FA-4AAD-9498-8E3D6C96A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002377"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F6AF5ED-FC20-4831-8454-D57E6A498BE8}"/>
              </a:ext>
            </a:extLst>
          </p:cNvPr>
          <p:cNvSpPr>
            <a:spLocks noGrp="1"/>
          </p:cNvSpPr>
          <p:nvPr>
            <p:ph type="ctrTitle"/>
          </p:nvPr>
        </p:nvSpPr>
        <p:spPr>
          <a:xfrm>
            <a:off x="225083" y="753228"/>
            <a:ext cx="6562217" cy="1080938"/>
          </a:xfrm>
        </p:spPr>
        <p:txBody>
          <a:bodyPr vert="horz" lIns="91440" tIns="45720" rIns="91440" bIns="45720" rtlCol="0" anchor="ctr">
            <a:noAutofit/>
          </a:bodyPr>
          <a:lstStyle/>
          <a:p>
            <a:pPr algn="l"/>
            <a:r>
              <a:rPr lang="en-US" sz="4400" dirty="0"/>
              <a:t>WEST WARWICK </a:t>
            </a:r>
            <a:br>
              <a:rPr lang="en-US" sz="4400" dirty="0"/>
            </a:br>
            <a:r>
              <a:rPr lang="en-US" sz="4400" dirty="0"/>
              <a:t>POLICE DEPARTMENT</a:t>
            </a:r>
          </a:p>
        </p:txBody>
      </p:sp>
      <p:pic>
        <p:nvPicPr>
          <p:cNvPr id="67" name="Picture 66">
            <a:extLst>
              <a:ext uri="{FF2B5EF4-FFF2-40B4-BE49-F238E27FC236}">
                <a16:creationId xmlns:a16="http://schemas.microsoft.com/office/drawing/2014/main" id="{DFD6E812-7831-40CE-93CF-E0EBB85211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7040880" cy="202738"/>
          </a:xfrm>
          <a:prstGeom prst="rect">
            <a:avLst/>
          </a:prstGeom>
        </p:spPr>
      </p:pic>
      <p:sp>
        <p:nvSpPr>
          <p:cNvPr id="8" name="TextBox 7">
            <a:extLst>
              <a:ext uri="{FF2B5EF4-FFF2-40B4-BE49-F238E27FC236}">
                <a16:creationId xmlns:a16="http://schemas.microsoft.com/office/drawing/2014/main" id="{093BAFAB-4243-0915-874A-B5593CA32842}"/>
              </a:ext>
            </a:extLst>
          </p:cNvPr>
          <p:cNvSpPr txBox="1"/>
          <p:nvPr/>
        </p:nvSpPr>
        <p:spPr>
          <a:xfrm>
            <a:off x="225083" y="2336872"/>
            <a:ext cx="6562217" cy="4331213"/>
          </a:xfrm>
          <a:prstGeom prst="rect">
            <a:avLst/>
          </a:prstGeom>
        </p:spPr>
        <p:txBody>
          <a:bodyPr vert="horz" lIns="91440" tIns="45720" rIns="91440" bIns="45720" rtlCol="0">
            <a:normAutofit/>
          </a:bodyPr>
          <a:lstStyle/>
          <a:p>
            <a:pPr defTabSz="914400">
              <a:lnSpc>
                <a:spcPct val="90000"/>
              </a:lnSpc>
              <a:spcAft>
                <a:spcPts val="600"/>
              </a:spcAft>
            </a:pPr>
            <a:r>
              <a:rPr lang="en-US" sz="2400" dirty="0"/>
              <a:t>The West Warwick Police Department consists of a compliment of 52 sworn officers supported by a professional staff of 15 civilian employees. The department provides Law Enforcement services to a population of approximately 30,000 residents who reside within 8 square miles.</a:t>
            </a:r>
          </a:p>
          <a:p>
            <a:pPr defTabSz="914400">
              <a:lnSpc>
                <a:spcPct val="90000"/>
              </a:lnSpc>
              <a:spcAft>
                <a:spcPts val="600"/>
              </a:spcAft>
            </a:pPr>
            <a:r>
              <a:rPr lang="en-US" sz="2400" dirty="0"/>
              <a:t>The West Warwick Police Department is commanded by Colonel Ernest Lavigne, Chief of Police.</a:t>
            </a:r>
          </a:p>
          <a:p>
            <a:pPr defTabSz="914400">
              <a:lnSpc>
                <a:spcPct val="90000"/>
              </a:lnSpc>
              <a:spcAft>
                <a:spcPts val="600"/>
              </a:spcAft>
            </a:pPr>
            <a:endParaRPr lang="en-US" dirty="0"/>
          </a:p>
        </p:txBody>
      </p:sp>
      <p:pic>
        <p:nvPicPr>
          <p:cNvPr id="9" name="Picture 8" descr="geometric abstract image">
            <a:extLst>
              <a:ext uri="{FF2B5EF4-FFF2-40B4-BE49-F238E27FC236}">
                <a16:creationId xmlns:a16="http://schemas.microsoft.com/office/drawing/2014/main" id="{1F6EA444-CCD5-43A4-848C-62DE7C63DDF9}"/>
              </a:ext>
              <a:ext uri="{C183D7F6-B498-43B3-948B-1728B52AA6E4}">
                <adec:decorative xmlns:adec="http://schemas.microsoft.com/office/drawing/2017/decorative" val="0"/>
              </a:ext>
            </a:extLst>
          </p:cNvPr>
          <p:cNvPicPr>
            <a:picLocks noChangeAspect="1"/>
          </p:cNvPicPr>
          <p:nvPr/>
        </p:nvPicPr>
        <p:blipFill rotWithShape="1">
          <a:blip r:embed="rId5"/>
          <a:srcRect l="5337" r="12093" b="-1"/>
          <a:stretch/>
        </p:blipFill>
        <p:spPr>
          <a:xfrm>
            <a:off x="7040881" y="352425"/>
            <a:ext cx="5147941" cy="3644155"/>
          </a:xfrm>
          <a:prstGeom prst="rect">
            <a:avLst/>
          </a:prstGeom>
          <a:ln>
            <a:noFill/>
          </a:ln>
          <a:effectLst>
            <a:outerShdw blurRad="76200" dist="63500" dir="5040000" algn="tl" rotWithShape="0">
              <a:srgbClr val="000000">
                <a:alpha val="41000"/>
              </a:srgbClr>
            </a:outerShdw>
          </a:effectLst>
        </p:spPr>
      </p:pic>
      <p:pic>
        <p:nvPicPr>
          <p:cNvPr id="11" name="Picture 10">
            <a:extLst>
              <a:ext uri="{FF2B5EF4-FFF2-40B4-BE49-F238E27FC236}">
                <a16:creationId xmlns:a16="http://schemas.microsoft.com/office/drawing/2014/main" id="{F4633FEB-47C6-BFFE-AB1F-1A5B2151993D}"/>
              </a:ext>
            </a:extLst>
          </p:cNvPr>
          <p:cNvPicPr>
            <a:picLocks noChangeAspect="1"/>
          </p:cNvPicPr>
          <p:nvPr/>
        </p:nvPicPr>
        <p:blipFill>
          <a:blip r:embed="rId6"/>
          <a:stretch>
            <a:fillRect/>
          </a:stretch>
        </p:blipFill>
        <p:spPr>
          <a:xfrm>
            <a:off x="9833282" y="866413"/>
            <a:ext cx="2203040" cy="2222772"/>
          </a:xfrm>
          <a:prstGeom prst="rect">
            <a:avLst/>
          </a:prstGeom>
        </p:spPr>
      </p:pic>
      <p:pic>
        <p:nvPicPr>
          <p:cNvPr id="4" name="Picture 3">
            <a:extLst>
              <a:ext uri="{FF2B5EF4-FFF2-40B4-BE49-F238E27FC236}">
                <a16:creationId xmlns:a16="http://schemas.microsoft.com/office/drawing/2014/main" id="{153CBBDB-8DC4-BB37-3189-0ADA8997605E}"/>
              </a:ext>
            </a:extLst>
          </p:cNvPr>
          <p:cNvPicPr>
            <a:picLocks noChangeAspect="1"/>
          </p:cNvPicPr>
          <p:nvPr/>
        </p:nvPicPr>
        <p:blipFill>
          <a:blip r:embed="rId7"/>
          <a:stretch>
            <a:fillRect/>
          </a:stretch>
        </p:blipFill>
        <p:spPr>
          <a:xfrm>
            <a:off x="7240792" y="848332"/>
            <a:ext cx="2203040" cy="2163892"/>
          </a:xfrm>
          <a:prstGeom prst="rect">
            <a:avLst/>
          </a:prstGeom>
        </p:spPr>
      </p:pic>
    </p:spTree>
    <p:extLst>
      <p:ext uri="{BB962C8B-B14F-4D97-AF65-F5344CB8AC3E}">
        <p14:creationId xmlns:p14="http://schemas.microsoft.com/office/powerpoint/2010/main" val="101768178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F5D5B-04ED-E796-1B1C-692A8A71F7B6}"/>
              </a:ext>
            </a:extLst>
          </p:cNvPr>
          <p:cNvSpPr>
            <a:spLocks noGrp="1"/>
          </p:cNvSpPr>
          <p:nvPr>
            <p:ph type="title"/>
          </p:nvPr>
        </p:nvSpPr>
        <p:spPr/>
        <p:txBody>
          <a:bodyPr/>
          <a:lstStyle/>
          <a:p>
            <a:r>
              <a:rPr lang="en-US" dirty="0"/>
              <a:t>West Warwick Police Department</a:t>
            </a:r>
          </a:p>
        </p:txBody>
      </p:sp>
      <p:pic>
        <p:nvPicPr>
          <p:cNvPr id="5" name="Picture Placeholder 4">
            <a:extLst>
              <a:ext uri="{FF2B5EF4-FFF2-40B4-BE49-F238E27FC236}">
                <a16:creationId xmlns:a16="http://schemas.microsoft.com/office/drawing/2014/main" id="{A055EC07-F1C0-CF31-2957-0124DCE58DB4}"/>
              </a:ext>
            </a:extLst>
          </p:cNvPr>
          <p:cNvPicPr>
            <a:picLocks noGrp="1" noChangeAspect="1"/>
          </p:cNvPicPr>
          <p:nvPr>
            <p:ph type="pic" idx="1"/>
          </p:nvPr>
        </p:nvPicPr>
        <p:blipFill>
          <a:blip r:embed="rId2"/>
          <a:srcRect t="5259" b="5259"/>
          <a:stretch>
            <a:fillRect/>
          </a:stretch>
        </p:blipFill>
        <p:spPr>
          <a:xfrm>
            <a:off x="4868333" y="2336873"/>
            <a:ext cx="6942667" cy="4340151"/>
          </a:xfrm>
          <a:prstGeom prst="rect">
            <a:avLst/>
          </a:prstGeom>
        </p:spPr>
      </p:pic>
      <p:sp>
        <p:nvSpPr>
          <p:cNvPr id="6" name="Text Placeholder 5">
            <a:extLst>
              <a:ext uri="{FF2B5EF4-FFF2-40B4-BE49-F238E27FC236}">
                <a16:creationId xmlns:a16="http://schemas.microsoft.com/office/drawing/2014/main" id="{4A9FFF0D-75A3-E0A7-9186-8939462CE844}"/>
              </a:ext>
            </a:extLst>
          </p:cNvPr>
          <p:cNvSpPr txBox="1">
            <a:spLocks noGrp="1"/>
          </p:cNvSpPr>
          <p:nvPr>
            <p:ph type="body" sz="half" idx="2"/>
          </p:nvPr>
        </p:nvSpPr>
        <p:spPr>
          <a:xfrm>
            <a:off x="138546" y="2419351"/>
            <a:ext cx="4572000" cy="3433761"/>
          </a:xfrm>
          <a:prstGeom prst="rect">
            <a:avLst/>
          </a:prstGeom>
          <a:noFill/>
        </p:spPr>
        <p:txBody>
          <a:bodyPr wrap="square">
            <a:spAutoFit/>
          </a:bodyPr>
          <a:lstStyle/>
          <a:p>
            <a:r>
              <a:rPr lang="en-US" sz="3600" b="1" dirty="0"/>
              <a:t>Vision Statement</a:t>
            </a:r>
          </a:p>
          <a:p>
            <a:r>
              <a:rPr lang="en-US" sz="2800" dirty="0"/>
              <a:t>To be recognized as the most professional, well respected, highly trained, proactive, community-oriented, municipal law enforcement agency in Rhode Island.</a:t>
            </a:r>
          </a:p>
        </p:txBody>
      </p:sp>
    </p:spTree>
    <p:extLst>
      <p:ext uri="{BB962C8B-B14F-4D97-AF65-F5344CB8AC3E}">
        <p14:creationId xmlns:p14="http://schemas.microsoft.com/office/powerpoint/2010/main" val="297846009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66" name="Picture 43">
            <a:extLst>
              <a:ext uri="{FF2B5EF4-FFF2-40B4-BE49-F238E27FC236}">
                <a16:creationId xmlns:a16="http://schemas.microsoft.com/office/drawing/2014/main" id="{0E93D5FC-63A0-47A4-A8C7-365881F645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7" name="Picture 45">
            <a:extLst>
              <a:ext uri="{FF2B5EF4-FFF2-40B4-BE49-F238E27FC236}">
                <a16:creationId xmlns:a16="http://schemas.microsoft.com/office/drawing/2014/main" id="{AEC8E9B6-3D7A-4F5B-9DEC-7C109D10F8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68" name="Picture 47">
            <a:extLst>
              <a:ext uri="{FF2B5EF4-FFF2-40B4-BE49-F238E27FC236}">
                <a16:creationId xmlns:a16="http://schemas.microsoft.com/office/drawing/2014/main" id="{B46DE350-A6F7-48F8-BC26-39BE38D1DB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69" name="Rectangle 49">
            <a:extLst>
              <a:ext uri="{FF2B5EF4-FFF2-40B4-BE49-F238E27FC236}">
                <a16:creationId xmlns:a16="http://schemas.microsoft.com/office/drawing/2014/main" id="{C2A1BCF2-2977-4E81-8823-91321793F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0" name="Rectangle 51">
            <a:extLst>
              <a:ext uri="{FF2B5EF4-FFF2-40B4-BE49-F238E27FC236}">
                <a16:creationId xmlns:a16="http://schemas.microsoft.com/office/drawing/2014/main" id="{687BE72E-2DA8-42F0-8ACA-D7572BFA7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71" name="Group 53">
            <a:extLst>
              <a:ext uri="{FF2B5EF4-FFF2-40B4-BE49-F238E27FC236}">
                <a16:creationId xmlns:a16="http://schemas.microsoft.com/office/drawing/2014/main" id="{E44AD07A-A369-48B1-9476-EF07FAA53E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2" name="Rectangle 54">
              <a:extLst>
                <a:ext uri="{FF2B5EF4-FFF2-40B4-BE49-F238E27FC236}">
                  <a16:creationId xmlns:a16="http://schemas.microsoft.com/office/drawing/2014/main" id="{991086F0-AE3D-4C86-99DE-2290983485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1F7B0F45-4E18-41D4-BB54-F35403C51B0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73" name="Rectangle 57">
            <a:extLst>
              <a:ext uri="{FF2B5EF4-FFF2-40B4-BE49-F238E27FC236}">
                <a16:creationId xmlns:a16="http://schemas.microsoft.com/office/drawing/2014/main" id="{B8F31EF5-7BFE-42A8-A874-E14D5DD46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129873"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70F5D5B-04ED-E796-1B1C-692A8A71F7B6}"/>
              </a:ext>
            </a:extLst>
          </p:cNvPr>
          <p:cNvSpPr>
            <a:spLocks noGrp="1"/>
          </p:cNvSpPr>
          <p:nvPr>
            <p:ph type="title"/>
          </p:nvPr>
        </p:nvSpPr>
        <p:spPr>
          <a:xfrm>
            <a:off x="690908" y="4710483"/>
            <a:ext cx="7284680" cy="940240"/>
          </a:xfrm>
        </p:spPr>
        <p:txBody>
          <a:bodyPr vert="horz" lIns="91440" tIns="45720" rIns="91440" bIns="45720" rtlCol="0" anchor="b">
            <a:normAutofit/>
          </a:bodyPr>
          <a:lstStyle/>
          <a:p>
            <a:pPr algn="r"/>
            <a:r>
              <a:rPr lang="en-US" sz="3700"/>
              <a:t>West Warwick Police Department</a:t>
            </a:r>
          </a:p>
        </p:txBody>
      </p:sp>
      <p:pic>
        <p:nvPicPr>
          <p:cNvPr id="14" name="Picture 13">
            <a:extLst>
              <a:ext uri="{FF2B5EF4-FFF2-40B4-BE49-F238E27FC236}">
                <a16:creationId xmlns:a16="http://schemas.microsoft.com/office/drawing/2014/main" id="{8C824087-35D9-409B-7A7D-D2315B800272}"/>
              </a:ext>
            </a:extLst>
          </p:cNvPr>
          <p:cNvPicPr>
            <a:picLocks noChangeAspect="1"/>
          </p:cNvPicPr>
          <p:nvPr/>
        </p:nvPicPr>
        <p:blipFill rotWithShape="1">
          <a:blip r:embed="rId5"/>
          <a:srcRect t="5160" b="30640"/>
          <a:stretch/>
        </p:blipFill>
        <p:spPr>
          <a:xfrm>
            <a:off x="634275" y="640078"/>
            <a:ext cx="7495596" cy="3609141"/>
          </a:xfrm>
          <a:prstGeom prst="rect">
            <a:avLst/>
          </a:prstGeom>
          <a:ln>
            <a:noFill/>
          </a:ln>
          <a:effectLst>
            <a:outerShdw blurRad="76200" dist="63500" dir="5040000" algn="tl" rotWithShape="0">
              <a:srgbClr val="000000">
                <a:alpha val="41000"/>
              </a:srgbClr>
            </a:outerShdw>
          </a:effectLst>
        </p:spPr>
      </p:pic>
      <p:pic>
        <p:nvPicPr>
          <p:cNvPr id="13" name="Picture Placeholder 12">
            <a:extLst>
              <a:ext uri="{FF2B5EF4-FFF2-40B4-BE49-F238E27FC236}">
                <a16:creationId xmlns:a16="http://schemas.microsoft.com/office/drawing/2014/main" id="{DABE50A3-986F-91B8-DF27-98103260499C}"/>
              </a:ext>
            </a:extLst>
          </p:cNvPr>
          <p:cNvPicPr>
            <a:picLocks noGrp="1" noChangeAspect="1"/>
          </p:cNvPicPr>
          <p:nvPr>
            <p:ph type="pic" idx="1"/>
          </p:nvPr>
        </p:nvPicPr>
        <p:blipFill rotWithShape="1">
          <a:blip r:embed="rId6"/>
          <a:srcRect t="18332" r="1" b="30628"/>
          <a:stretch/>
        </p:blipFill>
        <p:spPr>
          <a:xfrm>
            <a:off x="8284162" y="640078"/>
            <a:ext cx="3270387" cy="3609141"/>
          </a:xfrm>
          <a:prstGeom prst="rect">
            <a:avLst/>
          </a:prstGeom>
          <a:ln>
            <a:noFill/>
          </a:ln>
          <a:effectLst>
            <a:outerShdw blurRad="76200" dist="63500" dir="5040000" algn="tl" rotWithShape="0">
              <a:srgbClr val="000000">
                <a:alpha val="41000"/>
              </a:srgbClr>
            </a:outerShdw>
          </a:effectLst>
        </p:spPr>
      </p:pic>
      <p:sp>
        <p:nvSpPr>
          <p:cNvPr id="74" name="Rectangle 59">
            <a:extLst>
              <a:ext uri="{FF2B5EF4-FFF2-40B4-BE49-F238E27FC236}">
                <a16:creationId xmlns:a16="http://schemas.microsoft.com/office/drawing/2014/main" id="{565ED392-7278-4AAA-BC0F-C47497DBCA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3503" y="4557357"/>
            <a:ext cx="3925907"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5" name="Rectangle 61">
            <a:extLst>
              <a:ext uri="{FF2B5EF4-FFF2-40B4-BE49-F238E27FC236}">
                <a16:creationId xmlns:a16="http://schemas.microsoft.com/office/drawing/2014/main" id="{CBBB09EE-90EA-4D35-B0FF-63B6EE97C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119287"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63">
            <a:extLst>
              <a:ext uri="{FF2B5EF4-FFF2-40B4-BE49-F238E27FC236}">
                <a16:creationId xmlns:a16="http://schemas.microsoft.com/office/drawing/2014/main" id="{80C677B7-3768-43DD-955D-D2BE3B84E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84159" y="6210130"/>
            <a:ext cx="3918428"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705505"/>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F349-B4ED-4B46-89D0-6CCB5684D201}"/>
              </a:ext>
            </a:extLst>
          </p:cNvPr>
          <p:cNvSpPr>
            <a:spLocks noGrp="1"/>
          </p:cNvSpPr>
          <p:nvPr>
            <p:ph type="title"/>
          </p:nvPr>
        </p:nvSpPr>
        <p:spPr>
          <a:xfrm>
            <a:off x="680321" y="753228"/>
            <a:ext cx="9613861" cy="1080938"/>
          </a:xfrm>
        </p:spPr>
        <p:txBody>
          <a:bodyPr>
            <a:normAutofit/>
          </a:bodyPr>
          <a:lstStyle/>
          <a:p>
            <a:r>
              <a:rPr lang="en-US" dirty="0"/>
              <a:t>Why the West Warwick Police Department?</a:t>
            </a:r>
          </a:p>
        </p:txBody>
      </p:sp>
      <p:graphicFrame>
        <p:nvGraphicFramePr>
          <p:cNvPr id="14" name="Content Placeholder 2">
            <a:extLst>
              <a:ext uri="{FF2B5EF4-FFF2-40B4-BE49-F238E27FC236}">
                <a16:creationId xmlns:a16="http://schemas.microsoft.com/office/drawing/2014/main" id="{EC5727B1-2762-D188-C12E-43E3319C43BD}"/>
              </a:ext>
            </a:extLst>
          </p:cNvPr>
          <p:cNvGraphicFramePr>
            <a:graphicFrameLocks noGrp="1"/>
          </p:cNvGraphicFramePr>
          <p:nvPr>
            <p:ph idx="1"/>
            <p:extLst>
              <p:ext uri="{D42A27DB-BD31-4B8C-83A1-F6EECF244321}">
                <p14:modId xmlns:p14="http://schemas.microsoft.com/office/powerpoint/2010/main" val="2145818980"/>
              </p:ext>
            </p:extLst>
          </p:nvPr>
        </p:nvGraphicFramePr>
        <p:xfrm>
          <a:off x="3487232" y="2036619"/>
          <a:ext cx="8540645" cy="46898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descr="geometric abstract image">
            <a:extLst>
              <a:ext uri="{FF2B5EF4-FFF2-40B4-BE49-F238E27FC236}">
                <a16:creationId xmlns:a16="http://schemas.microsoft.com/office/drawing/2014/main" id="{3B093CFC-D141-4494-87B6-0CE4A5794C0C}"/>
              </a:ext>
            </a:extLst>
          </p:cNvPr>
          <p:cNvPicPr>
            <a:picLocks noChangeAspect="1"/>
          </p:cNvPicPr>
          <p:nvPr/>
        </p:nvPicPr>
        <p:blipFill rotWithShape="1">
          <a:blip r:embed="rId7"/>
          <a:srcRect l="22489" r="29247" b="1"/>
          <a:stretch/>
        </p:blipFill>
        <p:spPr>
          <a:xfrm>
            <a:off x="1" y="2743201"/>
            <a:ext cx="3487232" cy="2933700"/>
          </a:xfrm>
          <a:prstGeom prst="rect">
            <a:avLst/>
          </a:prstGeom>
          <a:ln>
            <a:noFill/>
          </a:ln>
          <a:effectLst>
            <a:outerShdw blurRad="76200" dist="63500" dir="5040000" algn="tl" rotWithShape="0">
              <a:srgbClr val="000000">
                <a:alpha val="41000"/>
              </a:srgbClr>
            </a:outerShdw>
          </a:effectLst>
        </p:spPr>
      </p:pic>
      <p:pic>
        <p:nvPicPr>
          <p:cNvPr id="5" name="Picture 4">
            <a:extLst>
              <a:ext uri="{FF2B5EF4-FFF2-40B4-BE49-F238E27FC236}">
                <a16:creationId xmlns:a16="http://schemas.microsoft.com/office/drawing/2014/main" id="{9C31B5FB-1332-C83F-51C6-20379DB10DEB}"/>
              </a:ext>
            </a:extLst>
          </p:cNvPr>
          <p:cNvPicPr>
            <a:picLocks noChangeAspect="1"/>
          </p:cNvPicPr>
          <p:nvPr/>
        </p:nvPicPr>
        <p:blipFill>
          <a:blip r:embed="rId8"/>
          <a:stretch>
            <a:fillRect/>
          </a:stretch>
        </p:blipFill>
        <p:spPr>
          <a:xfrm>
            <a:off x="34791" y="3230676"/>
            <a:ext cx="3371850" cy="2066924"/>
          </a:xfrm>
          <a:prstGeom prst="rect">
            <a:avLst/>
          </a:prstGeom>
        </p:spPr>
      </p:pic>
    </p:spTree>
    <p:extLst>
      <p:ext uri="{BB962C8B-B14F-4D97-AF65-F5344CB8AC3E}">
        <p14:creationId xmlns:p14="http://schemas.microsoft.com/office/powerpoint/2010/main" val="344644378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035D2-D206-F53F-AB04-5925FD245F01}"/>
              </a:ext>
            </a:extLst>
          </p:cNvPr>
          <p:cNvSpPr>
            <a:spLocks noGrp="1"/>
          </p:cNvSpPr>
          <p:nvPr>
            <p:ph type="title"/>
          </p:nvPr>
        </p:nvSpPr>
        <p:spPr/>
        <p:txBody>
          <a:bodyPr/>
          <a:lstStyle/>
          <a:p>
            <a:r>
              <a:rPr lang="en-US" dirty="0"/>
              <a:t>Qualifications</a:t>
            </a:r>
          </a:p>
        </p:txBody>
      </p:sp>
      <p:pic>
        <p:nvPicPr>
          <p:cNvPr id="3" name="Picture 2">
            <a:extLst>
              <a:ext uri="{FF2B5EF4-FFF2-40B4-BE49-F238E27FC236}">
                <a16:creationId xmlns:a16="http://schemas.microsoft.com/office/drawing/2014/main" id="{69336283-ECE4-5B46-2B75-C0FC5BB0034C}"/>
              </a:ext>
            </a:extLst>
          </p:cNvPr>
          <p:cNvPicPr>
            <a:picLocks noChangeAspect="1"/>
          </p:cNvPicPr>
          <p:nvPr/>
        </p:nvPicPr>
        <p:blipFill>
          <a:blip r:embed="rId2"/>
          <a:stretch>
            <a:fillRect/>
          </a:stretch>
        </p:blipFill>
        <p:spPr>
          <a:xfrm>
            <a:off x="9350192" y="2200275"/>
            <a:ext cx="2537008" cy="2490787"/>
          </a:xfrm>
          <a:prstGeom prst="rect">
            <a:avLst/>
          </a:prstGeom>
        </p:spPr>
      </p:pic>
      <p:sp>
        <p:nvSpPr>
          <p:cNvPr id="4" name="TextBox 3">
            <a:extLst>
              <a:ext uri="{FF2B5EF4-FFF2-40B4-BE49-F238E27FC236}">
                <a16:creationId xmlns:a16="http://schemas.microsoft.com/office/drawing/2014/main" id="{C59A36B0-73CA-1EE2-398C-F93E2801012C}"/>
              </a:ext>
            </a:extLst>
          </p:cNvPr>
          <p:cNvSpPr txBox="1"/>
          <p:nvPr/>
        </p:nvSpPr>
        <p:spPr>
          <a:xfrm>
            <a:off x="552450" y="2505075"/>
            <a:ext cx="8010525" cy="4124206"/>
          </a:xfrm>
          <a:prstGeom prst="rect">
            <a:avLst/>
          </a:prstGeom>
          <a:noFill/>
        </p:spPr>
        <p:txBody>
          <a:bodyPr wrap="square" rtlCol="0">
            <a:spAutoFit/>
          </a:bodyPr>
          <a:lstStyle/>
          <a:p>
            <a:r>
              <a:rPr lang="en-US" sz="2400" b="1" dirty="0"/>
              <a:t>In order to be eligible to apply, applicants must:</a:t>
            </a:r>
          </a:p>
          <a:p>
            <a:endParaRPr lang="en-US" dirty="0"/>
          </a:p>
          <a:p>
            <a:pPr marL="285750" indent="-285750">
              <a:buFont typeface="Arial" panose="020B0604020202020204" pitchFamily="34" charset="0"/>
              <a:buChar char="•"/>
            </a:pPr>
            <a:r>
              <a:rPr lang="en-US" sz="2000" dirty="0"/>
              <a:t>Be a United States Citizen</a:t>
            </a:r>
          </a:p>
          <a:p>
            <a:pPr marL="285750" indent="-285750">
              <a:buFont typeface="Arial" panose="020B0604020202020204" pitchFamily="34" charset="0"/>
              <a:buChar char="•"/>
            </a:pPr>
            <a:r>
              <a:rPr lang="en-US" sz="2000" dirty="0"/>
              <a:t>Be at least 21 years of age by July 1, 2026</a:t>
            </a:r>
          </a:p>
          <a:p>
            <a:pPr marL="285750" indent="-285750">
              <a:buFont typeface="Arial" panose="020B0604020202020204" pitchFamily="34" charset="0"/>
              <a:buChar char="•"/>
            </a:pPr>
            <a:r>
              <a:rPr lang="en-US" sz="2000" dirty="0"/>
              <a:t>Possess a valid driver’s license</a:t>
            </a:r>
          </a:p>
          <a:p>
            <a:pPr marL="285750" indent="-285750">
              <a:buFont typeface="Arial" panose="020B0604020202020204" pitchFamily="34" charset="0"/>
              <a:buChar char="•"/>
            </a:pPr>
            <a:r>
              <a:rPr lang="en-US" sz="2000" dirty="0"/>
              <a:t>Possess a high school diploma or have obtained a General Equivalency Diploma</a:t>
            </a:r>
          </a:p>
          <a:p>
            <a:pPr marL="285750" indent="-285750">
              <a:buFont typeface="Arial" panose="020B0604020202020204" pitchFamily="34" charset="0"/>
              <a:buChar char="•"/>
            </a:pPr>
            <a:r>
              <a:rPr lang="en-US" sz="2000" dirty="0"/>
              <a:t>Have earned  at least thirty (30) college credits from an accredited institution recognized by the US Department of Education by February 1, 2026 OR Served at least one (1) years in the US Military on active duty OR National Guard/Reserve military duty by February 1, 2026.</a:t>
            </a:r>
          </a:p>
          <a:p>
            <a:pPr marL="285750" indent="-285750">
              <a:buFont typeface="Arial" panose="020B0604020202020204" pitchFamily="34" charset="0"/>
              <a:buChar char="•"/>
            </a:pPr>
            <a:r>
              <a:rPr lang="en-US" sz="2000" dirty="0"/>
              <a:t>Be of good moral character</a:t>
            </a:r>
          </a:p>
        </p:txBody>
      </p:sp>
    </p:spTree>
    <p:extLst>
      <p:ext uri="{BB962C8B-B14F-4D97-AF65-F5344CB8AC3E}">
        <p14:creationId xmlns:p14="http://schemas.microsoft.com/office/powerpoint/2010/main" val="126886559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6965E-F3D0-8699-68B9-10D7CA4ED71E}"/>
              </a:ext>
            </a:extLst>
          </p:cNvPr>
          <p:cNvSpPr>
            <a:spLocks noGrp="1"/>
          </p:cNvSpPr>
          <p:nvPr>
            <p:ph type="title"/>
          </p:nvPr>
        </p:nvSpPr>
        <p:spPr/>
        <p:txBody>
          <a:bodyPr/>
          <a:lstStyle/>
          <a:p>
            <a:r>
              <a:rPr lang="en-US" dirty="0"/>
              <a:t>Interested in Applying?</a:t>
            </a:r>
          </a:p>
        </p:txBody>
      </p:sp>
      <p:pic>
        <p:nvPicPr>
          <p:cNvPr id="5" name="Content Placeholder 4">
            <a:extLst>
              <a:ext uri="{FF2B5EF4-FFF2-40B4-BE49-F238E27FC236}">
                <a16:creationId xmlns:a16="http://schemas.microsoft.com/office/drawing/2014/main" id="{BDF17469-E106-2BF4-4B02-68D907A3599F}"/>
              </a:ext>
            </a:extLst>
          </p:cNvPr>
          <p:cNvPicPr>
            <a:picLocks noGrp="1" noChangeAspect="1"/>
          </p:cNvPicPr>
          <p:nvPr>
            <p:ph idx="1"/>
          </p:nvPr>
        </p:nvPicPr>
        <p:blipFill>
          <a:blip r:embed="rId2"/>
          <a:stretch>
            <a:fillRect/>
          </a:stretch>
        </p:blipFill>
        <p:spPr>
          <a:xfrm>
            <a:off x="6582457" y="3058011"/>
            <a:ext cx="5351501" cy="2640699"/>
          </a:xfrm>
          <a:prstGeom prst="rect">
            <a:avLst/>
          </a:prstGeom>
        </p:spPr>
      </p:pic>
      <p:sp>
        <p:nvSpPr>
          <p:cNvPr id="4" name="Text Placeholder 3">
            <a:extLst>
              <a:ext uri="{FF2B5EF4-FFF2-40B4-BE49-F238E27FC236}">
                <a16:creationId xmlns:a16="http://schemas.microsoft.com/office/drawing/2014/main" id="{30961B1E-8DC0-36C3-01B8-D8764DEDC53C}"/>
              </a:ext>
            </a:extLst>
          </p:cNvPr>
          <p:cNvSpPr>
            <a:spLocks noGrp="1"/>
          </p:cNvSpPr>
          <p:nvPr>
            <p:ph type="body" sz="half" idx="2"/>
          </p:nvPr>
        </p:nvSpPr>
        <p:spPr>
          <a:xfrm>
            <a:off x="184727" y="2336872"/>
            <a:ext cx="5760421" cy="4082978"/>
          </a:xfrm>
        </p:spPr>
        <p:txBody>
          <a:bodyPr>
            <a:normAutofit/>
          </a:bodyPr>
          <a:lstStyle/>
          <a:p>
            <a:r>
              <a:rPr lang="en-US" sz="3600" dirty="0"/>
              <a:t>Simply go to: </a:t>
            </a:r>
            <a:r>
              <a:rPr lang="en-US" sz="3600" dirty="0">
                <a:hlinkClick r:id="rId3"/>
              </a:rPr>
              <a:t>www.policeapp.com</a:t>
            </a:r>
            <a:endParaRPr lang="en-US" sz="3600" dirty="0"/>
          </a:p>
          <a:p>
            <a:endParaRPr lang="en-US" sz="3600" dirty="0"/>
          </a:p>
          <a:p>
            <a:r>
              <a:rPr lang="en-US" sz="3600" dirty="0"/>
              <a:t>Search for Town of West Warwick and apply online.</a:t>
            </a:r>
          </a:p>
          <a:p>
            <a:endParaRPr lang="en-US" sz="1200" dirty="0"/>
          </a:p>
        </p:txBody>
      </p:sp>
    </p:spTree>
    <p:extLst>
      <p:ext uri="{BB962C8B-B14F-4D97-AF65-F5344CB8AC3E}">
        <p14:creationId xmlns:p14="http://schemas.microsoft.com/office/powerpoint/2010/main" val="46920366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A913FBCD-4DF7-4ECF-9257-7B99D5499325}">
  <ds:schemaRefs>
    <ds:schemaRef ds:uri="http://schemas.microsoft.com/sharepoint/v3/contenttype/forms"/>
  </ds:schemaRefs>
</ds:datastoreItem>
</file>

<file path=customXml/itemProps2.xml><?xml version="1.0" encoding="utf-8"?>
<ds:datastoreItem xmlns:ds="http://schemas.openxmlformats.org/officeDocument/2006/customXml" ds:itemID="{3E14B9E1-7F97-4662-8FB1-AC5A81D5A1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E0B8658-DE86-42E1-9D01-970FE6B6ABA5}">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Berlin design</Template>
  <TotalTime>606</TotalTime>
  <Words>366</Words>
  <Application>Microsoft Office PowerPoint</Application>
  <PresentationFormat>Widescreen</PresentationFormat>
  <Paragraphs>28</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Trebuchet MS</vt:lpstr>
      <vt:lpstr>Berlin</vt:lpstr>
      <vt:lpstr>PowerPoint Presentation</vt:lpstr>
      <vt:lpstr>WEST WARWICK  POLICE DEPARTMENT</vt:lpstr>
      <vt:lpstr>West Warwick Police Department</vt:lpstr>
      <vt:lpstr>West Warwick Police Department</vt:lpstr>
      <vt:lpstr>Why the West Warwick Police Department?</vt:lpstr>
      <vt:lpstr>Qualifications</vt:lpstr>
      <vt:lpstr>Interested in Applying?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TOWN WEST WARWICK POLICE DEPARTMENT</dc:title>
  <dc:creator>Sherri</dc:creator>
  <cp:lastModifiedBy>Sherri-Ann Fournier</cp:lastModifiedBy>
  <cp:revision>21</cp:revision>
  <dcterms:created xsi:type="dcterms:W3CDTF">2022-10-26T13:45:56Z</dcterms:created>
  <dcterms:modified xsi:type="dcterms:W3CDTF">2025-10-23T18:14:56Z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