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38"/>
  </p:notesMasterIdLst>
  <p:handoutMasterIdLst>
    <p:handoutMasterId r:id="rId39"/>
  </p:handoutMasterIdLst>
  <p:sldIdLst>
    <p:sldId id="256" r:id="rId2"/>
    <p:sldId id="257" r:id="rId3"/>
    <p:sldId id="302" r:id="rId4"/>
    <p:sldId id="258" r:id="rId5"/>
    <p:sldId id="307" r:id="rId6"/>
    <p:sldId id="281" r:id="rId7"/>
    <p:sldId id="269" r:id="rId8"/>
    <p:sldId id="305" r:id="rId9"/>
    <p:sldId id="311" r:id="rId10"/>
    <p:sldId id="263" r:id="rId11"/>
    <p:sldId id="274" r:id="rId12"/>
    <p:sldId id="309" r:id="rId13"/>
    <p:sldId id="310" r:id="rId14"/>
    <p:sldId id="264" r:id="rId15"/>
    <p:sldId id="301" r:id="rId16"/>
    <p:sldId id="265" r:id="rId17"/>
    <p:sldId id="266" r:id="rId18"/>
    <p:sldId id="270" r:id="rId19"/>
    <p:sldId id="282" r:id="rId20"/>
    <p:sldId id="283" r:id="rId21"/>
    <p:sldId id="268" r:id="rId22"/>
    <p:sldId id="284" r:id="rId23"/>
    <p:sldId id="312" r:id="rId24"/>
    <p:sldId id="285" r:id="rId25"/>
    <p:sldId id="313" r:id="rId26"/>
    <p:sldId id="286" r:id="rId27"/>
    <p:sldId id="297" r:id="rId28"/>
    <p:sldId id="287" r:id="rId29"/>
    <p:sldId id="288" r:id="rId30"/>
    <p:sldId id="290" r:id="rId31"/>
    <p:sldId id="291" r:id="rId32"/>
    <p:sldId id="314" r:id="rId33"/>
    <p:sldId id="292" r:id="rId34"/>
    <p:sldId id="293" r:id="rId35"/>
    <p:sldId id="294" r:id="rId36"/>
    <p:sldId id="300" r:id="rId37"/>
  </p:sldIdLst>
  <p:sldSz cx="10515600" cy="7315200"/>
  <p:notesSz cx="7010400" cy="9296400"/>
  <p:defaultTextStyle>
    <a:defPPr>
      <a:defRPr lang="en-US"/>
    </a:defPPr>
    <a:lvl1pPr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5pPr>
    <a:lvl6pPr marL="2286000" algn="l" defTabSz="914400" rtl="0" eaLnBrk="1" latinLnBrk="0" hangingPunct="1">
      <a:defRPr kumimoji="1" sz="2400" b="1" kern="1200">
        <a:solidFill>
          <a:schemeClr val="tx1"/>
        </a:solidFill>
        <a:latin typeface="Times New Roman" pitchFamily="18" charset="0"/>
        <a:ea typeface="+mn-ea"/>
        <a:cs typeface="+mn-cs"/>
      </a:defRPr>
    </a:lvl6pPr>
    <a:lvl7pPr marL="2743200" algn="l" defTabSz="914400" rtl="0" eaLnBrk="1" latinLnBrk="0" hangingPunct="1">
      <a:defRPr kumimoji="1" sz="2400" b="1" kern="1200">
        <a:solidFill>
          <a:schemeClr val="tx1"/>
        </a:solidFill>
        <a:latin typeface="Times New Roman" pitchFamily="18" charset="0"/>
        <a:ea typeface="+mn-ea"/>
        <a:cs typeface="+mn-cs"/>
      </a:defRPr>
    </a:lvl7pPr>
    <a:lvl8pPr marL="3200400" algn="l" defTabSz="914400" rtl="0" eaLnBrk="1" latinLnBrk="0" hangingPunct="1">
      <a:defRPr kumimoji="1" sz="2400" b="1" kern="1200">
        <a:solidFill>
          <a:schemeClr val="tx1"/>
        </a:solidFill>
        <a:latin typeface="Times New Roman" pitchFamily="18" charset="0"/>
        <a:ea typeface="+mn-ea"/>
        <a:cs typeface="+mn-cs"/>
      </a:defRPr>
    </a:lvl8pPr>
    <a:lvl9pPr marL="3657600" algn="l" defTabSz="914400" rtl="0" eaLnBrk="1" latinLnBrk="0" hangingPunct="1">
      <a:defRPr kumimoji="1"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3312">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3300"/>
    <a:srgbClr val="000066"/>
    <a:srgbClr val="003399"/>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91" autoAdjust="0"/>
    <p:restoredTop sz="86323" autoAdjust="0"/>
  </p:normalViewPr>
  <p:slideViewPr>
    <p:cSldViewPr>
      <p:cViewPr varScale="1">
        <p:scale>
          <a:sx n="91" d="100"/>
          <a:sy n="91" d="100"/>
        </p:scale>
        <p:origin x="1230" y="96"/>
      </p:cViewPr>
      <p:guideLst>
        <p:guide orient="horz" pos="2304"/>
        <p:guide pos="3312"/>
      </p:guideLst>
    </p:cSldViewPr>
  </p:slideViewPr>
  <p:outlineViewPr>
    <p:cViewPr>
      <p:scale>
        <a:sx n="33" d="100"/>
        <a:sy n="33" d="100"/>
      </p:scale>
      <p:origin x="258" y="257028"/>
    </p:cViewPr>
  </p:outlineViewPr>
  <p:notesTextViewPr>
    <p:cViewPr>
      <p:scale>
        <a:sx n="100" d="100"/>
        <a:sy n="100" d="100"/>
      </p:scale>
      <p:origin x="0" y="0"/>
    </p:cViewPr>
  </p:notesTextViewPr>
  <p:sorterViewPr>
    <p:cViewPr>
      <p:scale>
        <a:sx n="66" d="100"/>
        <a:sy n="66" d="100"/>
      </p:scale>
      <p:origin x="0" y="1494"/>
    </p:cViewPr>
  </p:sorterViewPr>
  <p:notesViewPr>
    <p:cSldViewPr>
      <p:cViewPr varScale="1">
        <p:scale>
          <a:sx n="99" d="100"/>
          <a:sy n="99" d="100"/>
        </p:scale>
        <p:origin x="-357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026"/>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lvl1pPr>
              <a:defRPr kumimoji="0" sz="1200" b="0"/>
            </a:lvl1pPr>
          </a:lstStyle>
          <a:p>
            <a:pPr>
              <a:defRPr/>
            </a:pPr>
            <a:r>
              <a:rPr lang="en-US"/>
              <a:t>Sergeant Tom </a:t>
            </a:r>
            <a:r>
              <a:rPr lang="en-US" err="1"/>
              <a:t>Bendernagel</a:t>
            </a:r>
            <a:r>
              <a:rPr lang="en-US"/>
              <a:t> </a:t>
            </a:r>
          </a:p>
        </p:txBody>
      </p:sp>
      <p:sp>
        <p:nvSpPr>
          <p:cNvPr id="15363" name="Rectangle 1027"/>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lvl1pPr algn="r">
              <a:defRPr kumimoji="0" sz="1200" b="0"/>
            </a:lvl1pPr>
          </a:lstStyle>
          <a:p>
            <a:pPr>
              <a:defRPr/>
            </a:pPr>
            <a:endParaRPr lang="en-US"/>
          </a:p>
        </p:txBody>
      </p:sp>
      <p:sp>
        <p:nvSpPr>
          <p:cNvPr id="15364" name="Rectangle 1028"/>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b" anchorCtr="0" compatLnSpc="1">
            <a:prstTxWarp prst="textNoShape">
              <a:avLst/>
            </a:prstTxWarp>
          </a:bodyPr>
          <a:lstStyle>
            <a:lvl1pPr>
              <a:defRPr kumimoji="0" sz="1200" b="0"/>
            </a:lvl1pPr>
          </a:lstStyle>
          <a:p>
            <a:pPr>
              <a:defRPr/>
            </a:pPr>
            <a:r>
              <a:rPr lang="en-US"/>
              <a:t>MANADTORY MEETING</a:t>
            </a:r>
          </a:p>
        </p:txBody>
      </p:sp>
      <p:sp>
        <p:nvSpPr>
          <p:cNvPr id="15365" name="Rectangle 1029"/>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b" anchorCtr="0" compatLnSpc="1">
            <a:prstTxWarp prst="textNoShape">
              <a:avLst/>
            </a:prstTxWarp>
          </a:bodyPr>
          <a:lstStyle>
            <a:lvl1pPr algn="r">
              <a:defRPr kumimoji="0" sz="1200" b="0"/>
            </a:lvl1pPr>
          </a:lstStyle>
          <a:p>
            <a:pPr>
              <a:defRPr/>
            </a:pPr>
            <a:fld id="{F8C1064A-33AC-439A-A3E0-4A2502C8DB05}" type="slidenum">
              <a:rPr lang="en-US"/>
              <a:pPr>
                <a:defRPr/>
              </a:pPr>
              <a:t>‹#›</a:t>
            </a:fld>
            <a:endParaRPr lang="en-US"/>
          </a:p>
        </p:txBody>
      </p:sp>
    </p:spTree>
    <p:extLst>
      <p:ext uri="{BB962C8B-B14F-4D97-AF65-F5344CB8AC3E}">
        <p14:creationId xmlns:p14="http://schemas.microsoft.com/office/powerpoint/2010/main" val="534891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lvl1pPr>
              <a:defRPr kumimoji="0" sz="1200" b="0"/>
            </a:lvl1pPr>
          </a:lstStyle>
          <a:p>
            <a:pPr>
              <a:defRPr/>
            </a:pPr>
            <a:endParaRPr lang="en-US"/>
          </a:p>
        </p:txBody>
      </p:sp>
      <p:sp>
        <p:nvSpPr>
          <p:cNvPr id="39939" name="Rectangle 3"/>
          <p:cNvSpPr>
            <a:spLocks noGrp="1" noRot="1" noChangeAspect="1" noChangeArrowheads="1"/>
          </p:cNvSpPr>
          <p:nvPr>
            <p:ph type="sldImg" idx="2"/>
          </p:nvPr>
        </p:nvSpPr>
        <p:spPr bwMode="auto">
          <a:xfrm>
            <a:off x="1000125" y="696913"/>
            <a:ext cx="501015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Grp="1" noChangeArrowheads="1"/>
          </p:cNvSpPr>
          <p:nvPr>
            <p:ph type="body" sz="quarter" idx="3"/>
          </p:nvPr>
        </p:nvSpPr>
        <p:spPr bwMode="auto">
          <a:xfrm>
            <a:off x="933450" y="4416425"/>
            <a:ext cx="51435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p>
        </p:txBody>
      </p:sp>
      <p:sp>
        <p:nvSpPr>
          <p:cNvPr id="2053" name="Rectangle 5"/>
          <p:cNvSpPr>
            <a:spLocks noGrp="1" noChangeArrowheads="1"/>
          </p:cNvSpPr>
          <p:nvPr>
            <p:ph type="dt"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lvl1pPr algn="r">
              <a:defRPr kumimoji="0" sz="1200" b="0"/>
            </a:lvl1pPr>
          </a:lstStyle>
          <a:p>
            <a:pPr>
              <a:defRPr/>
            </a:pPr>
            <a:endParaRPr lang="en-US"/>
          </a:p>
        </p:txBody>
      </p:sp>
      <p:sp>
        <p:nvSpPr>
          <p:cNvPr id="2054" name="Rectangle 6"/>
          <p:cNvSpPr>
            <a:spLocks noGrp="1" noChangeArrowheads="1"/>
          </p:cNvSpPr>
          <p:nvPr>
            <p:ph type="ftr" sz="quarter" idx="4"/>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b" anchorCtr="0" compatLnSpc="1">
            <a:prstTxWarp prst="textNoShape">
              <a:avLst/>
            </a:prstTxWarp>
          </a:bodyPr>
          <a:lstStyle>
            <a:lvl1pPr>
              <a:defRPr kumimoji="0" sz="1200" b="0"/>
            </a:lvl1pPr>
          </a:lstStyle>
          <a:p>
            <a:pPr>
              <a:defRPr/>
            </a:pPr>
            <a:endParaRPr lang="en-US"/>
          </a:p>
        </p:txBody>
      </p:sp>
      <p:sp>
        <p:nvSpPr>
          <p:cNvPr id="2055" name="Rectangle 7"/>
          <p:cNvSpPr>
            <a:spLocks noGrp="1" noChangeArrowheads="1"/>
          </p:cNvSpPr>
          <p:nvPr>
            <p:ph type="sldNum" sz="quarter" idx="5"/>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b" anchorCtr="0" compatLnSpc="1">
            <a:prstTxWarp prst="textNoShape">
              <a:avLst/>
            </a:prstTxWarp>
          </a:bodyPr>
          <a:lstStyle>
            <a:lvl1pPr algn="r">
              <a:defRPr kumimoji="0" sz="1200" b="0"/>
            </a:lvl1pPr>
          </a:lstStyle>
          <a:p>
            <a:pPr>
              <a:defRPr/>
            </a:pPr>
            <a:fld id="{AD403D92-CE06-40CC-A77C-BB810BD50B27}" type="slidenum">
              <a:rPr lang="en-US"/>
              <a:pPr>
                <a:defRPr/>
              </a:pPr>
              <a:t>‹#›</a:t>
            </a:fld>
            <a:endParaRPr lang="en-US" dirty="0"/>
          </a:p>
        </p:txBody>
      </p:sp>
    </p:spTree>
    <p:extLst>
      <p:ext uri="{BB962C8B-B14F-4D97-AF65-F5344CB8AC3E}">
        <p14:creationId xmlns:p14="http://schemas.microsoft.com/office/powerpoint/2010/main" val="26634630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CB5376D5-21E2-4AA6-AF81-32AF044D7E67}" type="slidenum">
              <a:rPr kumimoji="0" lang="en-US" altLang="en-US" sz="1200" b="0" smtClean="0"/>
              <a:pPr/>
              <a:t>1</a:t>
            </a:fld>
            <a:endParaRPr kumimoji="0" lang="en-US" altLang="en-US" sz="1200" b="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a:spcBef>
                <a:spcPct val="0"/>
              </a:spcBef>
            </a:pPr>
            <a:endParaRPr kumimoji="1" lang="en-US" altLang="en-US" sz="2500"/>
          </a:p>
        </p:txBody>
      </p:sp>
    </p:spTree>
    <p:extLst>
      <p:ext uri="{BB962C8B-B14F-4D97-AF65-F5344CB8AC3E}">
        <p14:creationId xmlns:p14="http://schemas.microsoft.com/office/powerpoint/2010/main" val="3440080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945715D9-62A1-40C6-AC0A-EF2E12EEB783}" type="slidenum">
              <a:rPr kumimoji="0" lang="en-US" altLang="en-US" sz="1200" b="0" smtClean="0"/>
              <a:pPr/>
              <a:t>17</a:t>
            </a:fld>
            <a:endParaRPr kumimoji="0" lang="en-US" altLang="en-US" sz="1200" b="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1307623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8636F979-5AEE-4410-A943-27B3B6FAD639}" type="slidenum">
              <a:rPr kumimoji="0" lang="en-US" altLang="en-US" sz="1200" b="0" smtClean="0"/>
              <a:pPr/>
              <a:t>18</a:t>
            </a:fld>
            <a:endParaRPr kumimoji="0" lang="en-US" altLang="en-US" sz="1200" b="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5356920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1FC4B674-E8BE-4469-94A6-DFBA49AE528E}" type="slidenum">
              <a:rPr kumimoji="0" lang="en-US" altLang="en-US" sz="1200" b="0" smtClean="0"/>
              <a:pPr/>
              <a:t>19</a:t>
            </a:fld>
            <a:endParaRPr kumimoji="0" lang="en-US" altLang="en-US" sz="1200" b="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218961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3802DAEA-E67E-44AA-9957-08893979A6FA}" type="slidenum">
              <a:rPr kumimoji="0" lang="en-US" altLang="en-US" sz="1200" b="0" smtClean="0"/>
              <a:pPr/>
              <a:t>20</a:t>
            </a:fld>
            <a:endParaRPr kumimoji="0" lang="en-US" altLang="en-US" sz="1200" b="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710592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F538C36E-6C38-404A-9167-C71936071F42}" type="slidenum">
              <a:rPr kumimoji="0" lang="en-US" altLang="en-US" sz="1200" b="0" smtClean="0"/>
              <a:pPr/>
              <a:t>21</a:t>
            </a:fld>
            <a:endParaRPr kumimoji="0" lang="en-US" altLang="en-US" sz="1200" b="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68401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BC94632E-4924-40A2-B13D-86D838A51C4F}" type="slidenum">
              <a:rPr kumimoji="0" lang="en-US" altLang="en-US" sz="1200" b="0" smtClean="0"/>
              <a:pPr/>
              <a:t>22</a:t>
            </a:fld>
            <a:endParaRPr kumimoji="0" lang="en-US" altLang="en-US" sz="1200" b="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438603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C94632E-4924-40A2-B13D-86D838A51C4F}"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363352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C0D3CDBD-33E7-40C5-B7D5-222CD9AF0132}" type="slidenum">
              <a:rPr kumimoji="0" lang="en-US" altLang="en-US" sz="1200" b="0" smtClean="0"/>
              <a:pPr/>
              <a:t>24</a:t>
            </a:fld>
            <a:endParaRPr kumimoji="0" lang="en-US" altLang="en-US" sz="1200" b="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9577090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C0D3CDBD-33E7-40C5-B7D5-222CD9AF0132}"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4411257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E38350C6-0DF1-450C-89E2-D12FC40EA306}" type="slidenum">
              <a:rPr kumimoji="0" lang="en-US" altLang="en-US" sz="1200" b="0" smtClean="0"/>
              <a:pPr/>
              <a:t>26</a:t>
            </a:fld>
            <a:endParaRPr kumimoji="0" lang="en-US" altLang="en-US" sz="1200" b="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711782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E0756958-4968-4367-9C2E-3E79220A7F1D}" type="slidenum">
              <a:rPr kumimoji="0" lang="en-US" altLang="en-US" sz="1200" b="0" smtClean="0"/>
              <a:pPr/>
              <a:t>2</a:t>
            </a:fld>
            <a:endParaRPr kumimoji="0" lang="en-US" altLang="en-US" sz="1200" b="0"/>
          </a:p>
        </p:txBody>
      </p:sp>
      <p:sp>
        <p:nvSpPr>
          <p:cNvPr id="41987" name="Rectangle 1026"/>
          <p:cNvSpPr>
            <a:spLocks noGrp="1" noRot="1" noChangeAspect="1" noChangeArrowheads="1" noTextEdit="1"/>
          </p:cNvSpPr>
          <p:nvPr>
            <p:ph type="sldImg"/>
          </p:nvPr>
        </p:nvSpPr>
        <p:spPr>
          <a:ln/>
        </p:spPr>
      </p:sp>
      <p:sp>
        <p:nvSpPr>
          <p:cNvPr id="41988" name="Rectangle 1027"/>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2437543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CE3AC242-199E-45AD-8050-C5093C4CE960}" type="slidenum">
              <a:rPr kumimoji="0" lang="en-US" altLang="en-US" sz="1200" b="0" smtClean="0"/>
              <a:pPr/>
              <a:t>27</a:t>
            </a:fld>
            <a:endParaRPr kumimoji="0" lang="en-US" altLang="en-US" sz="1200" b="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2726703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E93DEC36-67BA-4C51-929E-230F5A0CADE0}" type="slidenum">
              <a:rPr kumimoji="0" lang="en-US" altLang="en-US" sz="1200" b="0" smtClean="0"/>
              <a:pPr/>
              <a:t>28</a:t>
            </a:fld>
            <a:endParaRPr kumimoji="0" lang="en-US" altLang="en-US" sz="1200" b="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9790456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2B1BD8AA-A110-4B86-AFF8-4E660E226375}" type="slidenum">
              <a:rPr kumimoji="0" lang="en-US" altLang="en-US" sz="1200" b="0" smtClean="0"/>
              <a:pPr/>
              <a:t>29</a:t>
            </a:fld>
            <a:endParaRPr kumimoji="0" lang="en-US" altLang="en-US" sz="1200" b="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2857135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3E23BFD1-9885-4ECE-B98A-BAF3CE4C3F77}" type="slidenum">
              <a:rPr kumimoji="0" lang="en-US" altLang="en-US" sz="1200" b="0" smtClean="0"/>
              <a:pPr/>
              <a:t>30</a:t>
            </a:fld>
            <a:endParaRPr kumimoji="0" lang="en-US" altLang="en-US" sz="1200" b="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1149199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7D8CA5B6-2B56-4D90-8093-E68FA3F2CC98}" type="slidenum">
              <a:rPr kumimoji="0" lang="en-US" altLang="en-US" sz="1200" b="0" smtClean="0"/>
              <a:pPr/>
              <a:t>31</a:t>
            </a:fld>
            <a:endParaRPr kumimoji="0" lang="en-US" altLang="en-US" sz="1200" b="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5525990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7D8CA5B6-2B56-4D90-8093-E68FA3F2CC98}"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alt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328965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42B2664E-B42B-476D-99F1-0961EEF46DDD}" type="slidenum">
              <a:rPr kumimoji="0" lang="en-US" altLang="en-US" sz="1200" b="0" smtClean="0"/>
              <a:pPr/>
              <a:t>33</a:t>
            </a:fld>
            <a:endParaRPr kumimoji="0" lang="en-US" altLang="en-US" sz="1200" b="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0064894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D56745A6-1B41-49FF-BB2C-B332AC4E73E4}" type="slidenum">
              <a:rPr kumimoji="0" lang="en-US" altLang="en-US" sz="1200" b="0" smtClean="0"/>
              <a:pPr/>
              <a:t>34</a:t>
            </a:fld>
            <a:endParaRPr kumimoji="0" lang="en-US" altLang="en-US" sz="1200" b="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6224625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6BE7B6B3-40C5-4EF2-BA67-D3C8D899E4BE}" type="slidenum">
              <a:rPr kumimoji="0" lang="en-US" altLang="en-US" sz="1200" b="0" smtClean="0"/>
              <a:pPr/>
              <a:t>35</a:t>
            </a:fld>
            <a:endParaRPr kumimoji="0" lang="en-US" altLang="en-US" sz="1200" b="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877598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6890E6C4-F10D-41C9-9388-DB45DD887750}" type="slidenum">
              <a:rPr kumimoji="0" lang="en-US" altLang="en-US" sz="1200" b="0" smtClean="0"/>
              <a:pPr/>
              <a:t>4</a:t>
            </a:fld>
            <a:endParaRPr kumimoji="0" lang="en-US" altLang="en-US" sz="1200" b="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796369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2BB98730-5183-4CB8-94DD-8A9D2F9774E2}" type="slidenum">
              <a:rPr kumimoji="0" lang="en-US" altLang="en-US" sz="1200" b="0" smtClean="0"/>
              <a:pPr/>
              <a:t>6</a:t>
            </a:fld>
            <a:endParaRPr kumimoji="0" lang="en-US" altLang="en-US" sz="1200" b="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1623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41BB7777-6E4E-4E68-9CFF-205C02962B4B}" type="slidenum">
              <a:rPr kumimoji="0" lang="en-US" altLang="en-US" sz="1200" b="0" smtClean="0"/>
              <a:pPr/>
              <a:t>7</a:t>
            </a:fld>
            <a:endParaRPr kumimoji="0" lang="en-US" altLang="en-US" sz="1200" b="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469971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947CAFCC-9797-4178-92A3-F05CB442F6E8}" type="slidenum">
              <a:rPr kumimoji="0" lang="en-US" altLang="en-US" sz="1200" b="0" smtClean="0"/>
              <a:pPr/>
              <a:t>10</a:t>
            </a:fld>
            <a:endParaRPr kumimoji="0" lang="en-US" altLang="en-US" sz="1200" b="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957940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C5FCA38C-C6E7-46C3-819C-C64AD7E9B1C2}" type="slidenum">
              <a:rPr kumimoji="0" lang="en-US" altLang="en-US" sz="1200" b="0" smtClean="0"/>
              <a:pPr/>
              <a:t>11</a:t>
            </a:fld>
            <a:endParaRPr kumimoji="0" lang="en-US" altLang="en-US" sz="1200" b="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2905763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8AE0604F-136C-4816-956B-6D9F91619ECF}" type="slidenum">
              <a:rPr kumimoji="0" lang="en-US" altLang="en-US" sz="1200" b="0" smtClean="0"/>
              <a:pPr/>
              <a:t>14</a:t>
            </a:fld>
            <a:endParaRPr kumimoji="0" lang="en-US" altLang="en-US" sz="1200" b="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832019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419DFE3E-A057-4899-AE22-C2C4D9A894CC}" type="slidenum">
              <a:rPr kumimoji="0" lang="en-US" altLang="en-US" sz="1200" b="0" smtClean="0"/>
              <a:pPr/>
              <a:t>16</a:t>
            </a:fld>
            <a:endParaRPr kumimoji="0" lang="en-US" altLang="en-US" sz="1200" b="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419015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invGray">
          <a:xfrm>
            <a:off x="10129838" y="0"/>
            <a:ext cx="385762" cy="7315200"/>
          </a:xfrm>
          <a:prstGeom prst="rect">
            <a:avLst/>
          </a:pr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defRPr/>
            </a:pPr>
            <a:endParaRPr lang="en-US" dirty="0"/>
          </a:p>
        </p:txBody>
      </p:sp>
      <p:sp>
        <p:nvSpPr>
          <p:cNvPr id="52235" name="Rectangle 11"/>
          <p:cNvSpPr>
            <a:spLocks noGrp="1" noChangeArrowheads="1"/>
          </p:cNvSpPr>
          <p:nvPr>
            <p:ph type="ctrTitle"/>
          </p:nvPr>
        </p:nvSpPr>
        <p:spPr>
          <a:xfrm>
            <a:off x="788988" y="2438400"/>
            <a:ext cx="8937625" cy="1219200"/>
          </a:xfrm>
        </p:spPr>
        <p:txBody>
          <a:bodyPr/>
          <a:lstStyle>
            <a:lvl1pPr>
              <a:defRPr/>
            </a:lvl1pPr>
          </a:lstStyle>
          <a:p>
            <a:pPr lvl="0"/>
            <a:r>
              <a:rPr lang="en-US" noProof="0"/>
              <a:t>Click to edit Master title style</a:t>
            </a:r>
          </a:p>
        </p:txBody>
      </p:sp>
      <p:sp>
        <p:nvSpPr>
          <p:cNvPr id="52236" name="Rectangle 12"/>
          <p:cNvSpPr>
            <a:spLocks noGrp="1" noChangeArrowheads="1"/>
          </p:cNvSpPr>
          <p:nvPr>
            <p:ph type="subTitle" idx="1"/>
          </p:nvPr>
        </p:nvSpPr>
        <p:spPr>
          <a:xfrm>
            <a:off x="1577975" y="4144963"/>
            <a:ext cx="7359650" cy="1870075"/>
          </a:xfrm>
        </p:spPr>
        <p:txBody>
          <a:bodyPr/>
          <a:lstStyle>
            <a:lvl1pPr marL="0" indent="0" algn="ctr">
              <a:buFontTx/>
              <a:buNone/>
              <a:defRPr/>
            </a:lvl1pPr>
          </a:lstStyle>
          <a:p>
            <a:pPr lvl="0"/>
            <a:r>
              <a:rPr lang="en-US" noProof="0"/>
              <a:t>Click to edit Master subtitle style</a:t>
            </a:r>
          </a:p>
        </p:txBody>
      </p:sp>
      <p:sp>
        <p:nvSpPr>
          <p:cNvPr id="5" name="Rectangle 13"/>
          <p:cNvSpPr>
            <a:spLocks noGrp="1" noChangeArrowheads="1"/>
          </p:cNvSpPr>
          <p:nvPr>
            <p:ph type="dt" sz="half" idx="10"/>
          </p:nvPr>
        </p:nvSpPr>
        <p:spPr/>
        <p:txBody>
          <a:bodyPr/>
          <a:lstStyle>
            <a:lvl1pPr>
              <a:defRPr/>
            </a:lvl1pPr>
          </a:lstStyle>
          <a:p>
            <a:pPr>
              <a:defRPr/>
            </a:pPr>
            <a:endParaRPr lang="en-US"/>
          </a:p>
        </p:txBody>
      </p:sp>
      <p:sp>
        <p:nvSpPr>
          <p:cNvPr id="6" name="Rectangle 14"/>
          <p:cNvSpPr>
            <a:spLocks noGrp="1" noChangeArrowheads="1"/>
          </p:cNvSpPr>
          <p:nvPr>
            <p:ph type="ftr" sz="quarter" idx="11"/>
          </p:nvPr>
        </p:nvSpPr>
        <p:spPr/>
        <p:txBody>
          <a:bodyPr/>
          <a:lstStyle>
            <a:lvl1pPr>
              <a:defRPr/>
            </a:lvl1pPr>
          </a:lstStyle>
          <a:p>
            <a:pPr>
              <a:defRPr/>
            </a:pPr>
            <a:endParaRPr lang="en-US"/>
          </a:p>
        </p:txBody>
      </p:sp>
      <p:sp>
        <p:nvSpPr>
          <p:cNvPr id="7" name="Rectangle 15"/>
          <p:cNvSpPr>
            <a:spLocks noGrp="1" noChangeArrowheads="1"/>
          </p:cNvSpPr>
          <p:nvPr>
            <p:ph type="sldNum" sz="quarter" idx="12"/>
          </p:nvPr>
        </p:nvSpPr>
        <p:spPr/>
        <p:txBody>
          <a:bodyPr/>
          <a:lstStyle>
            <a:lvl1pPr>
              <a:defRPr/>
            </a:lvl1pPr>
          </a:lstStyle>
          <a:p>
            <a:pPr>
              <a:defRPr/>
            </a:pPr>
            <a:fld id="{5D2E9D72-0206-4908-8F65-7BC0836385C3}" type="slidenum">
              <a:rPr lang="en-US"/>
              <a:pPr>
                <a:defRPr/>
              </a:pPr>
              <a:t>‹#›</a:t>
            </a:fld>
            <a:endParaRPr lang="en-US" dirty="0"/>
          </a:p>
        </p:txBody>
      </p:sp>
    </p:spTree>
    <p:extLst>
      <p:ext uri="{BB962C8B-B14F-4D97-AF65-F5344CB8AC3E}">
        <p14:creationId xmlns:p14="http://schemas.microsoft.com/office/powerpoint/2010/main" val="7366275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680EB2E2-232B-4A43-AEED-53407F0E4D76}" type="slidenum">
              <a:rPr lang="en-US"/>
              <a:pPr>
                <a:defRPr/>
              </a:pPr>
              <a:t>‹#›</a:t>
            </a:fld>
            <a:endParaRPr lang="en-US" dirty="0"/>
          </a:p>
        </p:txBody>
      </p:sp>
    </p:spTree>
    <p:extLst>
      <p:ext uri="{BB962C8B-B14F-4D97-AF65-F5344CB8AC3E}">
        <p14:creationId xmlns:p14="http://schemas.microsoft.com/office/powerpoint/2010/main" val="220569538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93000" y="650875"/>
            <a:ext cx="2233613"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88988" y="650875"/>
            <a:ext cx="6551612"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C4B64796-485C-4CA1-848B-77A06814218C}" type="slidenum">
              <a:rPr lang="en-US"/>
              <a:pPr>
                <a:defRPr/>
              </a:pPr>
              <a:t>‹#›</a:t>
            </a:fld>
            <a:endParaRPr lang="en-US" dirty="0"/>
          </a:p>
        </p:txBody>
      </p:sp>
    </p:spTree>
    <p:extLst>
      <p:ext uri="{BB962C8B-B14F-4D97-AF65-F5344CB8AC3E}">
        <p14:creationId xmlns:p14="http://schemas.microsoft.com/office/powerpoint/2010/main" val="84933673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788988" y="650875"/>
            <a:ext cx="8937625" cy="1219200"/>
          </a:xfrm>
        </p:spPr>
        <p:txBody>
          <a:bodyPr/>
          <a:lstStyle/>
          <a:p>
            <a:r>
              <a:rPr lang="en-US"/>
              <a:t>Click to edit Master title style</a:t>
            </a:r>
          </a:p>
        </p:txBody>
      </p:sp>
      <p:sp>
        <p:nvSpPr>
          <p:cNvPr id="3" name="Text Placeholder 2"/>
          <p:cNvSpPr>
            <a:spLocks noGrp="1"/>
          </p:cNvSpPr>
          <p:nvPr>
            <p:ph type="body" sz="half" idx="1"/>
          </p:nvPr>
        </p:nvSpPr>
        <p:spPr>
          <a:xfrm>
            <a:off x="788988" y="2112963"/>
            <a:ext cx="8937625" cy="2117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8988" y="4383088"/>
            <a:ext cx="8937625" cy="2119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661126BD-FA14-4BC6-896F-9BBED66A5D34}" type="slidenum">
              <a:rPr lang="en-US"/>
              <a:pPr>
                <a:defRPr/>
              </a:pPr>
              <a:t>‹#›</a:t>
            </a:fld>
            <a:endParaRPr lang="en-US" dirty="0"/>
          </a:p>
        </p:txBody>
      </p:sp>
    </p:spTree>
    <p:extLst>
      <p:ext uri="{BB962C8B-B14F-4D97-AF65-F5344CB8AC3E}">
        <p14:creationId xmlns:p14="http://schemas.microsoft.com/office/powerpoint/2010/main" val="66729659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88988" y="650875"/>
            <a:ext cx="8937625" cy="1219200"/>
          </a:xfrm>
        </p:spPr>
        <p:txBody>
          <a:bodyPr/>
          <a:lstStyle/>
          <a:p>
            <a:r>
              <a:rPr lang="en-US"/>
              <a:t>Click to edit Master title style</a:t>
            </a:r>
          </a:p>
        </p:txBody>
      </p:sp>
      <p:sp>
        <p:nvSpPr>
          <p:cNvPr id="3" name="ClipArt Placeholder 2"/>
          <p:cNvSpPr>
            <a:spLocks noGrp="1"/>
          </p:cNvSpPr>
          <p:nvPr>
            <p:ph type="clipArt" sz="half" idx="1"/>
          </p:nvPr>
        </p:nvSpPr>
        <p:spPr>
          <a:xfrm>
            <a:off x="788988" y="2112963"/>
            <a:ext cx="4392612" cy="4389437"/>
          </a:xfrm>
        </p:spPr>
        <p:txBody>
          <a:bodyPr/>
          <a:lstStyle/>
          <a:p>
            <a:pPr lvl="0"/>
            <a:endParaRPr lang="en-US" noProof="0" dirty="0"/>
          </a:p>
        </p:txBody>
      </p:sp>
      <p:sp>
        <p:nvSpPr>
          <p:cNvPr id="4" name="Text Placeholder 3"/>
          <p:cNvSpPr>
            <a:spLocks noGrp="1"/>
          </p:cNvSpPr>
          <p:nvPr>
            <p:ph type="body" sz="half" idx="2"/>
          </p:nvPr>
        </p:nvSpPr>
        <p:spPr>
          <a:xfrm>
            <a:off x="5334000" y="2112963"/>
            <a:ext cx="4392613"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7A27E5C2-D727-42F9-A8D6-02AD2F93ADAC}" type="slidenum">
              <a:rPr lang="en-US"/>
              <a:pPr>
                <a:defRPr/>
              </a:pPr>
              <a:t>‹#›</a:t>
            </a:fld>
            <a:endParaRPr lang="en-US" dirty="0"/>
          </a:p>
        </p:txBody>
      </p:sp>
    </p:spTree>
    <p:extLst>
      <p:ext uri="{BB962C8B-B14F-4D97-AF65-F5344CB8AC3E}">
        <p14:creationId xmlns:p14="http://schemas.microsoft.com/office/powerpoint/2010/main" val="314219273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788988" y="650875"/>
            <a:ext cx="8937625" cy="1219200"/>
          </a:xfrm>
        </p:spPr>
        <p:txBody>
          <a:bodyPr/>
          <a:lstStyle/>
          <a:p>
            <a:r>
              <a:rPr lang="en-US"/>
              <a:t>Click to edit Master title style</a:t>
            </a:r>
          </a:p>
        </p:txBody>
      </p:sp>
      <p:sp>
        <p:nvSpPr>
          <p:cNvPr id="3" name="Text Placeholder 2"/>
          <p:cNvSpPr>
            <a:spLocks noGrp="1"/>
          </p:cNvSpPr>
          <p:nvPr>
            <p:ph type="body" sz="half" idx="1"/>
          </p:nvPr>
        </p:nvSpPr>
        <p:spPr>
          <a:xfrm>
            <a:off x="788988" y="2112963"/>
            <a:ext cx="4392612"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5334000" y="2112963"/>
            <a:ext cx="4392613" cy="4389437"/>
          </a:xfrm>
        </p:spPr>
        <p:txBody>
          <a:bodyPr/>
          <a:lstStyle/>
          <a:p>
            <a:pPr lvl="0"/>
            <a:endParaRPr lang="en-US" noProof="0" dirty="0"/>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2ABD9CB0-3032-4282-A475-7CC10001952C}" type="slidenum">
              <a:rPr lang="en-US"/>
              <a:pPr>
                <a:defRPr/>
              </a:pPr>
              <a:t>‹#›</a:t>
            </a:fld>
            <a:endParaRPr lang="en-US" dirty="0"/>
          </a:p>
        </p:txBody>
      </p:sp>
    </p:spTree>
    <p:extLst>
      <p:ext uri="{BB962C8B-B14F-4D97-AF65-F5344CB8AC3E}">
        <p14:creationId xmlns:p14="http://schemas.microsoft.com/office/powerpoint/2010/main" val="313649226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3AE866D1-CE97-4AF4-AFD6-280B0F160F24}" type="slidenum">
              <a:rPr lang="en-US"/>
              <a:pPr>
                <a:defRPr/>
              </a:pPr>
              <a:t>‹#›</a:t>
            </a:fld>
            <a:endParaRPr lang="en-US" dirty="0"/>
          </a:p>
        </p:txBody>
      </p:sp>
    </p:spTree>
    <p:extLst>
      <p:ext uri="{BB962C8B-B14F-4D97-AF65-F5344CB8AC3E}">
        <p14:creationId xmlns:p14="http://schemas.microsoft.com/office/powerpoint/2010/main" val="269928712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263" y="4700588"/>
            <a:ext cx="8939212"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30263" y="3100388"/>
            <a:ext cx="8939212"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46F674A3-6347-4C2B-8875-D1212E776A84}" type="slidenum">
              <a:rPr lang="en-US"/>
              <a:pPr>
                <a:defRPr/>
              </a:pPr>
              <a:t>‹#›</a:t>
            </a:fld>
            <a:endParaRPr lang="en-US" dirty="0"/>
          </a:p>
        </p:txBody>
      </p:sp>
    </p:spTree>
    <p:extLst>
      <p:ext uri="{BB962C8B-B14F-4D97-AF65-F5344CB8AC3E}">
        <p14:creationId xmlns:p14="http://schemas.microsoft.com/office/powerpoint/2010/main" val="346349162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88988" y="2112963"/>
            <a:ext cx="4392612"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34000" y="2112963"/>
            <a:ext cx="4392613"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7FB9A6D7-9D3B-4B4C-AEDF-1014C0DC9B08}" type="slidenum">
              <a:rPr lang="en-US"/>
              <a:pPr>
                <a:defRPr/>
              </a:pPr>
              <a:t>‹#›</a:t>
            </a:fld>
            <a:endParaRPr lang="en-US" dirty="0"/>
          </a:p>
        </p:txBody>
      </p:sp>
    </p:spTree>
    <p:extLst>
      <p:ext uri="{BB962C8B-B14F-4D97-AF65-F5344CB8AC3E}">
        <p14:creationId xmlns:p14="http://schemas.microsoft.com/office/powerpoint/2010/main" val="48797156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5463" y="293688"/>
            <a:ext cx="9464675"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25463" y="1636713"/>
            <a:ext cx="4646612"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25463" y="2319338"/>
            <a:ext cx="4646612"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341938" y="1636713"/>
            <a:ext cx="4648200"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41938" y="2319338"/>
            <a:ext cx="4648200"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3"/>
          <p:cNvSpPr>
            <a:spLocks noGrp="1" noChangeArrowheads="1"/>
          </p:cNvSpPr>
          <p:nvPr>
            <p:ph type="dt" sz="half" idx="10"/>
          </p:nvPr>
        </p:nvSpPr>
        <p:spPr>
          <a:ln/>
        </p:spPr>
        <p:txBody>
          <a:bodyPr/>
          <a:lstStyle>
            <a:lvl1pPr>
              <a:defRPr/>
            </a:lvl1pPr>
          </a:lstStyle>
          <a:p>
            <a:pPr>
              <a:defRPr/>
            </a:pPr>
            <a:endParaRPr lang="en-US"/>
          </a:p>
        </p:txBody>
      </p:sp>
      <p:sp>
        <p:nvSpPr>
          <p:cNvPr id="8" name="Rectangle 14"/>
          <p:cNvSpPr>
            <a:spLocks noGrp="1" noChangeArrowheads="1"/>
          </p:cNvSpPr>
          <p:nvPr>
            <p:ph type="ftr" sz="quarter" idx="11"/>
          </p:nvPr>
        </p:nvSpPr>
        <p:spPr>
          <a:ln/>
        </p:spPr>
        <p:txBody>
          <a:bodyPr/>
          <a:lstStyle>
            <a:lvl1pPr>
              <a:defRPr/>
            </a:lvl1pPr>
          </a:lstStyle>
          <a:p>
            <a:pPr>
              <a:defRPr/>
            </a:pPr>
            <a:endParaRPr lang="en-US"/>
          </a:p>
        </p:txBody>
      </p:sp>
      <p:sp>
        <p:nvSpPr>
          <p:cNvPr id="9" name="Rectangle 15"/>
          <p:cNvSpPr>
            <a:spLocks noGrp="1" noChangeArrowheads="1"/>
          </p:cNvSpPr>
          <p:nvPr>
            <p:ph type="sldNum" sz="quarter" idx="12"/>
          </p:nvPr>
        </p:nvSpPr>
        <p:spPr>
          <a:ln/>
        </p:spPr>
        <p:txBody>
          <a:bodyPr/>
          <a:lstStyle>
            <a:lvl1pPr>
              <a:defRPr/>
            </a:lvl1pPr>
          </a:lstStyle>
          <a:p>
            <a:pPr>
              <a:defRPr/>
            </a:pPr>
            <a:fld id="{2F17CC35-0993-49C4-BD5E-ADF3204C2D1C}" type="slidenum">
              <a:rPr lang="en-US"/>
              <a:pPr>
                <a:defRPr/>
              </a:pPr>
              <a:t>‹#›</a:t>
            </a:fld>
            <a:endParaRPr lang="en-US" dirty="0"/>
          </a:p>
        </p:txBody>
      </p:sp>
    </p:spTree>
    <p:extLst>
      <p:ext uri="{BB962C8B-B14F-4D97-AF65-F5344CB8AC3E}">
        <p14:creationId xmlns:p14="http://schemas.microsoft.com/office/powerpoint/2010/main" val="44743397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
          <p:cNvSpPr>
            <a:spLocks noGrp="1" noChangeArrowheads="1"/>
          </p:cNvSpPr>
          <p:nvPr>
            <p:ph type="dt" sz="half" idx="10"/>
          </p:nvPr>
        </p:nvSpPr>
        <p:spPr>
          <a:ln/>
        </p:spPr>
        <p:txBody>
          <a:bodyPr/>
          <a:lstStyle>
            <a:lvl1pPr>
              <a:defRPr/>
            </a:lvl1pPr>
          </a:lstStyle>
          <a:p>
            <a:pPr>
              <a:defRPr/>
            </a:pPr>
            <a:endParaRPr lang="en-US"/>
          </a:p>
        </p:txBody>
      </p:sp>
      <p:sp>
        <p:nvSpPr>
          <p:cNvPr id="4" name="Rectangle 14"/>
          <p:cNvSpPr>
            <a:spLocks noGrp="1" noChangeArrowheads="1"/>
          </p:cNvSpPr>
          <p:nvPr>
            <p:ph type="ftr" sz="quarter" idx="11"/>
          </p:nvPr>
        </p:nvSpPr>
        <p:spPr>
          <a:ln/>
        </p:spPr>
        <p:txBody>
          <a:bodyPr/>
          <a:lstStyle>
            <a:lvl1pPr>
              <a:defRPr/>
            </a:lvl1pPr>
          </a:lstStyle>
          <a:p>
            <a:pPr>
              <a:defRPr/>
            </a:pPr>
            <a:endParaRPr lang="en-US"/>
          </a:p>
        </p:txBody>
      </p:sp>
      <p:sp>
        <p:nvSpPr>
          <p:cNvPr id="5" name="Rectangle 15"/>
          <p:cNvSpPr>
            <a:spLocks noGrp="1" noChangeArrowheads="1"/>
          </p:cNvSpPr>
          <p:nvPr>
            <p:ph type="sldNum" sz="quarter" idx="12"/>
          </p:nvPr>
        </p:nvSpPr>
        <p:spPr>
          <a:ln/>
        </p:spPr>
        <p:txBody>
          <a:bodyPr/>
          <a:lstStyle>
            <a:lvl1pPr>
              <a:defRPr/>
            </a:lvl1pPr>
          </a:lstStyle>
          <a:p>
            <a:pPr>
              <a:defRPr/>
            </a:pPr>
            <a:fld id="{772CA8A9-EB37-4960-8B1B-265F2AC5A87F}" type="slidenum">
              <a:rPr lang="en-US"/>
              <a:pPr>
                <a:defRPr/>
              </a:pPr>
              <a:t>‹#›</a:t>
            </a:fld>
            <a:endParaRPr lang="en-US" dirty="0"/>
          </a:p>
        </p:txBody>
      </p:sp>
    </p:spTree>
    <p:extLst>
      <p:ext uri="{BB962C8B-B14F-4D97-AF65-F5344CB8AC3E}">
        <p14:creationId xmlns:p14="http://schemas.microsoft.com/office/powerpoint/2010/main" val="58152216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pPr>
              <a:defRPr/>
            </a:pPr>
            <a:endParaRPr lang="en-US"/>
          </a:p>
        </p:txBody>
      </p:sp>
      <p:sp>
        <p:nvSpPr>
          <p:cNvPr id="3" name="Rectangle 14"/>
          <p:cNvSpPr>
            <a:spLocks noGrp="1" noChangeArrowheads="1"/>
          </p:cNvSpPr>
          <p:nvPr>
            <p:ph type="ftr" sz="quarter" idx="11"/>
          </p:nvPr>
        </p:nvSpPr>
        <p:spPr>
          <a:ln/>
        </p:spPr>
        <p:txBody>
          <a:bodyPr/>
          <a:lstStyle>
            <a:lvl1pPr>
              <a:defRPr/>
            </a:lvl1pPr>
          </a:lstStyle>
          <a:p>
            <a:pPr>
              <a:defRPr/>
            </a:pPr>
            <a:endParaRPr lang="en-US"/>
          </a:p>
        </p:txBody>
      </p:sp>
      <p:sp>
        <p:nvSpPr>
          <p:cNvPr id="4" name="Rectangle 15"/>
          <p:cNvSpPr>
            <a:spLocks noGrp="1" noChangeArrowheads="1"/>
          </p:cNvSpPr>
          <p:nvPr>
            <p:ph type="sldNum" sz="quarter" idx="12"/>
          </p:nvPr>
        </p:nvSpPr>
        <p:spPr>
          <a:ln/>
        </p:spPr>
        <p:txBody>
          <a:bodyPr/>
          <a:lstStyle>
            <a:lvl1pPr>
              <a:defRPr/>
            </a:lvl1pPr>
          </a:lstStyle>
          <a:p>
            <a:pPr>
              <a:defRPr/>
            </a:pPr>
            <a:fld id="{65C2FA0E-4E80-4459-9E27-D7C7BC2663D9}" type="slidenum">
              <a:rPr lang="en-US"/>
              <a:pPr>
                <a:defRPr/>
              </a:pPr>
              <a:t>‹#›</a:t>
            </a:fld>
            <a:endParaRPr lang="en-US" dirty="0"/>
          </a:p>
        </p:txBody>
      </p:sp>
    </p:spTree>
    <p:extLst>
      <p:ext uri="{BB962C8B-B14F-4D97-AF65-F5344CB8AC3E}">
        <p14:creationId xmlns:p14="http://schemas.microsoft.com/office/powerpoint/2010/main" val="21934172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5463" y="290513"/>
            <a:ext cx="3459162" cy="12398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111625" y="290513"/>
            <a:ext cx="5878513"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25463" y="1530350"/>
            <a:ext cx="3459162"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670D3294-AD8A-49E1-AA3F-65247F0073DB}" type="slidenum">
              <a:rPr lang="en-US"/>
              <a:pPr>
                <a:defRPr/>
              </a:pPr>
              <a:t>‹#›</a:t>
            </a:fld>
            <a:endParaRPr lang="en-US" dirty="0"/>
          </a:p>
        </p:txBody>
      </p:sp>
    </p:spTree>
    <p:extLst>
      <p:ext uri="{BB962C8B-B14F-4D97-AF65-F5344CB8AC3E}">
        <p14:creationId xmlns:p14="http://schemas.microsoft.com/office/powerpoint/2010/main" val="160856890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60575" y="5121275"/>
            <a:ext cx="6310313" cy="6032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60575" y="654050"/>
            <a:ext cx="6310313"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060575" y="5724525"/>
            <a:ext cx="6310313"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DB69CA11-6941-4780-B9F9-FD1A1911CA98}" type="slidenum">
              <a:rPr lang="en-US"/>
              <a:pPr>
                <a:defRPr/>
              </a:pPr>
              <a:t>‹#›</a:t>
            </a:fld>
            <a:endParaRPr lang="en-US" dirty="0"/>
          </a:p>
        </p:txBody>
      </p:sp>
    </p:spTree>
    <p:extLst>
      <p:ext uri="{BB962C8B-B14F-4D97-AF65-F5344CB8AC3E}">
        <p14:creationId xmlns:p14="http://schemas.microsoft.com/office/powerpoint/2010/main" val="292335689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Rectangle 11"/>
          <p:cNvSpPr>
            <a:spLocks noGrp="1" noChangeArrowheads="1"/>
          </p:cNvSpPr>
          <p:nvPr>
            <p:ph type="title"/>
          </p:nvPr>
        </p:nvSpPr>
        <p:spPr bwMode="auto">
          <a:xfrm>
            <a:off x="788988" y="650875"/>
            <a:ext cx="8937625"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ctr" anchorCtr="0" compatLnSpc="1">
            <a:prstTxWarp prst="textNoShape">
              <a:avLst/>
            </a:prstTxWarp>
          </a:bodyPr>
          <a:lstStyle/>
          <a:p>
            <a:pPr lvl="0"/>
            <a:r>
              <a:rPr lang="en-US" altLang="en-US"/>
              <a:t>Click to edit Master title style</a:t>
            </a:r>
          </a:p>
        </p:txBody>
      </p:sp>
      <p:sp>
        <p:nvSpPr>
          <p:cNvPr id="1027" name="Rectangle 12"/>
          <p:cNvSpPr>
            <a:spLocks noGrp="1" noChangeArrowheads="1"/>
          </p:cNvSpPr>
          <p:nvPr>
            <p:ph type="body" idx="1"/>
          </p:nvPr>
        </p:nvSpPr>
        <p:spPr bwMode="auto">
          <a:xfrm>
            <a:off x="788988" y="2112963"/>
            <a:ext cx="8937625" cy="438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13" name="Rectangle 13"/>
          <p:cNvSpPr>
            <a:spLocks noGrp="1" noChangeArrowheads="1"/>
          </p:cNvSpPr>
          <p:nvPr>
            <p:ph type="dt" sz="half" idx="2"/>
          </p:nvPr>
        </p:nvSpPr>
        <p:spPr bwMode="auto">
          <a:xfrm>
            <a:off x="788988" y="6664325"/>
            <a:ext cx="21907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t" anchorCtr="0" compatLnSpc="1">
            <a:prstTxWarp prst="textNoShape">
              <a:avLst/>
            </a:prstTxWarp>
          </a:bodyPr>
          <a:lstStyle>
            <a:lvl1pPr defTabSz="1019175">
              <a:defRPr sz="1600" b="0"/>
            </a:lvl1pPr>
          </a:lstStyle>
          <a:p>
            <a:pPr>
              <a:defRPr/>
            </a:pPr>
            <a:endParaRPr lang="en-US"/>
          </a:p>
        </p:txBody>
      </p:sp>
      <p:sp>
        <p:nvSpPr>
          <p:cNvPr id="51214" name="Rectangle 14"/>
          <p:cNvSpPr>
            <a:spLocks noGrp="1" noChangeArrowheads="1"/>
          </p:cNvSpPr>
          <p:nvPr>
            <p:ph type="ftr" sz="quarter" idx="3"/>
          </p:nvPr>
        </p:nvSpPr>
        <p:spPr bwMode="auto">
          <a:xfrm>
            <a:off x="3592513" y="6664325"/>
            <a:ext cx="33305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t" anchorCtr="0" compatLnSpc="1">
            <a:prstTxWarp prst="textNoShape">
              <a:avLst/>
            </a:prstTxWarp>
          </a:bodyPr>
          <a:lstStyle>
            <a:lvl1pPr algn="ctr" defTabSz="1019175">
              <a:defRPr sz="1600" b="0"/>
            </a:lvl1pPr>
          </a:lstStyle>
          <a:p>
            <a:pPr>
              <a:defRPr/>
            </a:pPr>
            <a:endParaRPr lang="en-US"/>
          </a:p>
        </p:txBody>
      </p:sp>
      <p:sp>
        <p:nvSpPr>
          <p:cNvPr id="51215" name="Rectangle 15"/>
          <p:cNvSpPr>
            <a:spLocks noGrp="1" noChangeArrowheads="1"/>
          </p:cNvSpPr>
          <p:nvPr>
            <p:ph type="sldNum" sz="quarter" idx="4"/>
          </p:nvPr>
        </p:nvSpPr>
        <p:spPr bwMode="auto">
          <a:xfrm>
            <a:off x="7535863" y="6664325"/>
            <a:ext cx="21907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t" anchorCtr="0" compatLnSpc="1">
            <a:prstTxWarp prst="textNoShape">
              <a:avLst/>
            </a:prstTxWarp>
          </a:bodyPr>
          <a:lstStyle>
            <a:lvl1pPr algn="r" defTabSz="1019175">
              <a:defRPr sz="1600" b="0"/>
            </a:lvl1pPr>
          </a:lstStyle>
          <a:p>
            <a:pPr>
              <a:defRPr/>
            </a:pPr>
            <a:fld id="{EFA564A1-3E51-4214-A2B0-5B84F0A613FE}"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4001" r:id="rId1"/>
    <p:sldLayoutId id="2147483988" r:id="rId2"/>
    <p:sldLayoutId id="2147483989" r:id="rId3"/>
    <p:sldLayoutId id="2147483990" r:id="rId4"/>
    <p:sldLayoutId id="2147483991" r:id="rId5"/>
    <p:sldLayoutId id="2147483992" r:id="rId6"/>
    <p:sldLayoutId id="2147483993" r:id="rId7"/>
    <p:sldLayoutId id="2147483994" r:id="rId8"/>
    <p:sldLayoutId id="2147483995" r:id="rId9"/>
    <p:sldLayoutId id="2147483996" r:id="rId10"/>
    <p:sldLayoutId id="2147483997" r:id="rId11"/>
    <p:sldLayoutId id="2147483998" r:id="rId12"/>
    <p:sldLayoutId id="2147483999" r:id="rId13"/>
    <p:sldLayoutId id="2147484000" r:id="rId14"/>
  </p:sldLayoutIdLst>
  <p:transition/>
  <p:txStyles>
    <p:titleStyle>
      <a:lvl1pPr algn="ctr" defTabSz="1019175" rtl="0" eaLnBrk="0" fontAlgn="base" hangingPunct="0">
        <a:spcBef>
          <a:spcPct val="0"/>
        </a:spcBef>
        <a:spcAft>
          <a:spcPct val="0"/>
        </a:spcAft>
        <a:defRPr sz="4900">
          <a:solidFill>
            <a:srgbClr val="CC3300"/>
          </a:solidFill>
          <a:latin typeface="+mj-lt"/>
          <a:ea typeface="+mj-ea"/>
          <a:cs typeface="+mj-cs"/>
        </a:defRPr>
      </a:lvl1pPr>
      <a:lvl2pPr algn="ctr" defTabSz="1019175" rtl="0" eaLnBrk="0" fontAlgn="base" hangingPunct="0">
        <a:spcBef>
          <a:spcPct val="0"/>
        </a:spcBef>
        <a:spcAft>
          <a:spcPct val="0"/>
        </a:spcAft>
        <a:defRPr sz="4900">
          <a:solidFill>
            <a:srgbClr val="CC3300"/>
          </a:solidFill>
          <a:latin typeface="Times New Roman" pitchFamily="18" charset="0"/>
        </a:defRPr>
      </a:lvl2pPr>
      <a:lvl3pPr algn="ctr" defTabSz="1019175" rtl="0" eaLnBrk="0" fontAlgn="base" hangingPunct="0">
        <a:spcBef>
          <a:spcPct val="0"/>
        </a:spcBef>
        <a:spcAft>
          <a:spcPct val="0"/>
        </a:spcAft>
        <a:defRPr sz="4900">
          <a:solidFill>
            <a:srgbClr val="CC3300"/>
          </a:solidFill>
          <a:latin typeface="Times New Roman" pitchFamily="18" charset="0"/>
        </a:defRPr>
      </a:lvl3pPr>
      <a:lvl4pPr algn="ctr" defTabSz="1019175" rtl="0" eaLnBrk="0" fontAlgn="base" hangingPunct="0">
        <a:spcBef>
          <a:spcPct val="0"/>
        </a:spcBef>
        <a:spcAft>
          <a:spcPct val="0"/>
        </a:spcAft>
        <a:defRPr sz="4900">
          <a:solidFill>
            <a:srgbClr val="CC3300"/>
          </a:solidFill>
          <a:latin typeface="Times New Roman" pitchFamily="18" charset="0"/>
        </a:defRPr>
      </a:lvl4pPr>
      <a:lvl5pPr algn="ctr" defTabSz="1019175" rtl="0" eaLnBrk="0" fontAlgn="base" hangingPunct="0">
        <a:spcBef>
          <a:spcPct val="0"/>
        </a:spcBef>
        <a:spcAft>
          <a:spcPct val="0"/>
        </a:spcAft>
        <a:defRPr sz="4900">
          <a:solidFill>
            <a:srgbClr val="CC3300"/>
          </a:solidFill>
          <a:latin typeface="Times New Roman" pitchFamily="18" charset="0"/>
        </a:defRPr>
      </a:lvl5pPr>
      <a:lvl6pPr marL="457200" algn="ctr" defTabSz="1019175" rtl="0" eaLnBrk="0" fontAlgn="base" hangingPunct="0">
        <a:spcBef>
          <a:spcPct val="0"/>
        </a:spcBef>
        <a:spcAft>
          <a:spcPct val="0"/>
        </a:spcAft>
        <a:defRPr sz="4900">
          <a:solidFill>
            <a:srgbClr val="CC3300"/>
          </a:solidFill>
          <a:latin typeface="Times New Roman" pitchFamily="18" charset="0"/>
        </a:defRPr>
      </a:lvl6pPr>
      <a:lvl7pPr marL="914400" algn="ctr" defTabSz="1019175" rtl="0" eaLnBrk="0" fontAlgn="base" hangingPunct="0">
        <a:spcBef>
          <a:spcPct val="0"/>
        </a:spcBef>
        <a:spcAft>
          <a:spcPct val="0"/>
        </a:spcAft>
        <a:defRPr sz="4900">
          <a:solidFill>
            <a:srgbClr val="CC3300"/>
          </a:solidFill>
          <a:latin typeface="Times New Roman" pitchFamily="18" charset="0"/>
        </a:defRPr>
      </a:lvl7pPr>
      <a:lvl8pPr marL="1371600" algn="ctr" defTabSz="1019175" rtl="0" eaLnBrk="0" fontAlgn="base" hangingPunct="0">
        <a:spcBef>
          <a:spcPct val="0"/>
        </a:spcBef>
        <a:spcAft>
          <a:spcPct val="0"/>
        </a:spcAft>
        <a:defRPr sz="4900">
          <a:solidFill>
            <a:srgbClr val="CC3300"/>
          </a:solidFill>
          <a:latin typeface="Times New Roman" pitchFamily="18" charset="0"/>
        </a:defRPr>
      </a:lvl8pPr>
      <a:lvl9pPr marL="1828800" algn="ctr" defTabSz="1019175" rtl="0" eaLnBrk="0" fontAlgn="base" hangingPunct="0">
        <a:spcBef>
          <a:spcPct val="0"/>
        </a:spcBef>
        <a:spcAft>
          <a:spcPct val="0"/>
        </a:spcAft>
        <a:defRPr sz="4900">
          <a:solidFill>
            <a:srgbClr val="CC3300"/>
          </a:solidFill>
          <a:latin typeface="Times New Roman" pitchFamily="18" charset="0"/>
        </a:defRPr>
      </a:lvl9pPr>
    </p:titleStyle>
    <p:bodyStyle>
      <a:lvl1pPr marL="382588" indent="-382588" algn="l" defTabSz="1019175" rtl="0" eaLnBrk="0" fontAlgn="base" hangingPunct="0">
        <a:spcBef>
          <a:spcPct val="20000"/>
        </a:spcBef>
        <a:spcAft>
          <a:spcPct val="0"/>
        </a:spcAft>
        <a:buChar char="•"/>
        <a:defRPr sz="3600">
          <a:solidFill>
            <a:srgbClr val="000066"/>
          </a:solidFill>
          <a:latin typeface="+mn-lt"/>
          <a:ea typeface="+mn-ea"/>
          <a:cs typeface="+mn-cs"/>
        </a:defRPr>
      </a:lvl1pPr>
      <a:lvl2pPr marL="827088" indent="-317500" algn="l" defTabSz="1019175" rtl="0" eaLnBrk="0" fontAlgn="base" hangingPunct="0">
        <a:spcBef>
          <a:spcPct val="20000"/>
        </a:spcBef>
        <a:spcAft>
          <a:spcPct val="0"/>
        </a:spcAft>
        <a:buChar char="–"/>
        <a:defRPr sz="3100">
          <a:solidFill>
            <a:srgbClr val="000066"/>
          </a:solidFill>
          <a:latin typeface="+mn-lt"/>
        </a:defRPr>
      </a:lvl2pPr>
      <a:lvl3pPr marL="1273175" indent="-254000" algn="l" defTabSz="1019175" rtl="0" eaLnBrk="0" fontAlgn="base" hangingPunct="0">
        <a:spcBef>
          <a:spcPct val="20000"/>
        </a:spcBef>
        <a:spcAft>
          <a:spcPct val="0"/>
        </a:spcAft>
        <a:buChar char="•"/>
        <a:defRPr sz="2700">
          <a:solidFill>
            <a:srgbClr val="000066"/>
          </a:solidFill>
          <a:latin typeface="+mn-lt"/>
        </a:defRPr>
      </a:lvl3pPr>
      <a:lvl4pPr marL="1782763" indent="-254000" algn="l" defTabSz="1019175" rtl="0" eaLnBrk="0" fontAlgn="base" hangingPunct="0">
        <a:spcBef>
          <a:spcPct val="20000"/>
        </a:spcBef>
        <a:spcAft>
          <a:spcPct val="0"/>
        </a:spcAft>
        <a:buChar char="–"/>
        <a:defRPr sz="2200">
          <a:solidFill>
            <a:srgbClr val="000066"/>
          </a:solidFill>
          <a:latin typeface="+mn-lt"/>
        </a:defRPr>
      </a:lvl4pPr>
      <a:lvl5pPr marL="2292350" indent="-254000" algn="l" defTabSz="1019175" rtl="0" eaLnBrk="0" fontAlgn="base" hangingPunct="0">
        <a:spcBef>
          <a:spcPct val="20000"/>
        </a:spcBef>
        <a:spcAft>
          <a:spcPct val="0"/>
        </a:spcAft>
        <a:buChar char="»"/>
        <a:defRPr sz="2200">
          <a:solidFill>
            <a:srgbClr val="000066"/>
          </a:solidFill>
          <a:latin typeface="+mn-lt"/>
        </a:defRPr>
      </a:lvl5pPr>
      <a:lvl6pPr marL="2749550" indent="-254000" algn="l" defTabSz="1019175" rtl="0" eaLnBrk="0" fontAlgn="base" hangingPunct="0">
        <a:spcBef>
          <a:spcPct val="20000"/>
        </a:spcBef>
        <a:spcAft>
          <a:spcPct val="0"/>
        </a:spcAft>
        <a:buChar char="»"/>
        <a:defRPr sz="2200">
          <a:solidFill>
            <a:srgbClr val="000066"/>
          </a:solidFill>
          <a:latin typeface="+mn-lt"/>
        </a:defRPr>
      </a:lvl6pPr>
      <a:lvl7pPr marL="3206750" indent="-254000" algn="l" defTabSz="1019175" rtl="0" eaLnBrk="0" fontAlgn="base" hangingPunct="0">
        <a:spcBef>
          <a:spcPct val="20000"/>
        </a:spcBef>
        <a:spcAft>
          <a:spcPct val="0"/>
        </a:spcAft>
        <a:buChar char="»"/>
        <a:defRPr sz="2200">
          <a:solidFill>
            <a:srgbClr val="000066"/>
          </a:solidFill>
          <a:latin typeface="+mn-lt"/>
        </a:defRPr>
      </a:lvl7pPr>
      <a:lvl8pPr marL="3663950" indent="-254000" algn="l" defTabSz="1019175" rtl="0" eaLnBrk="0" fontAlgn="base" hangingPunct="0">
        <a:spcBef>
          <a:spcPct val="20000"/>
        </a:spcBef>
        <a:spcAft>
          <a:spcPct val="0"/>
        </a:spcAft>
        <a:buChar char="»"/>
        <a:defRPr sz="2200">
          <a:solidFill>
            <a:srgbClr val="000066"/>
          </a:solidFill>
          <a:latin typeface="+mn-lt"/>
        </a:defRPr>
      </a:lvl8pPr>
      <a:lvl9pPr marL="4121150" indent="-254000" algn="l" defTabSz="1019175" rtl="0" eaLnBrk="0" fontAlgn="base" hangingPunct="0">
        <a:spcBef>
          <a:spcPct val="20000"/>
        </a:spcBef>
        <a:spcAft>
          <a:spcPct val="0"/>
        </a:spcAft>
        <a:buChar char="»"/>
        <a:defRPr sz="22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policeapp.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newcanaanpolice.org/"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mailto:brian.mitchell@newcanaanct.gov" TargetMode="External"/><Relationship Id="rId4" Type="http://schemas.openxmlformats.org/officeDocument/2006/relationships/hyperlink" Target="http://www.policeapp.com/"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62000" y="838200"/>
            <a:ext cx="8937625" cy="3886200"/>
          </a:xfrm>
        </p:spPr>
        <p:txBody>
          <a:bodyPr lIns="102590" tIns="51296" rIns="102590" bIns="51296"/>
          <a:lstStyle/>
          <a:p>
            <a:pPr>
              <a:defRPr/>
            </a:pPr>
            <a:r>
              <a:rPr lang="en-US" u="sng" dirty="0">
                <a:effectLst>
                  <a:outerShdw blurRad="38100" dist="38100" dir="2700000" algn="tl">
                    <a:srgbClr val="000000"/>
                  </a:outerShdw>
                </a:effectLst>
              </a:rPr>
              <a:t>New  Canaan Police Department</a:t>
            </a:r>
            <a:r>
              <a:rPr lang="en-US" dirty="0"/>
              <a:t> </a:t>
            </a:r>
            <a:r>
              <a:rPr lang="en-US" sz="4400" dirty="0">
                <a:effectLst>
                  <a:outerShdw blurRad="38100" dist="38100" dir="2700000" algn="tl">
                    <a:srgbClr val="000000"/>
                  </a:outerShdw>
                </a:effectLst>
              </a:rPr>
              <a:t>Certified Officer Requirements, Application &amp; Testing Procedures,</a:t>
            </a:r>
            <a:br>
              <a:rPr lang="en-US" sz="4400" dirty="0">
                <a:effectLst>
                  <a:outerShdw blurRad="38100" dist="38100" dir="2700000" algn="tl">
                    <a:srgbClr val="000000"/>
                  </a:outerShdw>
                </a:effectLst>
              </a:rPr>
            </a:br>
            <a:r>
              <a:rPr lang="en-US" sz="4400" dirty="0">
                <a:effectLst>
                  <a:outerShdw blurRad="38100" dist="38100" dir="2700000" algn="tl">
                    <a:srgbClr val="000000"/>
                  </a:outerShdw>
                </a:effectLst>
              </a:rPr>
              <a:t>Salary &amp; Benefits</a:t>
            </a:r>
            <a:br>
              <a:rPr lang="en-US" sz="4400" dirty="0">
                <a:effectLst>
                  <a:outerShdw blurRad="38100" dist="38100" dir="2700000" algn="tl">
                    <a:srgbClr val="000000"/>
                  </a:outerShdw>
                </a:effectLst>
              </a:rPr>
            </a:br>
            <a:r>
              <a:rPr lang="en-US" sz="4400" dirty="0">
                <a:effectLst>
                  <a:outerShdw blurRad="38100" dist="38100" dir="2700000" algn="tl">
                    <a:srgbClr val="000000"/>
                  </a:outerShdw>
                </a:effectLst>
              </a:rPr>
              <a:t>Misc. Departmental Information</a:t>
            </a:r>
            <a:br>
              <a:rPr lang="en-US" sz="4400" dirty="0">
                <a:effectLst>
                  <a:outerShdw blurRad="38100" dist="38100" dir="2700000" algn="tl">
                    <a:srgbClr val="000000"/>
                  </a:outerShdw>
                </a:effectLst>
              </a:rPr>
            </a:br>
            <a:r>
              <a:rPr lang="en-US" sz="4400" dirty="0">
                <a:effectLst>
                  <a:outerShdw blurRad="38100" dist="38100" dir="2700000" algn="tl">
                    <a:srgbClr val="000000"/>
                  </a:outerShdw>
                </a:effectLst>
              </a:rPr>
              <a:t>Initiated February 2022</a:t>
            </a:r>
            <a:br>
              <a:rPr lang="en-US" sz="4400" dirty="0">
                <a:effectLst>
                  <a:outerShdw blurRad="38100" dist="38100" dir="2700000" algn="tl">
                    <a:srgbClr val="000000"/>
                  </a:outerShdw>
                </a:effectLst>
              </a:rPr>
            </a:br>
            <a:r>
              <a:rPr lang="en-US" sz="4400" dirty="0">
                <a:effectLst>
                  <a:outerShdw blurRad="38100" dist="38100" dir="2700000" algn="tl">
                    <a:srgbClr val="000000"/>
                  </a:outerShdw>
                </a:effectLst>
              </a:rPr>
              <a:t>(revised July 2025)</a:t>
            </a:r>
          </a:p>
        </p:txBody>
      </p:sp>
      <p:sp>
        <p:nvSpPr>
          <p:cNvPr id="3075" name="Rectangle 3"/>
          <p:cNvSpPr>
            <a:spLocks noGrp="1" noChangeArrowheads="1"/>
          </p:cNvSpPr>
          <p:nvPr>
            <p:ph idx="1"/>
          </p:nvPr>
        </p:nvSpPr>
        <p:spPr>
          <a:xfrm>
            <a:off x="762000" y="4876800"/>
            <a:ext cx="8937625" cy="1549400"/>
          </a:xfrm>
        </p:spPr>
        <p:txBody>
          <a:bodyPr lIns="102590" tIns="51296" rIns="102590" bIns="51296"/>
          <a:lstStyle/>
          <a:p>
            <a:pPr marL="0" indent="0" algn="ctr">
              <a:buFontTx/>
              <a:buNone/>
              <a:defRPr/>
            </a:pPr>
            <a:endParaRPr lang="en-US" altLang="en-US" sz="2400" b="1" dirty="0">
              <a:latin typeface="Arial" charset="0"/>
            </a:endParaRPr>
          </a:p>
          <a:p>
            <a:pPr marL="0" indent="0" algn="ctr">
              <a:buFontTx/>
              <a:buNone/>
              <a:defRPr/>
            </a:pPr>
            <a:r>
              <a:rPr lang="en-US" altLang="en-US" sz="2400" b="1" dirty="0">
                <a:latin typeface="Arial" charset="0"/>
              </a:rPr>
              <a:t>Sergeant Brian Mitchell</a:t>
            </a:r>
          </a:p>
          <a:p>
            <a:pPr marL="0" indent="0" algn="ctr">
              <a:buFontTx/>
              <a:buNone/>
              <a:defRPr/>
            </a:pPr>
            <a:r>
              <a:rPr lang="en-US" altLang="en-US" sz="2400" b="1" dirty="0">
                <a:latin typeface="Arial" charset="0"/>
              </a:rPr>
              <a:t>Training Officer/RTS Administrator</a:t>
            </a:r>
          </a:p>
          <a:p>
            <a:pPr>
              <a:defRPr/>
            </a:pPr>
            <a:endParaRPr lang="en-US" alt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2000" y="304800"/>
            <a:ext cx="8937625" cy="762000"/>
          </a:xfrm>
        </p:spPr>
        <p:txBody>
          <a:bodyPr lIns="102590" tIns="51296" rIns="102590" bIns="51296"/>
          <a:lstStyle/>
          <a:p>
            <a:pPr>
              <a:defRPr/>
            </a:pPr>
            <a:r>
              <a:rPr lang="en-US" b="1" dirty="0">
                <a:effectLst>
                  <a:outerShdw blurRad="38100" dist="38100" dir="2700000" algn="tl">
                    <a:srgbClr val="000000"/>
                  </a:outerShdw>
                </a:effectLst>
              </a:rPr>
              <a:t>Submission of the Application</a:t>
            </a:r>
            <a:r>
              <a:rPr lang="en-US" dirty="0"/>
              <a:t> </a:t>
            </a:r>
          </a:p>
        </p:txBody>
      </p:sp>
      <p:sp>
        <p:nvSpPr>
          <p:cNvPr id="11267" name="Rectangle 3"/>
          <p:cNvSpPr>
            <a:spLocks noGrp="1" noChangeArrowheads="1"/>
          </p:cNvSpPr>
          <p:nvPr>
            <p:ph type="body" idx="1"/>
          </p:nvPr>
        </p:nvSpPr>
        <p:spPr>
          <a:xfrm>
            <a:off x="788988" y="1295400"/>
            <a:ext cx="8937625" cy="5791200"/>
          </a:xfrm>
        </p:spPr>
        <p:txBody>
          <a:bodyPr lIns="102590" tIns="51296" rIns="102590" bIns="51296"/>
          <a:lstStyle/>
          <a:p>
            <a:pPr algn="just">
              <a:lnSpc>
                <a:spcPct val="90000"/>
              </a:lnSpc>
              <a:buFont typeface="Wingdings" pitchFamily="2" charset="2"/>
              <a:buChar char="Ø"/>
              <a:defRPr/>
            </a:pPr>
            <a:r>
              <a:rPr lang="en-US" sz="2400" dirty="0"/>
              <a:t>All applications must be submitted through www.policeapp.com.</a:t>
            </a:r>
          </a:p>
          <a:p>
            <a:pPr algn="just">
              <a:lnSpc>
                <a:spcPct val="90000"/>
              </a:lnSpc>
              <a:buFont typeface="Wingdings" pitchFamily="2" charset="2"/>
              <a:buChar char="Ø"/>
              <a:defRPr/>
            </a:pPr>
            <a:endParaRPr lang="en-US" sz="1400" dirty="0"/>
          </a:p>
          <a:p>
            <a:pPr algn="just">
              <a:lnSpc>
                <a:spcPct val="90000"/>
              </a:lnSpc>
              <a:buFont typeface="Wingdings" pitchFamily="2" charset="2"/>
              <a:buChar char="Ø"/>
              <a:defRPr/>
            </a:pPr>
            <a:r>
              <a:rPr lang="en-US" sz="2400" dirty="0"/>
              <a:t>Candidates will need to pass the CHIP Test and score a minimum of 70% on the CPCA Written Exam prior to submission of an application.</a:t>
            </a:r>
          </a:p>
          <a:p>
            <a:pPr algn="just">
              <a:lnSpc>
                <a:spcPct val="90000"/>
              </a:lnSpc>
              <a:buFont typeface="Wingdings" pitchFamily="2" charset="2"/>
              <a:buNone/>
              <a:defRPr/>
            </a:pPr>
            <a:r>
              <a:rPr lang="en-US" sz="2400" u="sng" dirty="0"/>
              <a:t> </a:t>
            </a:r>
          </a:p>
          <a:p>
            <a:pPr algn="just">
              <a:lnSpc>
                <a:spcPct val="90000"/>
              </a:lnSpc>
              <a:buFont typeface="Wingdings" pitchFamily="2" charset="2"/>
              <a:buChar char="Ø"/>
              <a:defRPr/>
            </a:pPr>
            <a:r>
              <a:rPr lang="en-US" sz="2400" dirty="0"/>
              <a:t>Applications are to be completed in their entirety.  Missing or unclear entries may result in a delay in the processing of the application.</a:t>
            </a:r>
          </a:p>
          <a:p>
            <a:pPr algn="just">
              <a:lnSpc>
                <a:spcPct val="90000"/>
              </a:lnSpc>
              <a:buFont typeface="Wingdings" pitchFamily="2" charset="2"/>
              <a:buChar char="Ø"/>
              <a:defRPr/>
            </a:pPr>
            <a:endParaRPr lang="en-US" sz="1400" dirty="0"/>
          </a:p>
          <a:p>
            <a:pPr algn="just">
              <a:lnSpc>
                <a:spcPct val="90000"/>
              </a:lnSpc>
              <a:buFont typeface="Wingdings" pitchFamily="2" charset="2"/>
              <a:buChar char="Ø"/>
              <a:defRPr/>
            </a:pPr>
            <a:r>
              <a:rPr lang="en-US" sz="2400" dirty="0"/>
              <a:t>Any false statement made on the application will be grounds for immediate </a:t>
            </a:r>
            <a:r>
              <a:rPr lang="en-US" sz="2400" u="sng" dirty="0"/>
              <a:t>dismissal</a:t>
            </a:r>
            <a:r>
              <a:rPr lang="en-US" sz="2400" dirty="0"/>
              <a:t> from the hiring process.</a:t>
            </a:r>
          </a:p>
          <a:p>
            <a:pPr algn="just">
              <a:lnSpc>
                <a:spcPct val="90000"/>
              </a:lnSpc>
              <a:buFont typeface="Wingdings" pitchFamily="2" charset="2"/>
              <a:buChar char="Ø"/>
              <a:defRPr/>
            </a:pPr>
            <a:endParaRPr lang="en-US" sz="2400" dirty="0"/>
          </a:p>
          <a:p>
            <a:pPr algn="just">
              <a:lnSpc>
                <a:spcPct val="90000"/>
              </a:lnSpc>
              <a:buFont typeface="Wingdings" pitchFamily="2" charset="2"/>
              <a:buChar char="Ø"/>
              <a:defRPr/>
            </a:pPr>
            <a:r>
              <a:rPr lang="en-US" sz="2400" b="1" u="sng" dirty="0"/>
              <a:t>Note that submission of an application is not a guarantee that you will be selected to participate in additional components of the selection process.</a:t>
            </a:r>
          </a:p>
          <a:p>
            <a:pPr algn="just">
              <a:lnSpc>
                <a:spcPct val="90000"/>
              </a:lnSpc>
              <a:buFont typeface="Wingdings" pitchFamily="2" charset="2"/>
              <a:buChar char="Ø"/>
              <a:defRPr/>
            </a:pPr>
            <a:endParaRPr lang="en-US" sz="2400" dirty="0"/>
          </a:p>
          <a:p>
            <a:pPr>
              <a:lnSpc>
                <a:spcPct val="90000"/>
              </a:lnSpc>
              <a:buFontTx/>
              <a:buNone/>
              <a:defRPr/>
            </a:pPr>
            <a:endParaRPr lang="en-US" dirty="0"/>
          </a:p>
        </p:txBody>
      </p:sp>
      <p:sp>
        <p:nvSpPr>
          <p:cNvPr id="12292" name="Rectangle 4"/>
          <p:cNvSpPr>
            <a:spLocks noChangeArrowheads="1"/>
          </p:cNvSpPr>
          <p:nvPr/>
        </p:nvSpPr>
        <p:spPr bwMode="auto">
          <a:xfrm>
            <a:off x="788988" y="6096000"/>
            <a:ext cx="8937625"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02590" tIns="51296" rIns="102590" bIns="51296"/>
          <a:lstStyle>
            <a:lvl1pPr marL="382588" indent="-382588" defTabSz="1019175">
              <a:spcBef>
                <a:spcPct val="20000"/>
              </a:spcBef>
              <a:buChar char="•"/>
              <a:defRPr sz="3600">
                <a:solidFill>
                  <a:srgbClr val="000066"/>
                </a:solidFill>
                <a:latin typeface="Times New Roman" pitchFamily="18" charset="0"/>
              </a:defRPr>
            </a:lvl1pPr>
            <a:lvl2pPr marL="742950" indent="-285750" defTabSz="1019175">
              <a:spcBef>
                <a:spcPct val="20000"/>
              </a:spcBef>
              <a:buChar char="–"/>
              <a:defRPr sz="3100">
                <a:solidFill>
                  <a:srgbClr val="000066"/>
                </a:solidFill>
                <a:latin typeface="Times New Roman" pitchFamily="18" charset="0"/>
              </a:defRPr>
            </a:lvl2pPr>
            <a:lvl3pPr marL="1143000" indent="-228600" defTabSz="1019175">
              <a:spcBef>
                <a:spcPct val="20000"/>
              </a:spcBef>
              <a:buChar char="•"/>
              <a:defRPr sz="2700">
                <a:solidFill>
                  <a:srgbClr val="000066"/>
                </a:solidFill>
                <a:latin typeface="Times New Roman" pitchFamily="18" charset="0"/>
              </a:defRPr>
            </a:lvl3pPr>
            <a:lvl4pPr marL="1600200" indent="-228600" defTabSz="1019175">
              <a:spcBef>
                <a:spcPct val="20000"/>
              </a:spcBef>
              <a:buChar char="–"/>
              <a:defRPr sz="2200">
                <a:solidFill>
                  <a:srgbClr val="000066"/>
                </a:solidFill>
                <a:latin typeface="Times New Roman" pitchFamily="18" charset="0"/>
              </a:defRPr>
            </a:lvl4pPr>
            <a:lvl5pPr marL="2057400" indent="-228600" defTabSz="1019175">
              <a:spcBef>
                <a:spcPct val="20000"/>
              </a:spcBef>
              <a:buChar char="»"/>
              <a:defRPr sz="2200">
                <a:solidFill>
                  <a:srgbClr val="000066"/>
                </a:solidFill>
                <a:latin typeface="Times New Roman" pitchFamily="18" charset="0"/>
              </a:defRPr>
            </a:lvl5pPr>
            <a:lvl6pPr marL="2514600" indent="-228600" defTabSz="1019175" eaLnBrk="0" fontAlgn="base" hangingPunct="0">
              <a:spcBef>
                <a:spcPct val="20000"/>
              </a:spcBef>
              <a:spcAft>
                <a:spcPct val="0"/>
              </a:spcAft>
              <a:buChar char="»"/>
              <a:defRPr sz="2200">
                <a:solidFill>
                  <a:srgbClr val="000066"/>
                </a:solidFill>
                <a:latin typeface="Times New Roman" pitchFamily="18" charset="0"/>
              </a:defRPr>
            </a:lvl6pPr>
            <a:lvl7pPr marL="2971800" indent="-228600" defTabSz="1019175" eaLnBrk="0" fontAlgn="base" hangingPunct="0">
              <a:spcBef>
                <a:spcPct val="20000"/>
              </a:spcBef>
              <a:spcAft>
                <a:spcPct val="0"/>
              </a:spcAft>
              <a:buChar char="»"/>
              <a:defRPr sz="2200">
                <a:solidFill>
                  <a:srgbClr val="000066"/>
                </a:solidFill>
                <a:latin typeface="Times New Roman" pitchFamily="18" charset="0"/>
              </a:defRPr>
            </a:lvl7pPr>
            <a:lvl8pPr marL="3429000" indent="-228600" defTabSz="1019175" eaLnBrk="0" fontAlgn="base" hangingPunct="0">
              <a:spcBef>
                <a:spcPct val="20000"/>
              </a:spcBef>
              <a:spcAft>
                <a:spcPct val="0"/>
              </a:spcAft>
              <a:buChar char="»"/>
              <a:defRPr sz="2200">
                <a:solidFill>
                  <a:srgbClr val="000066"/>
                </a:solidFill>
                <a:latin typeface="Times New Roman" pitchFamily="18" charset="0"/>
              </a:defRPr>
            </a:lvl8pPr>
            <a:lvl9pPr marL="3886200" indent="-228600" defTabSz="1019175" eaLnBrk="0" fontAlgn="base" hangingPunct="0">
              <a:spcBef>
                <a:spcPct val="20000"/>
              </a:spcBef>
              <a:spcAft>
                <a:spcPct val="0"/>
              </a:spcAft>
              <a:buChar char="»"/>
              <a:defRPr sz="2200">
                <a:solidFill>
                  <a:srgbClr val="000066"/>
                </a:solidFill>
                <a:latin typeface="Times New Roman" pitchFamily="18" charset="0"/>
              </a:defRPr>
            </a:lvl9pPr>
          </a:lstStyle>
          <a:p>
            <a:pPr>
              <a:buFontTx/>
              <a:buNone/>
            </a:pPr>
            <a:endParaRPr lang="en-US" altLang="en-US" sz="2700" b="0">
              <a:solidFill>
                <a:schemeClr val="tx1"/>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Misleading and/or False Statements</a:t>
            </a:r>
          </a:p>
        </p:txBody>
      </p:sp>
      <p:sp>
        <p:nvSpPr>
          <p:cNvPr id="13315" name="Rectangle 3"/>
          <p:cNvSpPr>
            <a:spLocks noGrp="1" noChangeArrowheads="1"/>
          </p:cNvSpPr>
          <p:nvPr>
            <p:ph type="body" idx="1"/>
          </p:nvPr>
        </p:nvSpPr>
        <p:spPr/>
        <p:txBody>
          <a:bodyPr/>
          <a:lstStyle/>
          <a:p>
            <a:pPr algn="just">
              <a:buFont typeface="Wingdings" pitchFamily="2" charset="2"/>
              <a:buChar char="Ø"/>
            </a:pPr>
            <a:r>
              <a:rPr lang="en-US" altLang="en-US" sz="2800"/>
              <a:t>Each candidate will be required to sign their application acknowledging that  he/she understands that false or misleading information given in the application may disqualify him/her from the testing process and if discovered after appointment may result in his/her discharge from employment with the Police Department.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sz="6000" b="1" dirty="0">
                <a:effectLst>
                  <a:outerShdw blurRad="38100" dist="38100" dir="2700000" algn="tl">
                    <a:srgbClr val="000000"/>
                  </a:outerShdw>
                </a:effectLst>
              </a:rPr>
              <a:t>The Written Examination</a:t>
            </a:r>
            <a:endParaRPr lang="en-US" sz="6000" dirty="0"/>
          </a:p>
        </p:txBody>
      </p:sp>
      <p:sp>
        <p:nvSpPr>
          <p:cNvPr id="15363" name="Content Placeholder 2"/>
          <p:cNvSpPr>
            <a:spLocks noGrp="1"/>
          </p:cNvSpPr>
          <p:nvPr>
            <p:ph idx="1"/>
          </p:nvPr>
        </p:nvSpPr>
        <p:spPr>
          <a:xfrm>
            <a:off x="788988" y="1905000"/>
            <a:ext cx="8937625" cy="4597400"/>
          </a:xfrm>
        </p:spPr>
        <p:txBody>
          <a:bodyPr/>
          <a:lstStyle/>
          <a:p>
            <a:pPr>
              <a:buFont typeface="Wingdings" pitchFamily="2" charset="2"/>
              <a:buChar char="Ø"/>
            </a:pPr>
            <a:r>
              <a:rPr lang="en-US" altLang="en-US" sz="2800" dirty="0"/>
              <a:t>The written test is administered through the CPCA and must be completed prior to application submission.</a:t>
            </a:r>
          </a:p>
          <a:p>
            <a:pPr>
              <a:buFont typeface="Wingdings" pitchFamily="2" charset="2"/>
              <a:buChar char="Ø"/>
            </a:pPr>
            <a:endParaRPr lang="en-US" altLang="en-US" sz="2800" dirty="0"/>
          </a:p>
          <a:p>
            <a:pPr>
              <a:buFont typeface="Wingdings" pitchFamily="2" charset="2"/>
              <a:buChar char="Ø"/>
            </a:pPr>
            <a:r>
              <a:rPr lang="en-US" altLang="en-US" sz="2800" dirty="0"/>
              <a:t>Candidates must score a minimum of 75% on the exam to be eligible to submit and application.</a:t>
            </a:r>
          </a:p>
          <a:p>
            <a:pPr>
              <a:buFont typeface="Wingdings" pitchFamily="2" charset="2"/>
              <a:buChar char="Ø"/>
            </a:pPr>
            <a:endParaRPr lang="en-US" altLang="en-US" sz="2800" dirty="0"/>
          </a:p>
          <a:p>
            <a:pPr>
              <a:buFont typeface="Wingdings" pitchFamily="2" charset="2"/>
              <a:buChar char="Ø"/>
            </a:pPr>
            <a:r>
              <a:rPr lang="en-US" altLang="en-US" sz="2800" dirty="0"/>
              <a:t>Testing schedules and additional information can be found at </a:t>
            </a:r>
            <a:r>
              <a:rPr lang="en-US" altLang="en-US" sz="2800" dirty="0">
                <a:hlinkClick r:id="rId2"/>
              </a:rPr>
              <a:t>www.policeapp.com</a:t>
            </a:r>
            <a:r>
              <a:rPr lang="en-US" altLang="en-US" sz="2800" dirty="0"/>
              <a:t>.</a:t>
            </a:r>
          </a:p>
          <a:p>
            <a:endParaRPr lang="en-US" alt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988" y="381000"/>
            <a:ext cx="8937625" cy="1143000"/>
          </a:xfrm>
        </p:spPr>
        <p:txBody>
          <a:bodyPr/>
          <a:lstStyle/>
          <a:p>
            <a:pPr>
              <a:defRPr/>
            </a:pPr>
            <a:r>
              <a:rPr lang="en-US" altLang="en-US" sz="6000" b="1" dirty="0">
                <a:effectLst>
                  <a:outerShdw blurRad="38100" dist="38100" dir="2700000" algn="tl">
                    <a:srgbClr val="000000"/>
                  </a:outerShdw>
                </a:effectLst>
              </a:rPr>
              <a:t>Physical Agility Test</a:t>
            </a:r>
            <a:endParaRPr lang="en-US" sz="6000" dirty="0"/>
          </a:p>
        </p:txBody>
      </p:sp>
      <p:sp>
        <p:nvSpPr>
          <p:cNvPr id="16387" name="Content Placeholder 2"/>
          <p:cNvSpPr>
            <a:spLocks noGrp="1"/>
          </p:cNvSpPr>
          <p:nvPr>
            <p:ph idx="1"/>
          </p:nvPr>
        </p:nvSpPr>
        <p:spPr>
          <a:xfrm>
            <a:off x="788988" y="1752600"/>
            <a:ext cx="8937625" cy="5257800"/>
          </a:xfrm>
        </p:spPr>
        <p:txBody>
          <a:bodyPr/>
          <a:lstStyle/>
          <a:p>
            <a:pPr>
              <a:lnSpc>
                <a:spcPct val="80000"/>
              </a:lnSpc>
              <a:buFont typeface="Wingdings" pitchFamily="2" charset="2"/>
              <a:buChar char="Ø"/>
            </a:pPr>
            <a:r>
              <a:rPr lang="en-US" altLang="en-US" sz="2800" dirty="0"/>
              <a:t>The physical agility test is conducted by CHIP, LLC. and must be completed prior to application submission.</a:t>
            </a:r>
          </a:p>
          <a:p>
            <a:pPr>
              <a:lnSpc>
                <a:spcPct val="80000"/>
              </a:lnSpc>
              <a:buFont typeface="Wingdings" pitchFamily="2" charset="2"/>
              <a:buNone/>
            </a:pPr>
            <a:endParaRPr lang="en-US" altLang="en-US" sz="1800" dirty="0"/>
          </a:p>
          <a:p>
            <a:pPr>
              <a:lnSpc>
                <a:spcPct val="80000"/>
              </a:lnSpc>
              <a:buFont typeface="Wingdings" pitchFamily="2" charset="2"/>
              <a:buChar char="Ø"/>
            </a:pPr>
            <a:r>
              <a:rPr lang="en-US" altLang="en-US" sz="2800" dirty="0"/>
              <a:t>Testing schedules and instructions are listed through www.policeapp.com .</a:t>
            </a:r>
          </a:p>
          <a:p>
            <a:pPr>
              <a:lnSpc>
                <a:spcPct val="80000"/>
              </a:lnSpc>
              <a:buFont typeface="Wingdings" pitchFamily="2" charset="2"/>
              <a:buChar char="Ø"/>
            </a:pPr>
            <a:endParaRPr lang="en-US" altLang="en-US" sz="1800" dirty="0"/>
          </a:p>
          <a:p>
            <a:pPr>
              <a:lnSpc>
                <a:spcPct val="80000"/>
              </a:lnSpc>
              <a:buFont typeface="Wingdings" pitchFamily="2" charset="2"/>
              <a:buChar char="Ø"/>
            </a:pPr>
            <a:r>
              <a:rPr lang="en-US" altLang="en-US" sz="2800" dirty="0"/>
              <a:t>The physical agility exam is age &amp; gender appropriate.  The standards and measurement criterion and may be found on the CHIP website or the Police Officer Standards and Training Council website.</a:t>
            </a:r>
          </a:p>
          <a:p>
            <a:endParaRPr lang="en-US" altLang="en-US" sz="28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457200"/>
            <a:ext cx="8937625" cy="914400"/>
          </a:xfrm>
        </p:spPr>
        <p:txBody>
          <a:bodyPr/>
          <a:lstStyle/>
          <a:p>
            <a:pPr>
              <a:defRPr/>
            </a:pPr>
            <a:r>
              <a:rPr lang="en-US" sz="6000" b="1" dirty="0">
                <a:effectLst>
                  <a:outerShdw blurRad="38100" dist="38100" dir="2700000" algn="tl">
                    <a:srgbClr val="000000"/>
                  </a:outerShdw>
                </a:effectLst>
              </a:rPr>
              <a:t>The Peer Interview</a:t>
            </a:r>
          </a:p>
        </p:txBody>
      </p:sp>
      <p:sp>
        <p:nvSpPr>
          <p:cNvPr id="22531" name="Rectangle 3"/>
          <p:cNvSpPr>
            <a:spLocks noGrp="1" noChangeArrowheads="1"/>
          </p:cNvSpPr>
          <p:nvPr>
            <p:ph type="body" idx="1"/>
          </p:nvPr>
        </p:nvSpPr>
        <p:spPr>
          <a:xfrm>
            <a:off x="762000" y="1828800"/>
            <a:ext cx="8937625" cy="5181600"/>
          </a:xfrm>
        </p:spPr>
        <p:txBody>
          <a:bodyPr/>
          <a:lstStyle/>
          <a:p>
            <a:pPr>
              <a:lnSpc>
                <a:spcPct val="90000"/>
              </a:lnSpc>
              <a:buFont typeface="Wingdings" panose="05000000000000000000" pitchFamily="2" charset="2"/>
              <a:buChar char="Ø"/>
              <a:defRPr/>
            </a:pPr>
            <a:r>
              <a:rPr lang="en-US" sz="2800" dirty="0"/>
              <a:t>Candidates will be invited to interviews in order of their CPCA Written Exam scores.  </a:t>
            </a:r>
          </a:p>
          <a:p>
            <a:pPr algn="just">
              <a:lnSpc>
                <a:spcPct val="90000"/>
              </a:lnSpc>
              <a:buFont typeface="Wingdings" pitchFamily="2" charset="2"/>
              <a:buNone/>
              <a:defRPr/>
            </a:pPr>
            <a:endParaRPr lang="en-US" sz="2800" dirty="0"/>
          </a:p>
          <a:p>
            <a:pPr algn="just">
              <a:lnSpc>
                <a:spcPct val="90000"/>
              </a:lnSpc>
              <a:buFont typeface="Wingdings" pitchFamily="2" charset="2"/>
              <a:buChar char="Ø"/>
              <a:defRPr/>
            </a:pPr>
            <a:r>
              <a:rPr lang="en-US" sz="2800" dirty="0"/>
              <a:t>The interview panel(s) will be comprised of New Canaan Police Department personnel of various ranks</a:t>
            </a:r>
          </a:p>
          <a:p>
            <a:pPr marL="0" indent="0" algn="just">
              <a:lnSpc>
                <a:spcPct val="90000"/>
              </a:lnSpc>
              <a:buFontTx/>
              <a:buNone/>
              <a:defRPr/>
            </a:pPr>
            <a:endParaRPr lang="en-US" sz="2800" dirty="0"/>
          </a:p>
          <a:p>
            <a:pPr algn="just">
              <a:lnSpc>
                <a:spcPct val="90000"/>
              </a:lnSpc>
              <a:buFont typeface="Wingdings" pitchFamily="2" charset="2"/>
              <a:buChar char="Ø"/>
              <a:defRPr/>
            </a:pPr>
            <a:r>
              <a:rPr lang="en-US" sz="2800" dirty="0">
                <a:cs typeface="Times New Roman" pitchFamily="18" charset="0"/>
              </a:rPr>
              <a:t>The interview is designed to evaluate predictors of job-related skills and behaviors, including interpersonal and communication skills.</a:t>
            </a:r>
          </a:p>
          <a:p>
            <a:pPr marL="0" indent="0" algn="just">
              <a:lnSpc>
                <a:spcPct val="90000"/>
              </a:lnSpc>
              <a:buFontTx/>
              <a:buNone/>
              <a:defRPr/>
            </a:pPr>
            <a:endParaRPr lang="en-US" sz="2800" dirty="0">
              <a:cs typeface="Times New Roman" pitchFamily="18" charset="0"/>
            </a:endParaRPr>
          </a:p>
          <a:p>
            <a:pPr algn="just">
              <a:lnSpc>
                <a:spcPct val="90000"/>
              </a:lnSpc>
              <a:buFont typeface="Wingdings" pitchFamily="2" charset="2"/>
              <a:buChar char="Ø"/>
              <a:defRPr/>
            </a:pPr>
            <a:r>
              <a:rPr lang="en-US" sz="2800" dirty="0">
                <a:cs typeface="Times New Roman" pitchFamily="18" charset="0"/>
              </a:rPr>
              <a:t>Interviews are approximately 30 minutes in length</a:t>
            </a:r>
          </a:p>
          <a:p>
            <a:pPr>
              <a:lnSpc>
                <a:spcPct val="90000"/>
              </a:lnSpc>
              <a:defRPr/>
            </a:pPr>
            <a:endParaRPr lang="en-US" sz="3200"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effectLst>
                  <a:outerShdw blurRad="38100" dist="38100" dir="2700000" algn="tl">
                    <a:srgbClr val="000000"/>
                  </a:outerShdw>
                </a:effectLst>
              </a:rPr>
              <a:t>The Conditional Job Offer</a:t>
            </a:r>
            <a:endParaRPr lang="en-US" dirty="0"/>
          </a:p>
        </p:txBody>
      </p:sp>
      <p:sp>
        <p:nvSpPr>
          <p:cNvPr id="3" name="Content Placeholder 2"/>
          <p:cNvSpPr>
            <a:spLocks noGrp="1"/>
          </p:cNvSpPr>
          <p:nvPr>
            <p:ph idx="1"/>
          </p:nvPr>
        </p:nvSpPr>
        <p:spPr/>
        <p:txBody>
          <a:bodyPr/>
          <a:lstStyle/>
          <a:p>
            <a:pPr algn="just">
              <a:lnSpc>
                <a:spcPct val="90000"/>
              </a:lnSpc>
              <a:buFont typeface="Wingdings" pitchFamily="2" charset="2"/>
              <a:buChar char="Ø"/>
              <a:defRPr/>
            </a:pPr>
            <a:r>
              <a:rPr lang="en-US" sz="2800" dirty="0"/>
              <a:t>All Conditional job offers are made in accordance with the American with Disabilities Act (ADA).</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A Conditional job offer may be made to a qualifying  candidate and who have successfully passed their peer interview. </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Conditional job offers will be made prior to candidates submitting to a background investigation or polygraph examination.</a:t>
            </a:r>
          </a:p>
          <a:p>
            <a:pPr algn="just">
              <a:lnSpc>
                <a:spcPct val="90000"/>
              </a:lnSpc>
              <a:buFont typeface="Wingdings" pitchFamily="2" charset="2"/>
              <a:buChar char="Ø"/>
              <a:defRPr/>
            </a:pPr>
            <a:endParaRPr lang="en-US" sz="2800" dirty="0"/>
          </a:p>
          <a:p>
            <a:pPr marL="0" indent="0">
              <a:buFontTx/>
              <a:buNone/>
              <a:defRPr/>
            </a:pPr>
            <a:endParaRPr 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The Polygraph Examination</a:t>
            </a:r>
          </a:p>
        </p:txBody>
      </p:sp>
      <p:sp>
        <p:nvSpPr>
          <p:cNvPr id="31747" name="Rectangle 3"/>
          <p:cNvSpPr>
            <a:spLocks noGrp="1" noChangeArrowheads="1"/>
          </p:cNvSpPr>
          <p:nvPr>
            <p:ph type="body" idx="1"/>
          </p:nvPr>
        </p:nvSpPr>
        <p:spPr>
          <a:xfrm>
            <a:off x="788988" y="1828800"/>
            <a:ext cx="8937625" cy="5029200"/>
          </a:xfrm>
        </p:spPr>
        <p:txBody>
          <a:bodyPr/>
          <a:lstStyle/>
          <a:p>
            <a:pPr algn="just">
              <a:lnSpc>
                <a:spcPct val="90000"/>
              </a:lnSpc>
              <a:buFont typeface="Wingdings" pitchFamily="2" charset="2"/>
              <a:buChar char="Ø"/>
              <a:defRPr/>
            </a:pPr>
            <a:r>
              <a:rPr lang="en-US" sz="2800" dirty="0"/>
              <a:t>The polygraph examination will be administered by a qualified polygraph examiner.</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Candidates participating in a polygraph examination will, prior to the examination, be provided with a list of areas from which the polygraph questions will be drawn.</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Candidates who successfully pass all levels of the testing and selection process up to this point may participate in the Police Commission Interview.</a:t>
            </a:r>
          </a:p>
          <a:p>
            <a:pPr algn="just">
              <a:lnSpc>
                <a:spcPct val="90000"/>
              </a:lnSpc>
              <a:buFont typeface="Wingdings" pitchFamily="2" charset="2"/>
              <a:buChar char="Ø"/>
              <a:defRPr/>
            </a:pPr>
            <a:endParaRPr lang="en-US" sz="28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381000"/>
            <a:ext cx="8937625" cy="1600200"/>
          </a:xfrm>
        </p:spPr>
        <p:txBody>
          <a:bodyPr/>
          <a:lstStyle/>
          <a:p>
            <a:pPr>
              <a:defRPr/>
            </a:pPr>
            <a:r>
              <a:rPr lang="en-US" b="1" dirty="0">
                <a:effectLst>
                  <a:outerShdw blurRad="38100" dist="38100" dir="2700000" algn="tl">
                    <a:srgbClr val="000000"/>
                  </a:outerShdw>
                </a:effectLst>
              </a:rPr>
              <a:t>The Police Commission Interview(s)</a:t>
            </a:r>
          </a:p>
        </p:txBody>
      </p:sp>
      <p:sp>
        <p:nvSpPr>
          <p:cNvPr id="32771" name="Rectangle 3"/>
          <p:cNvSpPr>
            <a:spLocks noGrp="1" noChangeArrowheads="1"/>
          </p:cNvSpPr>
          <p:nvPr>
            <p:ph type="body" idx="1"/>
          </p:nvPr>
        </p:nvSpPr>
        <p:spPr>
          <a:xfrm>
            <a:off x="838200" y="2057400"/>
            <a:ext cx="8937625" cy="4800600"/>
          </a:xfrm>
        </p:spPr>
        <p:txBody>
          <a:bodyPr/>
          <a:lstStyle/>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The Chief of Police presides over a panel of three Police Commissioners.</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The Chief of Police and/or Police Commission reserve the right to delay and/or conduct a second interview until after the background investigations have been completed.</a:t>
            </a:r>
          </a:p>
          <a:p>
            <a:pPr marL="0" indent="0" algn="just">
              <a:lnSpc>
                <a:spcPct val="90000"/>
              </a:lnSpc>
              <a:buFontTx/>
              <a:buNone/>
              <a:defRPr/>
            </a:pPr>
            <a:endParaRPr lang="en-US" sz="1000" dirty="0"/>
          </a:p>
          <a:p>
            <a:pPr algn="just">
              <a:lnSpc>
                <a:spcPct val="90000"/>
              </a:lnSpc>
              <a:buFont typeface="Wingdings" pitchFamily="2" charset="2"/>
              <a:buChar char="Ø"/>
              <a:defRPr/>
            </a:pPr>
            <a:r>
              <a:rPr lang="en-US" sz="2800" dirty="0"/>
              <a:t>Each interview is approximately 30 minutes in length</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1026"/>
          <p:cNvSpPr>
            <a:spLocks noGrp="1" noChangeArrowheads="1"/>
          </p:cNvSpPr>
          <p:nvPr>
            <p:ph type="title"/>
          </p:nvPr>
        </p:nvSpPr>
        <p:spPr>
          <a:xfrm>
            <a:off x="533400" y="457200"/>
            <a:ext cx="8937625" cy="1219200"/>
          </a:xfrm>
        </p:spPr>
        <p:txBody>
          <a:bodyPr/>
          <a:lstStyle/>
          <a:p>
            <a:pPr>
              <a:defRPr/>
            </a:pPr>
            <a:r>
              <a:rPr lang="en-US" b="1" dirty="0">
                <a:effectLst>
                  <a:outerShdw blurRad="38100" dist="38100" dir="2700000" algn="tl">
                    <a:srgbClr val="000000"/>
                  </a:outerShdw>
                </a:effectLst>
              </a:rPr>
              <a:t>The Psychological Examination</a:t>
            </a:r>
          </a:p>
        </p:txBody>
      </p:sp>
      <p:sp>
        <p:nvSpPr>
          <p:cNvPr id="82947" name="Rectangle 1027"/>
          <p:cNvSpPr>
            <a:spLocks noGrp="1" noChangeArrowheads="1"/>
          </p:cNvSpPr>
          <p:nvPr>
            <p:ph type="body" idx="1"/>
          </p:nvPr>
        </p:nvSpPr>
        <p:spPr>
          <a:xfrm>
            <a:off x="914400" y="1676400"/>
            <a:ext cx="8937625" cy="5029200"/>
          </a:xfrm>
        </p:spPr>
        <p:txBody>
          <a:bodyPr/>
          <a:lstStyle/>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The psychological examination is administered by a licensed psychologist </a:t>
            </a:r>
            <a:r>
              <a:rPr lang="en-US" sz="2800" dirty="0">
                <a:cs typeface="Times New Roman" pitchFamily="18" charset="0"/>
              </a:rPr>
              <a:t>who evaluates a candidate’s overall psychological stability as it  relates to the tasks performed by a Police Officer</a:t>
            </a:r>
            <a:r>
              <a:rPr lang="en-US" sz="3200" dirty="0"/>
              <a:t>.</a:t>
            </a:r>
          </a:p>
          <a:p>
            <a:pPr marL="0" indent="0" algn="just">
              <a:lnSpc>
                <a:spcPct val="90000"/>
              </a:lnSpc>
              <a:buFontTx/>
              <a:buNone/>
              <a:defRPr/>
            </a:pPr>
            <a:endParaRPr lang="en-US" sz="800" dirty="0"/>
          </a:p>
          <a:p>
            <a:pPr algn="just">
              <a:lnSpc>
                <a:spcPct val="90000"/>
              </a:lnSpc>
              <a:buFont typeface="Wingdings" pitchFamily="2" charset="2"/>
              <a:buChar char="Ø"/>
              <a:defRPr/>
            </a:pPr>
            <a:r>
              <a:rPr lang="en-US" sz="2800" dirty="0"/>
              <a:t>The psychologist will make at determination as to whether a candidate is qualified to be a police officer.</a:t>
            </a:r>
          </a:p>
          <a:p>
            <a:pPr algn="just">
              <a:lnSpc>
                <a:spcPct val="90000"/>
              </a:lnSpc>
              <a:buFont typeface="Wingdings" pitchFamily="2" charset="2"/>
              <a:buChar char="Ø"/>
              <a:defRPr/>
            </a:pPr>
            <a:endParaRPr lang="en-US" sz="1050" dirty="0"/>
          </a:p>
          <a:p>
            <a:pPr algn="just">
              <a:lnSpc>
                <a:spcPct val="90000"/>
              </a:lnSpc>
              <a:buFont typeface="Wingdings" pitchFamily="2" charset="2"/>
              <a:buChar char="Ø"/>
              <a:defRPr/>
            </a:pPr>
            <a:r>
              <a:rPr lang="en-US" sz="2800" dirty="0"/>
              <a:t>This evaluation lasts approximately 4 to 6 hours</a:t>
            </a:r>
          </a:p>
          <a:p>
            <a:pPr>
              <a:lnSpc>
                <a:spcPct val="90000"/>
              </a:lnSpc>
              <a:buFont typeface="Wingdings" pitchFamily="2" charset="2"/>
              <a:buChar char="Ø"/>
              <a:defRPr/>
            </a:pPr>
            <a:endParaRPr lang="en-US" sz="800" dirty="0"/>
          </a:p>
          <a:p>
            <a:pPr>
              <a:lnSpc>
                <a:spcPct val="90000"/>
              </a:lnSpc>
              <a:buFont typeface="Wingdings" pitchFamily="2" charset="2"/>
              <a:buChar char="Ø"/>
              <a:defRPr/>
            </a:pPr>
            <a:endParaRPr lang="en-US" sz="800" dirty="0"/>
          </a:p>
          <a:p>
            <a:pPr>
              <a:lnSpc>
                <a:spcPct val="90000"/>
              </a:lnSpc>
              <a:buFont typeface="Wingdings" pitchFamily="2" charset="2"/>
              <a:buChar char="Ø"/>
              <a:defRPr/>
            </a:pPr>
            <a:endParaRPr lang="en-US" sz="3200" dirty="0"/>
          </a:p>
          <a:p>
            <a:pPr>
              <a:lnSpc>
                <a:spcPct val="90000"/>
              </a:lnSpc>
              <a:buFontTx/>
              <a:buNone/>
              <a:defRPr/>
            </a:pPr>
            <a:endParaRPr lang="en-US" sz="3200"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457200" y="457200"/>
            <a:ext cx="9269413" cy="1219200"/>
          </a:xfrm>
        </p:spPr>
        <p:txBody>
          <a:bodyPr/>
          <a:lstStyle/>
          <a:p>
            <a:pPr>
              <a:defRPr/>
            </a:pPr>
            <a:r>
              <a:rPr lang="en-US" sz="4800" b="1" dirty="0">
                <a:effectLst>
                  <a:outerShdw blurRad="38100" dist="38100" dir="2700000" algn="tl">
                    <a:srgbClr val="000000"/>
                  </a:outerShdw>
                </a:effectLst>
              </a:rPr>
              <a:t>The Medical Examination, Stress Test &amp;  Drug Screening</a:t>
            </a:r>
          </a:p>
        </p:txBody>
      </p:sp>
      <p:sp>
        <p:nvSpPr>
          <p:cNvPr id="120835" name="Rectangle 3"/>
          <p:cNvSpPr>
            <a:spLocks noGrp="1" noChangeArrowheads="1"/>
          </p:cNvSpPr>
          <p:nvPr>
            <p:ph type="body" sz="half" idx="2"/>
          </p:nvPr>
        </p:nvSpPr>
        <p:spPr>
          <a:xfrm>
            <a:off x="533400" y="1981200"/>
            <a:ext cx="9193213" cy="5105400"/>
          </a:xfrm>
        </p:spPr>
        <p:txBody>
          <a:bodyPr/>
          <a:lstStyle/>
          <a:p>
            <a:pPr algn="just">
              <a:buFont typeface="Wingdings" pitchFamily="2" charset="2"/>
              <a:buChar char="Ø"/>
              <a:defRPr/>
            </a:pPr>
            <a:r>
              <a:rPr lang="en-US" sz="2800" dirty="0"/>
              <a:t>The medical examination includes a cardiac stress test, full physical and drug screening.</a:t>
            </a:r>
            <a:endParaRPr lang="en-US" sz="1000" dirty="0"/>
          </a:p>
          <a:p>
            <a:pPr algn="just">
              <a:buFont typeface="Wingdings" pitchFamily="2" charset="2"/>
              <a:buChar char="Ø"/>
              <a:defRPr/>
            </a:pPr>
            <a:r>
              <a:rPr lang="en-US" sz="2800" dirty="0"/>
              <a:t>The medical examination and drug screening will be conducted by a licensed health care provider.</a:t>
            </a:r>
          </a:p>
          <a:p>
            <a:pPr marL="0" indent="0" algn="just">
              <a:buFontTx/>
              <a:buNone/>
              <a:defRPr/>
            </a:pPr>
            <a:endParaRPr lang="en-US" sz="1000" dirty="0"/>
          </a:p>
          <a:p>
            <a:pPr algn="just">
              <a:buFont typeface="Wingdings" pitchFamily="2" charset="2"/>
              <a:buChar char="Ø"/>
              <a:defRPr/>
            </a:pPr>
            <a:r>
              <a:rPr lang="en-US" sz="2800" dirty="0"/>
              <a:t>Drug screening results that </a:t>
            </a:r>
            <a:r>
              <a:rPr lang="en-US" sz="2800" dirty="0">
                <a:cs typeface="Times New Roman" pitchFamily="18" charset="0"/>
              </a:rPr>
              <a:t>indicate the presence of a non-prescribed controlled substance or illegal drug may eliminate the candidate from the remainder of the process. </a:t>
            </a:r>
            <a:r>
              <a:rPr lang="en-US" sz="2800" dirty="0"/>
              <a:t> </a:t>
            </a:r>
          </a:p>
          <a:p>
            <a:pPr>
              <a:defRPr/>
            </a:pPr>
            <a:endParaRPr lang="en-US" sz="27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lIns="102590" tIns="51296" rIns="102590" bIns="51296"/>
          <a:lstStyle/>
          <a:p>
            <a:pPr>
              <a:defRPr/>
            </a:pPr>
            <a:r>
              <a:rPr lang="en-US" b="1" dirty="0">
                <a:effectLst>
                  <a:outerShdw blurRad="38100" dist="38100" dir="2700000" algn="tl">
                    <a:srgbClr val="000000"/>
                  </a:outerShdw>
                </a:effectLst>
              </a:rPr>
              <a:t>The Purpose of This </a:t>
            </a:r>
            <a:br>
              <a:rPr lang="en-US" b="1" dirty="0">
                <a:effectLst>
                  <a:outerShdw blurRad="38100" dist="38100" dir="2700000" algn="tl">
                    <a:srgbClr val="000000"/>
                  </a:outerShdw>
                </a:effectLst>
              </a:rPr>
            </a:br>
            <a:r>
              <a:rPr lang="en-US" b="1" dirty="0">
                <a:effectLst>
                  <a:outerShdw blurRad="38100" dist="38100" dir="2700000" algn="tl">
                    <a:srgbClr val="000000"/>
                  </a:outerShdw>
                </a:effectLst>
              </a:rPr>
              <a:t>Presentation is to:</a:t>
            </a:r>
            <a:r>
              <a:rPr lang="en-US" dirty="0"/>
              <a:t> </a:t>
            </a:r>
            <a:br>
              <a:rPr lang="en-US" dirty="0"/>
            </a:br>
            <a:endParaRPr lang="en-US" dirty="0"/>
          </a:p>
        </p:txBody>
      </p:sp>
      <p:sp>
        <p:nvSpPr>
          <p:cNvPr id="4099" name="Rectangle 3"/>
          <p:cNvSpPr>
            <a:spLocks noGrp="1" noChangeArrowheads="1"/>
          </p:cNvSpPr>
          <p:nvPr>
            <p:ph type="body" idx="1"/>
          </p:nvPr>
        </p:nvSpPr>
        <p:spPr>
          <a:xfrm>
            <a:off x="788988" y="1828800"/>
            <a:ext cx="8937625" cy="4673600"/>
          </a:xfrm>
          <a:noFill/>
        </p:spPr>
        <p:txBody>
          <a:bodyPr lIns="102590" tIns="51296" rIns="102590" bIns="51296"/>
          <a:lstStyle/>
          <a:p>
            <a:pPr>
              <a:lnSpc>
                <a:spcPct val="90000"/>
              </a:lnSpc>
              <a:buFont typeface="Wingdings" pitchFamily="2" charset="2"/>
              <a:buChar char="Ø"/>
            </a:pPr>
            <a:r>
              <a:rPr lang="en-US" altLang="en-US" sz="2800" dirty="0"/>
              <a:t>Provide Candidates with Vision and Mission Statements</a:t>
            </a:r>
          </a:p>
          <a:p>
            <a:pPr>
              <a:lnSpc>
                <a:spcPct val="90000"/>
              </a:lnSpc>
              <a:buFont typeface="Wingdings" pitchFamily="2" charset="2"/>
              <a:buChar char="Ø"/>
            </a:pPr>
            <a:r>
              <a:rPr lang="en-US" altLang="en-US" sz="2800" dirty="0"/>
              <a:t>Review entry level requirements </a:t>
            </a:r>
          </a:p>
          <a:p>
            <a:pPr>
              <a:lnSpc>
                <a:spcPct val="90000"/>
              </a:lnSpc>
              <a:buFont typeface="Wingdings" pitchFamily="2" charset="2"/>
              <a:buChar char="Ø"/>
            </a:pPr>
            <a:r>
              <a:rPr lang="en-US" altLang="en-US" sz="2800" dirty="0"/>
              <a:t>Review the testing &amp; selection process </a:t>
            </a:r>
          </a:p>
          <a:p>
            <a:pPr>
              <a:lnSpc>
                <a:spcPct val="90000"/>
              </a:lnSpc>
              <a:buFont typeface="Wingdings" pitchFamily="2" charset="2"/>
              <a:buChar char="Ø"/>
            </a:pPr>
            <a:r>
              <a:rPr lang="en-US" altLang="en-US" sz="2800" dirty="0"/>
              <a:t>Describe salary and benefits of the position</a:t>
            </a:r>
          </a:p>
          <a:p>
            <a:pPr>
              <a:lnSpc>
                <a:spcPct val="90000"/>
              </a:lnSpc>
              <a:buFont typeface="Wingdings" pitchFamily="2" charset="2"/>
              <a:buChar char="Ø"/>
            </a:pPr>
            <a:r>
              <a:rPr lang="en-US" altLang="en-US" sz="2800" dirty="0"/>
              <a:t>Provide a brief overview of the Department and its personnel</a:t>
            </a:r>
          </a:p>
          <a:p>
            <a:pPr>
              <a:lnSpc>
                <a:spcPct val="90000"/>
              </a:lnSpc>
              <a:buFont typeface="Wingdings" pitchFamily="2" charset="2"/>
              <a:buChar char="Ø"/>
            </a:pPr>
            <a:r>
              <a:rPr lang="en-US" altLang="en-US" sz="2800" dirty="0"/>
              <a:t>Briefly describe the duties &amp; responsibilities of a New Canaan Police Officer</a:t>
            </a:r>
          </a:p>
          <a:p>
            <a:pPr>
              <a:lnSpc>
                <a:spcPct val="90000"/>
              </a:lnSpc>
              <a:buFont typeface="Wingdings" pitchFamily="2" charset="2"/>
              <a:buChar char="Ø"/>
            </a:pPr>
            <a:r>
              <a:rPr lang="en-US" altLang="en-US" sz="2800" dirty="0"/>
              <a:t>Review online pre-application packet and submission requirements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checkerboard(across)">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762000" y="304800"/>
            <a:ext cx="8937625" cy="1031875"/>
          </a:xfrm>
        </p:spPr>
        <p:txBody>
          <a:bodyPr/>
          <a:lstStyle/>
          <a:p>
            <a:pPr>
              <a:defRPr/>
            </a:pPr>
            <a:r>
              <a:rPr lang="en-US" b="1" dirty="0">
                <a:effectLst>
                  <a:outerShdw blurRad="38100" dist="38100" dir="2700000" algn="tl">
                    <a:srgbClr val="000000"/>
                  </a:outerShdw>
                </a:effectLst>
              </a:rPr>
              <a:t>The Background Investigation</a:t>
            </a:r>
          </a:p>
        </p:txBody>
      </p:sp>
      <p:sp>
        <p:nvSpPr>
          <p:cNvPr id="23555" name="Rectangle 3"/>
          <p:cNvSpPr>
            <a:spLocks noGrp="1" noChangeArrowheads="1"/>
          </p:cNvSpPr>
          <p:nvPr>
            <p:ph type="body" sz="half" idx="1"/>
          </p:nvPr>
        </p:nvSpPr>
        <p:spPr>
          <a:xfrm>
            <a:off x="762000" y="1371600"/>
            <a:ext cx="9040813" cy="5791200"/>
          </a:xfrm>
        </p:spPr>
        <p:txBody>
          <a:bodyPr/>
          <a:lstStyle/>
          <a:p>
            <a:pPr algn="just">
              <a:buFont typeface="Wingdings" pitchFamily="2" charset="2"/>
              <a:buChar char="Ø"/>
            </a:pPr>
            <a:r>
              <a:rPr lang="en-US" altLang="en-US" sz="2600" dirty="0"/>
              <a:t>The background investigation will be initiated after a conditional job offer is presented and will be ongoing in conjunction with other components of the selection process.</a:t>
            </a:r>
          </a:p>
          <a:p>
            <a:pPr algn="just">
              <a:buFont typeface="Wingdings" pitchFamily="2" charset="2"/>
              <a:buChar char="Ø"/>
            </a:pPr>
            <a:r>
              <a:rPr lang="en-US" altLang="en-US" sz="2600" dirty="0"/>
              <a:t>Comprehensive background investigations will be conducted on all candidates who have successfully passed all components of the testing and selection process up to this point  and who have been selected to continue on in the process.  Some areas of the investigation include:</a:t>
            </a:r>
          </a:p>
          <a:p>
            <a:pPr>
              <a:buFont typeface="Wingdings" pitchFamily="2" charset="2"/>
              <a:buChar char="ü"/>
            </a:pPr>
            <a:r>
              <a:rPr lang="en-US" altLang="en-US" sz="2600" dirty="0"/>
              <a:t>Credit History</a:t>
            </a:r>
          </a:p>
          <a:p>
            <a:pPr>
              <a:buFont typeface="Wingdings" pitchFamily="2" charset="2"/>
              <a:buChar char="ü"/>
            </a:pPr>
            <a:r>
              <a:rPr lang="en-US" altLang="en-US" sz="2600" dirty="0"/>
              <a:t>Employment History</a:t>
            </a:r>
          </a:p>
          <a:p>
            <a:pPr>
              <a:buFont typeface="Wingdings" pitchFamily="2" charset="2"/>
              <a:buChar char="ü"/>
            </a:pPr>
            <a:r>
              <a:rPr lang="en-US" altLang="en-US" sz="2600" dirty="0"/>
              <a:t>Criminal &amp; Driving History</a:t>
            </a:r>
          </a:p>
          <a:p>
            <a:pPr>
              <a:buFont typeface="Wingdings" pitchFamily="2" charset="2"/>
              <a:buChar char="ü"/>
            </a:pPr>
            <a:r>
              <a:rPr lang="en-US" altLang="en-US" sz="2600" dirty="0"/>
              <a:t>Information Verification</a:t>
            </a:r>
          </a:p>
          <a:p>
            <a:pPr>
              <a:buFont typeface="Wingdings" pitchFamily="2" charset="2"/>
              <a:buChar char="ü"/>
            </a:pPr>
            <a:r>
              <a:rPr lang="en-US" altLang="en-US" sz="2600" dirty="0"/>
              <a:t>Any Other Areas Deemed Appropriate</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762000" y="228600"/>
            <a:ext cx="8937625" cy="1066800"/>
          </a:xfrm>
        </p:spPr>
        <p:txBody>
          <a:bodyPr/>
          <a:lstStyle/>
          <a:p>
            <a:pPr>
              <a:defRPr/>
            </a:pPr>
            <a:r>
              <a:rPr lang="en-US" b="1" dirty="0">
                <a:effectLst>
                  <a:outerShdw blurRad="38100" dist="38100" dir="2700000" algn="tl">
                    <a:srgbClr val="000000"/>
                  </a:outerShdw>
                </a:effectLst>
              </a:rPr>
              <a:t>The Appointment</a:t>
            </a:r>
          </a:p>
        </p:txBody>
      </p:sp>
      <p:sp>
        <p:nvSpPr>
          <p:cNvPr id="17411" name="Rectangle 3"/>
          <p:cNvSpPr>
            <a:spLocks noGrp="1" noChangeArrowheads="1"/>
          </p:cNvSpPr>
          <p:nvPr>
            <p:ph type="body" idx="1"/>
          </p:nvPr>
        </p:nvSpPr>
        <p:spPr>
          <a:xfrm>
            <a:off x="762000" y="1447800"/>
            <a:ext cx="8937625" cy="5562600"/>
          </a:xfrm>
        </p:spPr>
        <p:txBody>
          <a:bodyPr/>
          <a:lstStyle/>
          <a:p>
            <a:pPr algn="just">
              <a:lnSpc>
                <a:spcPct val="80000"/>
              </a:lnSpc>
              <a:buFont typeface="Wingdings" pitchFamily="2" charset="2"/>
              <a:buChar char="Ø"/>
              <a:defRPr/>
            </a:pPr>
            <a:r>
              <a:rPr lang="en-US" sz="2800" dirty="0"/>
              <a:t>Appointment(s) will be made upon approval by the Police Commission. </a:t>
            </a:r>
          </a:p>
          <a:p>
            <a:pPr algn="just">
              <a:lnSpc>
                <a:spcPct val="80000"/>
              </a:lnSpc>
              <a:buFont typeface="Wingdings" pitchFamily="2" charset="2"/>
              <a:buChar char="Ø"/>
              <a:defRPr/>
            </a:pPr>
            <a:endParaRPr lang="en-US" sz="2800" dirty="0"/>
          </a:p>
          <a:p>
            <a:pPr algn="just">
              <a:lnSpc>
                <a:spcPct val="80000"/>
              </a:lnSpc>
              <a:buFont typeface="Wingdings" pitchFamily="2" charset="2"/>
              <a:buChar char="Ø"/>
              <a:defRPr/>
            </a:pPr>
            <a:r>
              <a:rPr lang="en-US" sz="2800" dirty="0"/>
              <a:t>Upon appointment, newly hired officers will be issued the appropriate uniforms and equipment.</a:t>
            </a:r>
          </a:p>
          <a:p>
            <a:pPr algn="just">
              <a:lnSpc>
                <a:spcPct val="80000"/>
              </a:lnSpc>
              <a:buFont typeface="Wingdings" pitchFamily="2" charset="2"/>
              <a:buChar char="Ø"/>
              <a:defRPr/>
            </a:pPr>
            <a:endParaRPr lang="en-US" sz="2800" dirty="0"/>
          </a:p>
          <a:p>
            <a:pPr algn="just">
              <a:lnSpc>
                <a:spcPct val="80000"/>
              </a:lnSpc>
              <a:buFont typeface="Wingdings" pitchFamily="2" charset="2"/>
              <a:buChar char="Ø"/>
              <a:defRPr/>
            </a:pPr>
            <a:r>
              <a:rPr lang="en-US" sz="2800" dirty="0"/>
              <a:t>Field training will commence immediately after appointment.  The duration of the modified field training program will depend upon prior police experience.</a:t>
            </a:r>
          </a:p>
          <a:p>
            <a:pPr>
              <a:lnSpc>
                <a:spcPct val="80000"/>
              </a:lnSpc>
              <a:buFont typeface="Wingdings" pitchFamily="2" charset="2"/>
              <a:buChar char="Ø"/>
              <a:defRPr/>
            </a:pPr>
            <a:endParaRPr lang="en-US" altLang="en-US" sz="1400" dirty="0"/>
          </a:p>
          <a:p>
            <a:pPr>
              <a:lnSpc>
                <a:spcPct val="80000"/>
              </a:lnSpc>
              <a:buFont typeface="Wingdings" pitchFamily="2" charset="2"/>
              <a:buChar char="Ø"/>
              <a:defRPr/>
            </a:pPr>
            <a:r>
              <a:rPr lang="en-US" altLang="en-US" sz="2800" dirty="0"/>
              <a:t>Newly hired lateral officers shall be on probation for 1 year from the completion of field training. Probationary periods may be extended at the discretion of the Chief of Police and/or Police Commission.</a:t>
            </a:r>
          </a:p>
          <a:p>
            <a:pPr>
              <a:lnSpc>
                <a:spcPct val="80000"/>
              </a:lnSpc>
              <a:buFont typeface="Wingdings" pitchFamily="2" charset="2"/>
              <a:buChar char="Ø"/>
              <a:defRPr/>
            </a:pPr>
            <a:endParaRPr lang="en-US" sz="1400" dirty="0"/>
          </a:p>
          <a:p>
            <a:pPr lvl="1">
              <a:lnSpc>
                <a:spcPct val="80000"/>
              </a:lnSpc>
              <a:buFontTx/>
              <a:buNone/>
              <a:defRPr/>
            </a:pPr>
            <a:endParaRPr lang="en-US" sz="2200"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Composition-Sworn Personnel</a:t>
            </a:r>
          </a:p>
        </p:txBody>
      </p:sp>
      <p:sp>
        <p:nvSpPr>
          <p:cNvPr id="21507" name="Rectangle 3"/>
          <p:cNvSpPr>
            <a:spLocks noGrp="1" noChangeArrowheads="1"/>
          </p:cNvSpPr>
          <p:nvPr>
            <p:ph type="body" idx="1"/>
          </p:nvPr>
        </p:nvSpPr>
        <p:spPr/>
        <p:txBody>
          <a:bodyPr/>
          <a:lstStyle/>
          <a:p>
            <a:pPr>
              <a:buFont typeface="Wingdings" pitchFamily="2" charset="2"/>
              <a:buChar char="Ø"/>
              <a:defRPr/>
            </a:pPr>
            <a:r>
              <a:rPr lang="en-US" sz="2800" dirty="0"/>
              <a:t>47 Sworn Personnel </a:t>
            </a:r>
          </a:p>
          <a:p>
            <a:pPr lvl="1">
              <a:buFont typeface="Arial" panose="020B0604020202020204" pitchFamily="34" charset="0"/>
              <a:buChar char="•"/>
              <a:defRPr/>
            </a:pPr>
            <a:r>
              <a:rPr lang="en-US" sz="2800" dirty="0"/>
              <a:t>  Chief of Police</a:t>
            </a:r>
          </a:p>
          <a:p>
            <a:pPr lvl="1">
              <a:buFont typeface="Arial" panose="020B0604020202020204" pitchFamily="34" charset="0"/>
              <a:buChar char="•"/>
              <a:defRPr/>
            </a:pPr>
            <a:r>
              <a:rPr lang="en-US" sz="2800" dirty="0"/>
              <a:t>  1 Deputy Chief, 1 Captain</a:t>
            </a:r>
          </a:p>
          <a:p>
            <a:pPr lvl="1">
              <a:buFont typeface="Arial" panose="020B0604020202020204" pitchFamily="34" charset="0"/>
              <a:buChar char="•"/>
              <a:defRPr/>
            </a:pPr>
            <a:r>
              <a:rPr lang="en-US" sz="2800" dirty="0"/>
              <a:t>  5 Lieutenants (4 Patrol, 1 Administrative)</a:t>
            </a:r>
          </a:p>
          <a:p>
            <a:pPr lvl="1">
              <a:buFont typeface="Arial" panose="020B0604020202020204" pitchFamily="34" charset="0"/>
              <a:buChar char="•"/>
              <a:defRPr/>
            </a:pPr>
            <a:r>
              <a:rPr lang="en-US" sz="2800" dirty="0"/>
              <a:t>  8 Sergeants (4 Patrol, 3 Investigators &amp; 1 Training </a:t>
            </a:r>
          </a:p>
          <a:p>
            <a:pPr marL="509588" lvl="1" indent="0">
              <a:buNone/>
              <a:defRPr/>
            </a:pPr>
            <a:r>
              <a:rPr lang="en-US" sz="2800" dirty="0"/>
              <a:t>      Officer)</a:t>
            </a:r>
          </a:p>
          <a:p>
            <a:pPr lvl="1">
              <a:buFont typeface="Arial" panose="020B0604020202020204" pitchFamily="34" charset="0"/>
              <a:buChar char="•"/>
              <a:defRPr/>
            </a:pPr>
            <a:r>
              <a:rPr lang="en-US" sz="2800" dirty="0"/>
              <a:t>  31 Patrol Officers</a:t>
            </a:r>
          </a:p>
          <a:p>
            <a:pPr marL="509588" lvl="1" indent="0">
              <a:buFontTx/>
              <a:buNone/>
              <a:defRPr/>
            </a:pPr>
            <a:endParaRPr lang="en-US" sz="2800" dirty="0"/>
          </a:p>
          <a:p>
            <a:pPr lvl="1">
              <a:defRPr/>
            </a:pPr>
            <a:endParaRPr lang="en-US" dirty="0"/>
          </a:p>
          <a:p>
            <a:pPr lvl="1">
              <a:defRPr/>
            </a:pPr>
            <a:endParaRPr lang="en-US" dirty="0"/>
          </a:p>
          <a:p>
            <a:pPr lvl="1">
              <a:defRPr/>
            </a:pPr>
            <a:endParaRPr 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Composition-Sworn Personnel</a:t>
            </a:r>
          </a:p>
        </p:txBody>
      </p:sp>
      <p:sp>
        <p:nvSpPr>
          <p:cNvPr id="21507" name="Rectangle 3"/>
          <p:cNvSpPr>
            <a:spLocks noGrp="1" noChangeArrowheads="1"/>
          </p:cNvSpPr>
          <p:nvPr>
            <p:ph type="body" idx="1"/>
          </p:nvPr>
        </p:nvSpPr>
        <p:spPr/>
        <p:txBody>
          <a:bodyPr/>
          <a:lstStyle/>
          <a:p>
            <a:pPr>
              <a:buFont typeface="Wingdings" pitchFamily="2" charset="2"/>
              <a:buChar char="Ø"/>
              <a:defRPr/>
            </a:pPr>
            <a:r>
              <a:rPr lang="en-US" sz="2800" dirty="0"/>
              <a:t>50 Sworn Personnel </a:t>
            </a:r>
          </a:p>
          <a:p>
            <a:pPr lvl="1">
              <a:buFont typeface="Arial" panose="020B0604020202020204" pitchFamily="34" charset="0"/>
              <a:buChar char="•"/>
              <a:defRPr/>
            </a:pPr>
            <a:r>
              <a:rPr lang="en-US" sz="2800" dirty="0"/>
              <a:t>  Chief of Police</a:t>
            </a:r>
          </a:p>
          <a:p>
            <a:pPr lvl="1">
              <a:buFont typeface="Arial" panose="020B0604020202020204" pitchFamily="34" charset="0"/>
              <a:buChar char="•"/>
              <a:defRPr/>
            </a:pPr>
            <a:r>
              <a:rPr lang="en-US" sz="2800" dirty="0"/>
              <a:t>  1 Deputy Chief, 1 Captain</a:t>
            </a:r>
          </a:p>
          <a:p>
            <a:pPr lvl="1">
              <a:buFont typeface="Arial" panose="020B0604020202020204" pitchFamily="34" charset="0"/>
              <a:buChar char="•"/>
              <a:defRPr/>
            </a:pPr>
            <a:r>
              <a:rPr lang="en-US" sz="2800" dirty="0"/>
              <a:t>5 Lieutenants (4 Patrol, 1 Administrative)</a:t>
            </a:r>
          </a:p>
          <a:p>
            <a:pPr lvl="1">
              <a:buFont typeface="Arial" panose="020B0604020202020204" pitchFamily="34" charset="0"/>
              <a:buChar char="•"/>
              <a:defRPr/>
            </a:pPr>
            <a:r>
              <a:rPr lang="en-US" sz="2800" dirty="0"/>
              <a:t>  8 Sergeants (4 Patrol, 3 Investigators &amp; 1 Training </a:t>
            </a:r>
          </a:p>
          <a:p>
            <a:pPr marL="509588" lvl="1" indent="0">
              <a:buNone/>
              <a:defRPr/>
            </a:pPr>
            <a:r>
              <a:rPr lang="en-US" sz="2800" dirty="0"/>
              <a:t>      Officer)</a:t>
            </a:r>
          </a:p>
          <a:p>
            <a:pPr lvl="1">
              <a:buFont typeface="Arial" panose="020B0604020202020204" pitchFamily="34" charset="0"/>
              <a:buChar char="•"/>
              <a:defRPr/>
            </a:pPr>
            <a:r>
              <a:rPr lang="en-US" sz="2800" dirty="0"/>
              <a:t>  31 Patrol Officers</a:t>
            </a:r>
          </a:p>
          <a:p>
            <a:pPr marL="509588" lvl="1" indent="0">
              <a:buFontTx/>
              <a:buNone/>
              <a:defRPr/>
            </a:pPr>
            <a:endParaRPr lang="en-US" sz="2800" dirty="0"/>
          </a:p>
          <a:p>
            <a:pPr lvl="1">
              <a:defRPr/>
            </a:pPr>
            <a:endParaRPr lang="en-US" dirty="0"/>
          </a:p>
          <a:p>
            <a:pPr lvl="1">
              <a:defRPr/>
            </a:pPr>
            <a:endParaRPr lang="en-US" dirty="0"/>
          </a:p>
          <a:p>
            <a:pPr lvl="1">
              <a:defRPr/>
            </a:pPr>
            <a:endParaRPr 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Administrative Staff</a:t>
            </a:r>
          </a:p>
        </p:txBody>
      </p:sp>
      <p:sp>
        <p:nvSpPr>
          <p:cNvPr id="27651" name="Rectangle 3"/>
          <p:cNvSpPr>
            <a:spLocks noGrp="1" noChangeArrowheads="1"/>
          </p:cNvSpPr>
          <p:nvPr>
            <p:ph type="body" idx="1"/>
          </p:nvPr>
        </p:nvSpPr>
        <p:spPr>
          <a:xfrm>
            <a:off x="788988" y="2112963"/>
            <a:ext cx="8937625" cy="4745037"/>
          </a:xfrm>
        </p:spPr>
        <p:txBody>
          <a:bodyPr/>
          <a:lstStyle/>
          <a:p>
            <a:pPr lvl="1">
              <a:lnSpc>
                <a:spcPct val="90000"/>
              </a:lnSpc>
              <a:buFontTx/>
              <a:buNone/>
            </a:pPr>
            <a:r>
              <a:rPr lang="en-US" altLang="en-US" sz="2400" dirty="0"/>
              <a:t>Leon Krolikowski		</a:t>
            </a:r>
            <a:r>
              <a:rPr lang="en-US" altLang="en-US" sz="2400" b="1" dirty="0"/>
              <a:t>Chief of Police</a:t>
            </a:r>
          </a:p>
          <a:p>
            <a:pPr lvl="1" algn="ctr">
              <a:lnSpc>
                <a:spcPct val="90000"/>
              </a:lnSpc>
              <a:buFontTx/>
              <a:buNone/>
            </a:pPr>
            <a:endParaRPr lang="en-US" altLang="en-US" sz="1100" b="1" dirty="0"/>
          </a:p>
          <a:p>
            <a:pPr lvl="1">
              <a:lnSpc>
                <a:spcPct val="90000"/>
              </a:lnSpc>
              <a:buFontTx/>
              <a:buNone/>
            </a:pPr>
            <a:r>
              <a:rPr lang="en-US" altLang="en-US" sz="2400" dirty="0"/>
              <a:t>Dep. Chief John DiFederico </a:t>
            </a:r>
            <a:r>
              <a:rPr lang="en-US" altLang="en-US" sz="2400" b="1" dirty="0"/>
              <a:t>Operations Division Commander</a:t>
            </a:r>
          </a:p>
          <a:p>
            <a:pPr lvl="1">
              <a:lnSpc>
                <a:spcPct val="90000"/>
              </a:lnSpc>
              <a:buFontTx/>
              <a:buNone/>
            </a:pPr>
            <a:r>
              <a:rPr lang="en-US" altLang="en-US" sz="2400" dirty="0"/>
              <a:t>Captain Andrew Walsh	</a:t>
            </a:r>
            <a:r>
              <a:rPr lang="en-US" altLang="en-US" sz="2400" b="1" dirty="0"/>
              <a:t>Staff Services Division Commander</a:t>
            </a:r>
          </a:p>
          <a:p>
            <a:pPr lvl="1">
              <a:lnSpc>
                <a:spcPct val="90000"/>
              </a:lnSpc>
              <a:buFontTx/>
              <a:buNone/>
            </a:pPr>
            <a:r>
              <a:rPr lang="en-US" altLang="en-US" sz="2400" dirty="0"/>
              <a:t>Lieutenant Jason Ferraro   	</a:t>
            </a:r>
            <a:r>
              <a:rPr lang="en-US" altLang="en-US" sz="2400" b="1" dirty="0"/>
              <a:t>Commander of Investigations</a:t>
            </a:r>
          </a:p>
          <a:p>
            <a:pPr lvl="1">
              <a:lnSpc>
                <a:spcPct val="90000"/>
              </a:lnSpc>
              <a:buFontTx/>
              <a:buNone/>
            </a:pPr>
            <a:r>
              <a:rPr lang="en-US" altLang="en-US" sz="2400" dirty="0"/>
              <a:t>Sergeant Brian Mitchell	</a:t>
            </a:r>
            <a:r>
              <a:rPr lang="en-US" altLang="en-US" sz="2400" b="1" dirty="0"/>
              <a:t>Training/RTS  Officer</a:t>
            </a:r>
          </a:p>
          <a:p>
            <a:pPr lvl="1">
              <a:lnSpc>
                <a:spcPct val="90000"/>
              </a:lnSpc>
              <a:buNone/>
            </a:pPr>
            <a:r>
              <a:rPr lang="en-US" altLang="en-US" sz="2400" dirty="0"/>
              <a:t>Sergeant Michael O’Sullivan	</a:t>
            </a:r>
            <a:r>
              <a:rPr lang="en-US" altLang="en-US" sz="2400" b="1" dirty="0"/>
              <a:t>Youth Officer</a:t>
            </a:r>
          </a:p>
          <a:p>
            <a:pPr lvl="1">
              <a:lnSpc>
                <a:spcPct val="90000"/>
              </a:lnSpc>
              <a:buFontTx/>
              <a:buNone/>
            </a:pPr>
            <a:endParaRPr lang="en-US" altLang="en-US" sz="1800" b="1" dirty="0"/>
          </a:p>
          <a:p>
            <a:pPr>
              <a:lnSpc>
                <a:spcPct val="90000"/>
              </a:lnSpc>
              <a:buFont typeface="Wingdings" pitchFamily="2" charset="2"/>
              <a:buChar char="Ø"/>
            </a:pPr>
            <a:r>
              <a:rPr lang="en-US" altLang="en-US" sz="2800" dirty="0"/>
              <a:t>NCPD is internationally accredited by the Commission on Accreditation for Law Enforcement Agencies (CALEA)</a:t>
            </a:r>
          </a:p>
          <a:p>
            <a:pPr lvl="1">
              <a:lnSpc>
                <a:spcPct val="90000"/>
              </a:lnSpc>
              <a:buFontTx/>
              <a:buNone/>
            </a:pPr>
            <a:endParaRPr lang="en-US" altLang="en-US" sz="2400" dirty="0"/>
          </a:p>
          <a:p>
            <a:pPr lvl="1">
              <a:lnSpc>
                <a:spcPct val="90000"/>
              </a:lnSpc>
              <a:buFontTx/>
              <a:buNone/>
            </a:pPr>
            <a:endParaRPr lang="en-US" altLang="en-US" sz="2400" dirty="0"/>
          </a:p>
          <a:p>
            <a:pPr>
              <a:lnSpc>
                <a:spcPct val="90000"/>
              </a:lnSpc>
            </a:pPr>
            <a:endParaRPr lang="en-US" altLang="en-US" sz="2800"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Administrative Staff</a:t>
            </a:r>
          </a:p>
        </p:txBody>
      </p:sp>
      <p:sp>
        <p:nvSpPr>
          <p:cNvPr id="27651" name="Rectangle 3"/>
          <p:cNvSpPr>
            <a:spLocks noGrp="1" noChangeArrowheads="1"/>
          </p:cNvSpPr>
          <p:nvPr>
            <p:ph type="body" idx="1"/>
          </p:nvPr>
        </p:nvSpPr>
        <p:spPr>
          <a:xfrm>
            <a:off x="788988" y="2112963"/>
            <a:ext cx="8937625" cy="4745037"/>
          </a:xfrm>
        </p:spPr>
        <p:txBody>
          <a:bodyPr/>
          <a:lstStyle/>
          <a:p>
            <a:pPr lvl="1">
              <a:lnSpc>
                <a:spcPct val="90000"/>
              </a:lnSpc>
              <a:buFontTx/>
              <a:buNone/>
            </a:pPr>
            <a:r>
              <a:rPr lang="en-US" altLang="en-US" sz="2400" dirty="0"/>
              <a:t>John DiFederico		</a:t>
            </a:r>
            <a:r>
              <a:rPr lang="en-US" altLang="en-US" sz="2400" b="1" dirty="0"/>
              <a:t>Chief of Police</a:t>
            </a:r>
          </a:p>
          <a:p>
            <a:pPr lvl="1" algn="ctr">
              <a:lnSpc>
                <a:spcPct val="90000"/>
              </a:lnSpc>
              <a:buFontTx/>
              <a:buNone/>
            </a:pPr>
            <a:endParaRPr lang="en-US" altLang="en-US" sz="1100" b="1" dirty="0"/>
          </a:p>
          <a:p>
            <a:pPr lvl="1">
              <a:lnSpc>
                <a:spcPct val="90000"/>
              </a:lnSpc>
              <a:buFontTx/>
              <a:buNone/>
            </a:pPr>
            <a:r>
              <a:rPr lang="en-US" altLang="en-US" sz="2400" dirty="0"/>
              <a:t>Dep. Chief Andrew Walsh	</a:t>
            </a:r>
            <a:r>
              <a:rPr lang="en-US" altLang="en-US" sz="2400" b="1" dirty="0"/>
              <a:t>Operations Division Commander</a:t>
            </a:r>
          </a:p>
          <a:p>
            <a:pPr lvl="1">
              <a:lnSpc>
                <a:spcPct val="90000"/>
              </a:lnSpc>
              <a:buFontTx/>
              <a:buNone/>
            </a:pPr>
            <a:r>
              <a:rPr lang="en-US" altLang="en-US" sz="2400" dirty="0"/>
              <a:t>Captain Joseph Farenga	</a:t>
            </a:r>
            <a:r>
              <a:rPr lang="en-US" altLang="en-US" sz="2400" b="1" dirty="0"/>
              <a:t>Staff Services Division Commander</a:t>
            </a:r>
          </a:p>
          <a:p>
            <a:pPr lvl="1">
              <a:lnSpc>
                <a:spcPct val="90000"/>
              </a:lnSpc>
              <a:buFontTx/>
              <a:buNone/>
            </a:pPr>
            <a:r>
              <a:rPr lang="en-US" altLang="en-US" sz="2400" dirty="0"/>
              <a:t>Lieutenant Marc DeFelice	</a:t>
            </a:r>
            <a:r>
              <a:rPr lang="en-US" altLang="en-US" sz="2400" b="1" dirty="0"/>
              <a:t>Commander of Investigations</a:t>
            </a:r>
          </a:p>
          <a:p>
            <a:pPr lvl="1">
              <a:lnSpc>
                <a:spcPct val="90000"/>
              </a:lnSpc>
              <a:buFontTx/>
              <a:buNone/>
            </a:pPr>
            <a:r>
              <a:rPr lang="en-US" altLang="en-US" sz="2400" dirty="0"/>
              <a:t>Sergeant Brian Mitchell	</a:t>
            </a:r>
            <a:r>
              <a:rPr lang="en-US" altLang="en-US" sz="2400" b="1" dirty="0"/>
              <a:t>Training/RTS  Officer</a:t>
            </a:r>
          </a:p>
          <a:p>
            <a:pPr lvl="1">
              <a:lnSpc>
                <a:spcPct val="90000"/>
              </a:lnSpc>
              <a:buNone/>
            </a:pPr>
            <a:r>
              <a:rPr lang="en-US" altLang="en-US" sz="2400" dirty="0"/>
              <a:t>Sergeant Michael O’Sullivan	</a:t>
            </a:r>
            <a:r>
              <a:rPr lang="en-US" altLang="en-US" sz="2400" b="1" dirty="0"/>
              <a:t>Youth Officer</a:t>
            </a:r>
          </a:p>
          <a:p>
            <a:pPr lvl="1">
              <a:lnSpc>
                <a:spcPct val="90000"/>
              </a:lnSpc>
              <a:buFontTx/>
              <a:buNone/>
            </a:pPr>
            <a:endParaRPr lang="en-US" altLang="en-US" sz="1800" b="1" dirty="0"/>
          </a:p>
          <a:p>
            <a:pPr>
              <a:lnSpc>
                <a:spcPct val="90000"/>
              </a:lnSpc>
              <a:buFont typeface="Wingdings" pitchFamily="2" charset="2"/>
              <a:buChar char="Ø"/>
            </a:pPr>
            <a:r>
              <a:rPr lang="en-US" altLang="en-US" sz="2800" dirty="0"/>
              <a:t>NCPD is internationally accredited by the Commission on Accreditation for Law Enforcement Agencies (CALEA)</a:t>
            </a:r>
          </a:p>
          <a:p>
            <a:pPr lvl="1">
              <a:lnSpc>
                <a:spcPct val="90000"/>
              </a:lnSpc>
              <a:buFontTx/>
              <a:buNone/>
            </a:pPr>
            <a:endParaRPr lang="en-US" altLang="en-US" sz="2400" dirty="0"/>
          </a:p>
          <a:p>
            <a:pPr lvl="1">
              <a:lnSpc>
                <a:spcPct val="90000"/>
              </a:lnSpc>
              <a:buFontTx/>
              <a:buNone/>
            </a:pPr>
            <a:endParaRPr lang="en-US" altLang="en-US" sz="2400" dirty="0"/>
          </a:p>
          <a:p>
            <a:pPr>
              <a:lnSpc>
                <a:spcPct val="90000"/>
              </a:lnSpc>
            </a:pPr>
            <a:endParaRPr lang="en-US" altLang="en-US" sz="2800"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838200" y="381000"/>
            <a:ext cx="8937625" cy="1031875"/>
          </a:xfrm>
        </p:spPr>
        <p:txBody>
          <a:bodyPr/>
          <a:lstStyle/>
          <a:p>
            <a:pPr>
              <a:defRPr/>
            </a:pPr>
            <a:r>
              <a:rPr lang="en-US" b="1" dirty="0">
                <a:effectLst>
                  <a:outerShdw blurRad="38100" dist="38100" dir="2700000" algn="tl">
                    <a:srgbClr val="000000"/>
                  </a:outerShdw>
                </a:effectLst>
              </a:rPr>
              <a:t>The Patrol Division</a:t>
            </a:r>
          </a:p>
        </p:txBody>
      </p:sp>
      <p:sp>
        <p:nvSpPr>
          <p:cNvPr id="28675" name="Rectangle 3"/>
          <p:cNvSpPr>
            <a:spLocks noGrp="1" noChangeArrowheads="1"/>
          </p:cNvSpPr>
          <p:nvPr>
            <p:ph type="body" idx="1"/>
          </p:nvPr>
        </p:nvSpPr>
        <p:spPr>
          <a:xfrm>
            <a:off x="762000" y="1447800"/>
            <a:ext cx="8937625" cy="5562600"/>
          </a:xfrm>
        </p:spPr>
        <p:txBody>
          <a:bodyPr/>
          <a:lstStyle/>
          <a:p>
            <a:pPr algn="just">
              <a:buFont typeface="Wingdings" pitchFamily="2" charset="2"/>
              <a:buChar char="Ø"/>
            </a:pPr>
            <a:r>
              <a:rPr lang="en-US" altLang="en-US" sz="2800" dirty="0"/>
              <a:t>Upon successful completion of the Field Training Program, probationary officers will be assigned to the Patrol Division and may be assigned to any of the four patrol shifts.</a:t>
            </a:r>
          </a:p>
          <a:p>
            <a:pPr lvl="1">
              <a:buFont typeface="Arial" charset="0"/>
              <a:buChar char="•"/>
            </a:pPr>
            <a:r>
              <a:rPr lang="en-US" altLang="en-US" sz="2700" dirty="0"/>
              <a:t>Day - 0700-1500 hours:</a:t>
            </a:r>
            <a:endParaRPr lang="en-US" altLang="en-US" sz="1800" b="1" dirty="0"/>
          </a:p>
          <a:p>
            <a:pPr lvl="1">
              <a:buFont typeface="Arial" charset="0"/>
              <a:buChar char="•"/>
            </a:pPr>
            <a:r>
              <a:rPr lang="en-US" altLang="en-US" sz="2700" dirty="0"/>
              <a:t>Evening - 1500-2300 hours:</a:t>
            </a:r>
            <a:endParaRPr lang="en-US" altLang="en-US" sz="1800" b="1" dirty="0"/>
          </a:p>
          <a:p>
            <a:pPr lvl="1">
              <a:buFont typeface="Arial" charset="0"/>
              <a:buChar char="•"/>
            </a:pPr>
            <a:r>
              <a:rPr lang="en-US" altLang="en-US" sz="2700" dirty="0"/>
              <a:t>Night - 2300-0700 hours:</a:t>
            </a:r>
            <a:endParaRPr lang="en-US" altLang="en-US" sz="1800" b="1" dirty="0"/>
          </a:p>
          <a:p>
            <a:pPr lvl="1">
              <a:buFont typeface="Arial" charset="0"/>
              <a:buChar char="•"/>
            </a:pPr>
            <a:r>
              <a:rPr lang="en-US" altLang="en-US" sz="2700" dirty="0"/>
              <a:t>Relief – 0700-1500 &amp; 1500-2300hrs</a:t>
            </a:r>
          </a:p>
          <a:p>
            <a:pPr lvl="1">
              <a:buFont typeface="Arial" charset="0"/>
              <a:buChar char="•"/>
            </a:pPr>
            <a:r>
              <a:rPr lang="en-US" altLang="en-US" sz="2700" dirty="0"/>
              <a:t>The patrol division’s schedule is called a 5-2/5-3.    It means that an officer will work 5 days, have 2 days off, return to work for 5 days and then have 3 days off.</a:t>
            </a:r>
          </a:p>
          <a:p>
            <a:pPr lvl="1">
              <a:buFontTx/>
              <a:buNone/>
            </a:pPr>
            <a:endParaRPr lang="en-US" altLang="en-US" sz="2700" dirty="0"/>
          </a:p>
          <a:p>
            <a:pPr lvl="1">
              <a:buFontTx/>
              <a:buNone/>
            </a:pPr>
            <a:endParaRPr lang="en-US" altLang="en-US" sz="2700"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Patrol Duties</a:t>
            </a:r>
          </a:p>
        </p:txBody>
      </p:sp>
      <p:sp>
        <p:nvSpPr>
          <p:cNvPr id="29699" name="Rectangle 3"/>
          <p:cNvSpPr>
            <a:spLocks noGrp="1" noChangeArrowheads="1"/>
          </p:cNvSpPr>
          <p:nvPr>
            <p:ph type="body" idx="1"/>
          </p:nvPr>
        </p:nvSpPr>
        <p:spPr/>
        <p:txBody>
          <a:bodyPr/>
          <a:lstStyle/>
          <a:p>
            <a:pPr algn="just">
              <a:lnSpc>
                <a:spcPct val="90000"/>
              </a:lnSpc>
              <a:buFont typeface="Wingdings" pitchFamily="2" charset="2"/>
              <a:buChar char="Ø"/>
            </a:pPr>
            <a:r>
              <a:rPr lang="en-US" altLang="en-US" sz="2800"/>
              <a:t>All New Canaan Police Officers are expected to perform a full range of law enforcement services including, but not limited to:</a:t>
            </a:r>
          </a:p>
          <a:p>
            <a:pPr>
              <a:lnSpc>
                <a:spcPct val="90000"/>
              </a:lnSpc>
              <a:buFont typeface="Wingdings" pitchFamily="2" charset="2"/>
              <a:buChar char="Ø"/>
            </a:pPr>
            <a:r>
              <a:rPr lang="en-US" altLang="en-US" sz="2800"/>
              <a:t>Emergency response</a:t>
            </a:r>
          </a:p>
          <a:p>
            <a:pPr>
              <a:lnSpc>
                <a:spcPct val="90000"/>
              </a:lnSpc>
              <a:buFont typeface="Wingdings" pitchFamily="2" charset="2"/>
              <a:buChar char="Ø"/>
            </a:pPr>
            <a:r>
              <a:rPr lang="en-US" altLang="en-US" sz="2800"/>
              <a:t>Traffic law enforcement</a:t>
            </a:r>
          </a:p>
          <a:p>
            <a:pPr>
              <a:lnSpc>
                <a:spcPct val="90000"/>
              </a:lnSpc>
              <a:buFont typeface="Wingdings" pitchFamily="2" charset="2"/>
              <a:buChar char="Ø"/>
            </a:pPr>
            <a:r>
              <a:rPr lang="en-US" altLang="en-US" sz="2800"/>
              <a:t>Report writing and warrant preparation</a:t>
            </a:r>
          </a:p>
          <a:p>
            <a:pPr>
              <a:lnSpc>
                <a:spcPct val="90000"/>
              </a:lnSpc>
              <a:buFont typeface="Wingdings" pitchFamily="2" charset="2"/>
              <a:buChar char="Ø"/>
            </a:pPr>
            <a:r>
              <a:rPr lang="en-US" altLang="en-US" sz="2800"/>
              <a:t>Criminal investigations</a:t>
            </a:r>
          </a:p>
          <a:p>
            <a:pPr>
              <a:lnSpc>
                <a:spcPct val="90000"/>
              </a:lnSpc>
              <a:buFont typeface="Wingdings" pitchFamily="2" charset="2"/>
              <a:buChar char="Ø"/>
            </a:pPr>
            <a:r>
              <a:rPr lang="en-US" altLang="en-US" sz="2800"/>
              <a:t>Court testimony</a:t>
            </a:r>
          </a:p>
          <a:p>
            <a:pPr>
              <a:lnSpc>
                <a:spcPct val="90000"/>
              </a:lnSpc>
              <a:buFont typeface="Wingdings" pitchFamily="2" charset="2"/>
              <a:buChar char="Ø"/>
            </a:pPr>
            <a:r>
              <a:rPr lang="en-US" altLang="en-US" sz="2800"/>
              <a:t>Dispute resolution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762000" y="152400"/>
            <a:ext cx="8937625" cy="762000"/>
          </a:xfrm>
        </p:spPr>
        <p:txBody>
          <a:bodyPr/>
          <a:lstStyle/>
          <a:p>
            <a:pPr>
              <a:defRPr/>
            </a:pPr>
            <a:r>
              <a:rPr lang="en-US" b="1" dirty="0">
                <a:effectLst>
                  <a:outerShdw blurRad="38100" dist="38100" dir="2700000" algn="tl">
                    <a:srgbClr val="000000"/>
                  </a:outerShdw>
                </a:effectLst>
              </a:rPr>
              <a:t>Specialized Assignments</a:t>
            </a:r>
          </a:p>
        </p:txBody>
      </p:sp>
      <p:sp>
        <p:nvSpPr>
          <p:cNvPr id="25603" name="Rectangle 3"/>
          <p:cNvSpPr>
            <a:spLocks noGrp="1" noChangeArrowheads="1"/>
          </p:cNvSpPr>
          <p:nvPr>
            <p:ph type="body" idx="1"/>
          </p:nvPr>
        </p:nvSpPr>
        <p:spPr>
          <a:xfrm>
            <a:off x="609600" y="914400"/>
            <a:ext cx="9166225" cy="6248400"/>
          </a:xfrm>
        </p:spPr>
        <p:txBody>
          <a:bodyPr/>
          <a:lstStyle/>
          <a:p>
            <a:pPr algn="just">
              <a:lnSpc>
                <a:spcPct val="90000"/>
              </a:lnSpc>
              <a:buFont typeface="Wingdings" pitchFamily="2" charset="2"/>
              <a:buChar char="Ø"/>
              <a:defRPr/>
            </a:pPr>
            <a:r>
              <a:rPr lang="en-US" sz="2600" dirty="0"/>
              <a:t>The Department has a number of specialized positions, including:</a:t>
            </a:r>
          </a:p>
          <a:p>
            <a:pPr marL="901700" lvl="1" indent="-457200">
              <a:lnSpc>
                <a:spcPct val="90000"/>
              </a:lnSpc>
              <a:buFont typeface="Arial" panose="020B0604020202020204" pitchFamily="34" charset="0"/>
              <a:buChar char="•"/>
              <a:defRPr/>
            </a:pPr>
            <a:r>
              <a:rPr lang="en-US" sz="2600" dirty="0"/>
              <a:t>The Special Response Team (SRT)</a:t>
            </a:r>
          </a:p>
          <a:p>
            <a:pPr marL="901700" lvl="1" indent="-457200">
              <a:lnSpc>
                <a:spcPct val="90000"/>
              </a:lnSpc>
              <a:buFont typeface="Arial" panose="020B0604020202020204" pitchFamily="34" charset="0"/>
              <a:buChar char="•"/>
              <a:defRPr/>
            </a:pPr>
            <a:r>
              <a:rPr lang="en-US" sz="2600" dirty="0"/>
              <a:t>School Resource Officer</a:t>
            </a:r>
          </a:p>
          <a:p>
            <a:pPr marL="901700" lvl="1" indent="-457200">
              <a:lnSpc>
                <a:spcPct val="90000"/>
              </a:lnSpc>
              <a:buFont typeface="Arial" panose="020B0604020202020204" pitchFamily="34" charset="0"/>
              <a:buChar char="•"/>
              <a:defRPr/>
            </a:pPr>
            <a:r>
              <a:rPr lang="en-US" sz="2600" dirty="0"/>
              <a:t>Motorcycle Enforcement Officer (MEO)</a:t>
            </a:r>
          </a:p>
          <a:p>
            <a:pPr marL="901700" lvl="1" indent="-457200">
              <a:lnSpc>
                <a:spcPct val="90000"/>
              </a:lnSpc>
              <a:buFont typeface="Arial" panose="020B0604020202020204" pitchFamily="34" charset="0"/>
              <a:buChar char="•"/>
              <a:defRPr/>
            </a:pPr>
            <a:r>
              <a:rPr lang="en-US" sz="2600" dirty="0"/>
              <a:t>Bicycle Patrol</a:t>
            </a:r>
          </a:p>
          <a:p>
            <a:pPr marL="901700" lvl="1" indent="-457200">
              <a:lnSpc>
                <a:spcPct val="90000"/>
              </a:lnSpc>
              <a:buFont typeface="Arial" panose="020B0604020202020204" pitchFamily="34" charset="0"/>
              <a:buChar char="•"/>
              <a:defRPr/>
            </a:pPr>
            <a:r>
              <a:rPr lang="en-US" sz="2600" dirty="0"/>
              <a:t>Accreditation</a:t>
            </a:r>
          </a:p>
          <a:p>
            <a:pPr marL="901700" lvl="1" indent="-457200">
              <a:lnSpc>
                <a:spcPct val="90000"/>
              </a:lnSpc>
              <a:buFont typeface="Arial" panose="020B0604020202020204" pitchFamily="34" charset="0"/>
              <a:buChar char="•"/>
              <a:defRPr/>
            </a:pPr>
            <a:r>
              <a:rPr lang="en-US" sz="2600" dirty="0"/>
              <a:t>Accident Investigator</a:t>
            </a:r>
          </a:p>
          <a:p>
            <a:pPr marL="901700" lvl="1" indent="-457200">
              <a:lnSpc>
                <a:spcPct val="90000"/>
              </a:lnSpc>
              <a:buFont typeface="Arial" panose="020B0604020202020204" pitchFamily="34" charset="0"/>
              <a:buChar char="•"/>
              <a:defRPr/>
            </a:pPr>
            <a:r>
              <a:rPr lang="en-US" sz="2600" dirty="0"/>
              <a:t>Community Impact Officer</a:t>
            </a:r>
          </a:p>
          <a:p>
            <a:pPr marL="901700" lvl="1" indent="-457200">
              <a:lnSpc>
                <a:spcPct val="90000"/>
              </a:lnSpc>
              <a:buFont typeface="Arial" panose="020B0604020202020204" pitchFamily="34" charset="0"/>
              <a:buChar char="•"/>
              <a:defRPr/>
            </a:pPr>
            <a:r>
              <a:rPr lang="en-US" sz="2600" dirty="0"/>
              <a:t>Honor Guard</a:t>
            </a:r>
          </a:p>
          <a:p>
            <a:pPr marL="901700" lvl="1" indent="-457200">
              <a:lnSpc>
                <a:spcPct val="90000"/>
              </a:lnSpc>
              <a:buFont typeface="Arial" panose="020B0604020202020204" pitchFamily="34" charset="0"/>
              <a:buChar char="•"/>
              <a:defRPr/>
            </a:pPr>
            <a:r>
              <a:rPr lang="en-US" sz="2600" dirty="0"/>
              <a:t>K-9 Officer</a:t>
            </a:r>
          </a:p>
          <a:p>
            <a:pPr marL="901700" lvl="1" indent="-457200">
              <a:lnSpc>
                <a:spcPct val="90000"/>
              </a:lnSpc>
              <a:buFont typeface="Arial" panose="020B0604020202020204" pitchFamily="34" charset="0"/>
              <a:buChar char="•"/>
              <a:defRPr/>
            </a:pPr>
            <a:r>
              <a:rPr lang="en-US" sz="2600" dirty="0"/>
              <a:t>T.R.I.A.D.</a:t>
            </a:r>
          </a:p>
          <a:p>
            <a:pPr marL="901700" lvl="1" indent="-457200">
              <a:lnSpc>
                <a:spcPct val="90000"/>
              </a:lnSpc>
              <a:buFont typeface="Arial" panose="020B0604020202020204" pitchFamily="34" charset="0"/>
              <a:buChar char="•"/>
              <a:defRPr/>
            </a:pPr>
            <a:r>
              <a:rPr lang="en-US" sz="2600" dirty="0"/>
              <a:t>POSTC Certified Instructor</a:t>
            </a:r>
          </a:p>
          <a:p>
            <a:pPr marL="901700" lvl="1" indent="-457200">
              <a:lnSpc>
                <a:spcPct val="90000"/>
              </a:lnSpc>
              <a:buFont typeface="Arial" panose="020B0604020202020204" pitchFamily="34" charset="0"/>
              <a:buChar char="•"/>
              <a:defRPr/>
            </a:pPr>
            <a:r>
              <a:rPr lang="en-US" sz="2600" dirty="0"/>
              <a:t>Car Seat Technician</a:t>
            </a:r>
          </a:p>
          <a:p>
            <a:pPr marL="890587" lvl="2" indent="0">
              <a:lnSpc>
                <a:spcPct val="90000"/>
              </a:lnSpc>
              <a:buFontTx/>
              <a:buNone/>
              <a:defRPr/>
            </a:pPr>
            <a:endParaRPr lang="en-US" sz="2300" dirty="0"/>
          </a:p>
          <a:p>
            <a:pPr marL="0" indent="0">
              <a:lnSpc>
                <a:spcPct val="90000"/>
              </a:lnSpc>
              <a:buFontTx/>
              <a:buNone/>
              <a:defRPr/>
            </a:pPr>
            <a:endParaRPr lang="en-US" sz="32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762000" y="304800"/>
            <a:ext cx="8937625" cy="762000"/>
          </a:xfrm>
        </p:spPr>
        <p:txBody>
          <a:bodyPr/>
          <a:lstStyle/>
          <a:p>
            <a:pPr>
              <a:defRPr/>
            </a:pPr>
            <a:r>
              <a:rPr lang="en-US" b="1" dirty="0">
                <a:effectLst>
                  <a:outerShdw blurRad="38100" dist="38100" dir="2700000" algn="tl">
                    <a:srgbClr val="000000"/>
                  </a:outerShdw>
                </a:effectLst>
              </a:rPr>
              <a:t>Entry Level Salary</a:t>
            </a:r>
          </a:p>
        </p:txBody>
      </p:sp>
      <p:sp>
        <p:nvSpPr>
          <p:cNvPr id="26627" name="Rectangle 3"/>
          <p:cNvSpPr>
            <a:spLocks noGrp="1" noChangeArrowheads="1"/>
          </p:cNvSpPr>
          <p:nvPr>
            <p:ph type="body" idx="1"/>
          </p:nvPr>
        </p:nvSpPr>
        <p:spPr>
          <a:xfrm>
            <a:off x="914400" y="1600200"/>
            <a:ext cx="8937625" cy="4389438"/>
          </a:xfrm>
        </p:spPr>
        <p:txBody>
          <a:bodyPr/>
          <a:lstStyle/>
          <a:p>
            <a:pPr algn="just">
              <a:lnSpc>
                <a:spcPct val="90000"/>
              </a:lnSpc>
              <a:buFont typeface="Wingdings" pitchFamily="2" charset="2"/>
              <a:buChar char="Ø"/>
              <a:defRPr/>
            </a:pPr>
            <a:r>
              <a:rPr lang="en-US" sz="2800" dirty="0"/>
              <a:t>The Salary of an lateral Police Officer position shall start at the step 2 level as dictated by the current collective bargaining agreement.  That officer shall advance to step 3 upon completion of field training.</a:t>
            </a:r>
          </a:p>
          <a:p>
            <a:pPr algn="just">
              <a:lnSpc>
                <a:spcPct val="90000"/>
              </a:lnSpc>
              <a:buFont typeface="Wingdings" pitchFamily="2" charset="2"/>
              <a:buChar char="Ø"/>
              <a:defRPr/>
            </a:pPr>
            <a:r>
              <a:rPr lang="en-US" sz="2800" dirty="0"/>
              <a:t>Step 2 salary is currently $78,050.</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Step 3 salary is currently $81,300.</a:t>
            </a:r>
          </a:p>
          <a:p>
            <a:pPr algn="just">
              <a:lnSpc>
                <a:spcPct val="90000"/>
              </a:lnSpc>
              <a:buFont typeface="Wingdings" pitchFamily="2" charset="2"/>
              <a:buChar char="Ø"/>
              <a:defRPr/>
            </a:pPr>
            <a:r>
              <a:rPr lang="en-US" sz="2800" dirty="0"/>
              <a:t>After completion of field training, Officers may work extra duty jobs at the rate of $85/hour </a:t>
            </a:r>
          </a:p>
          <a:p>
            <a:pPr lvl="1">
              <a:lnSpc>
                <a:spcPct val="90000"/>
              </a:lnSpc>
              <a:defRPr/>
            </a:pPr>
            <a:endParaRPr lang="en-US" sz="2400" dirty="0"/>
          </a:p>
          <a:p>
            <a:pPr lvl="1">
              <a:lnSpc>
                <a:spcPct val="90000"/>
              </a:lnSpc>
              <a:buFontTx/>
              <a:buNone/>
              <a:defRPr/>
            </a:pPr>
            <a:r>
              <a:rPr lang="en-US" sz="2100" dirty="0"/>
              <a:t>+ Indicates ability to supplement salary w/stipends, overtime &amp; extra duty jobs</a:t>
            </a:r>
          </a:p>
          <a:p>
            <a:pPr lvl="1">
              <a:lnSpc>
                <a:spcPct val="90000"/>
              </a:lnSpc>
              <a:buFontTx/>
              <a:buChar char="•"/>
              <a:defRPr/>
            </a:pPr>
            <a:endParaRPr lang="en-US" sz="2100"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988" y="533400"/>
            <a:ext cx="8937625" cy="1336675"/>
          </a:xfrm>
        </p:spPr>
        <p:txBody>
          <a:bodyPr/>
          <a:lstStyle/>
          <a:p>
            <a:pPr>
              <a:defRPr/>
            </a:pPr>
            <a:r>
              <a:rPr lang="en-US" b="1" dirty="0">
                <a:effectLst>
                  <a:outerShdw blurRad="38100" dist="38100" dir="2700000" algn="tl">
                    <a:srgbClr val="000000"/>
                  </a:outerShdw>
                </a:effectLst>
              </a:rPr>
              <a:t>Our Vision, Mission &amp; </a:t>
            </a:r>
            <a:br>
              <a:rPr lang="en-US" b="1" dirty="0">
                <a:effectLst>
                  <a:outerShdw blurRad="38100" dist="38100" dir="2700000" algn="tl">
                    <a:srgbClr val="000000"/>
                  </a:outerShdw>
                </a:effectLst>
              </a:rPr>
            </a:br>
            <a:r>
              <a:rPr lang="en-US" b="1" dirty="0">
                <a:effectLst>
                  <a:outerShdw blurRad="38100" dist="38100" dir="2700000" algn="tl">
                    <a:srgbClr val="000000"/>
                  </a:outerShdw>
                </a:effectLst>
              </a:rPr>
              <a:t>Value Statements</a:t>
            </a:r>
            <a:endParaRPr lang="en-US" dirty="0"/>
          </a:p>
        </p:txBody>
      </p:sp>
      <p:sp>
        <p:nvSpPr>
          <p:cNvPr id="5123" name="Content Placeholder 2"/>
          <p:cNvSpPr>
            <a:spLocks noGrp="1"/>
          </p:cNvSpPr>
          <p:nvPr>
            <p:ph idx="1"/>
          </p:nvPr>
        </p:nvSpPr>
        <p:spPr>
          <a:xfrm>
            <a:off x="788988" y="2112963"/>
            <a:ext cx="8937625" cy="4897437"/>
          </a:xfrm>
        </p:spPr>
        <p:txBody>
          <a:bodyPr/>
          <a:lstStyle/>
          <a:p>
            <a:pPr algn="just">
              <a:buFont typeface="Wingdings" pitchFamily="2" charset="2"/>
              <a:buChar char="Ø"/>
            </a:pPr>
            <a:r>
              <a:rPr lang="en-US" altLang="en-US" sz="3200" b="1" i="1" dirty="0"/>
              <a:t>Our Vision Statement- </a:t>
            </a:r>
            <a:r>
              <a:rPr lang="en-US" altLang="en-US" sz="3200" dirty="0"/>
              <a:t>A safe, peaceful and crime-free community.</a:t>
            </a:r>
          </a:p>
          <a:p>
            <a:pPr algn="just">
              <a:buFont typeface="Wingdings" pitchFamily="2" charset="2"/>
              <a:buChar char="Ø"/>
            </a:pPr>
            <a:r>
              <a:rPr lang="en-US" altLang="en-US" sz="3200" b="1" i="1" dirty="0"/>
              <a:t>Our Mission Statement- </a:t>
            </a:r>
            <a:r>
              <a:rPr lang="en-US" altLang="en-US" sz="3200" dirty="0"/>
              <a:t>To protect and serve the community with courage, professionalism and integrity.</a:t>
            </a:r>
          </a:p>
          <a:p>
            <a:pPr algn="just">
              <a:buFont typeface="Wingdings" pitchFamily="2" charset="2"/>
              <a:buChar char="Ø"/>
            </a:pPr>
            <a:r>
              <a:rPr lang="en-US" altLang="en-US" sz="3200" b="1" i="1" dirty="0"/>
              <a:t>Our Value Statement- </a:t>
            </a:r>
            <a:r>
              <a:rPr lang="en-US" altLang="en-US" sz="3200" dirty="0"/>
              <a:t>Working as a team and demonstrating the utmost of integrity, respect, pride and courage, we will provide the highest level of service to the community.</a:t>
            </a:r>
            <a:endParaRPr lang="en-US" altLang="en-US" sz="3200" b="1" i="1" dirty="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762000" y="381000"/>
            <a:ext cx="8937625" cy="803275"/>
          </a:xfrm>
        </p:spPr>
        <p:txBody>
          <a:bodyPr/>
          <a:lstStyle/>
          <a:p>
            <a:pPr>
              <a:defRPr/>
            </a:pPr>
            <a:r>
              <a:rPr lang="en-US" b="1" dirty="0">
                <a:effectLst>
                  <a:outerShdw blurRad="38100" dist="38100" dir="2700000" algn="tl">
                    <a:srgbClr val="000000"/>
                  </a:outerShdw>
                </a:effectLst>
              </a:rPr>
              <a:t>The Benefits</a:t>
            </a:r>
          </a:p>
        </p:txBody>
      </p:sp>
      <p:sp>
        <p:nvSpPr>
          <p:cNvPr id="27651" name="Rectangle 3"/>
          <p:cNvSpPr>
            <a:spLocks noGrp="1" noChangeArrowheads="1"/>
          </p:cNvSpPr>
          <p:nvPr>
            <p:ph type="body" idx="1"/>
          </p:nvPr>
        </p:nvSpPr>
        <p:spPr>
          <a:xfrm>
            <a:off x="788988" y="1676400"/>
            <a:ext cx="8937625" cy="4826000"/>
          </a:xfrm>
        </p:spPr>
        <p:txBody>
          <a:bodyPr/>
          <a:lstStyle/>
          <a:p>
            <a:pPr lvl="1">
              <a:lnSpc>
                <a:spcPct val="90000"/>
              </a:lnSpc>
              <a:buFont typeface="Wingdings" pitchFamily="2" charset="2"/>
              <a:buChar char="Ø"/>
              <a:defRPr/>
            </a:pPr>
            <a:r>
              <a:rPr lang="en-US" sz="2800" dirty="0"/>
              <a:t>Vacation days are accrued on a monthly basis according to years of service.  Vacation time awards increase with tenure as follows:</a:t>
            </a:r>
          </a:p>
          <a:p>
            <a:pPr lvl="2">
              <a:lnSpc>
                <a:spcPct val="90000"/>
              </a:lnSpc>
              <a:buFont typeface="Arial" panose="020B0604020202020204" pitchFamily="34" charset="0"/>
              <a:buChar char="•"/>
              <a:defRPr/>
            </a:pPr>
            <a:r>
              <a:rPr lang="en-US" sz="2800" dirty="0"/>
              <a:t>  12 days per year (1-5 years of service)</a:t>
            </a:r>
          </a:p>
          <a:p>
            <a:pPr lvl="2">
              <a:lnSpc>
                <a:spcPct val="90000"/>
              </a:lnSpc>
              <a:buFont typeface="Arial" panose="020B0604020202020204" pitchFamily="34" charset="0"/>
              <a:buChar char="•"/>
              <a:defRPr/>
            </a:pPr>
            <a:r>
              <a:rPr lang="en-US" sz="2800" dirty="0"/>
              <a:t>  15 days per year (5-10 years of service)</a:t>
            </a:r>
          </a:p>
          <a:p>
            <a:pPr lvl="2">
              <a:lnSpc>
                <a:spcPct val="90000"/>
              </a:lnSpc>
              <a:buFont typeface="Arial" panose="020B0604020202020204" pitchFamily="34" charset="0"/>
              <a:buChar char="•"/>
              <a:defRPr/>
            </a:pPr>
            <a:r>
              <a:rPr lang="en-US" sz="2800" dirty="0"/>
              <a:t>  18 days per year (10-15 years of service)</a:t>
            </a:r>
          </a:p>
          <a:p>
            <a:pPr lvl="2">
              <a:lnSpc>
                <a:spcPct val="90000"/>
              </a:lnSpc>
              <a:buFont typeface="Arial" panose="020B0604020202020204" pitchFamily="34" charset="0"/>
              <a:buChar char="•"/>
              <a:defRPr/>
            </a:pPr>
            <a:r>
              <a:rPr lang="en-US" sz="2800" dirty="0"/>
              <a:t>  24 days per year (15 + years of service)</a:t>
            </a:r>
          </a:p>
          <a:p>
            <a:pPr marL="1019175" lvl="2" indent="0">
              <a:lnSpc>
                <a:spcPct val="90000"/>
              </a:lnSpc>
              <a:buFontTx/>
              <a:buNone/>
              <a:defRPr/>
            </a:pPr>
            <a:endParaRPr lang="en-US" sz="1050" dirty="0"/>
          </a:p>
          <a:p>
            <a:pPr lvl="1">
              <a:lnSpc>
                <a:spcPct val="90000"/>
              </a:lnSpc>
              <a:buFont typeface="Wingdings" pitchFamily="2" charset="2"/>
              <a:buChar char="Ø"/>
              <a:defRPr/>
            </a:pPr>
            <a:r>
              <a:rPr lang="en-US" sz="2800" dirty="0"/>
              <a:t>Employees also receive 13 paid holidays per year</a:t>
            </a:r>
          </a:p>
          <a:p>
            <a:pPr>
              <a:lnSpc>
                <a:spcPct val="90000"/>
              </a:lnSpc>
              <a:defRPr/>
            </a:pPr>
            <a:endParaRPr lang="en-US" sz="3200"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788988" y="650875"/>
            <a:ext cx="8937625" cy="720725"/>
          </a:xfrm>
        </p:spPr>
        <p:txBody>
          <a:bodyPr/>
          <a:lstStyle/>
          <a:p>
            <a:pPr>
              <a:defRPr/>
            </a:pPr>
            <a:r>
              <a:rPr lang="en-US" b="1" dirty="0">
                <a:effectLst>
                  <a:outerShdw blurRad="38100" dist="38100" dir="2700000" algn="tl">
                    <a:srgbClr val="000000"/>
                  </a:outerShdw>
                </a:effectLst>
              </a:rPr>
              <a:t>The Benefits (Cont.)</a:t>
            </a:r>
          </a:p>
        </p:txBody>
      </p:sp>
      <p:sp>
        <p:nvSpPr>
          <p:cNvPr id="28675" name="Rectangle 3"/>
          <p:cNvSpPr>
            <a:spLocks noGrp="1" noChangeArrowheads="1"/>
          </p:cNvSpPr>
          <p:nvPr>
            <p:ph type="body" idx="1"/>
          </p:nvPr>
        </p:nvSpPr>
        <p:spPr>
          <a:xfrm>
            <a:off x="762000" y="1600200"/>
            <a:ext cx="8937625" cy="5105400"/>
          </a:xfrm>
        </p:spPr>
        <p:txBody>
          <a:bodyPr/>
          <a:lstStyle/>
          <a:p>
            <a:pPr>
              <a:lnSpc>
                <a:spcPct val="90000"/>
              </a:lnSpc>
              <a:buFont typeface="Wingdings" pitchFamily="2" charset="2"/>
              <a:buChar char="Ø"/>
              <a:defRPr/>
            </a:pPr>
            <a:r>
              <a:rPr lang="en-US" sz="2800" dirty="0"/>
              <a:t>The Department provides its officers with a full  defined-benefit pension.  Benefits and particulars are listed below:</a:t>
            </a:r>
          </a:p>
          <a:p>
            <a:pPr marL="0" indent="0">
              <a:lnSpc>
                <a:spcPct val="90000"/>
              </a:lnSpc>
              <a:buFontTx/>
              <a:buNone/>
              <a:defRPr/>
            </a:pPr>
            <a:endParaRPr lang="en-US" sz="1000" dirty="0"/>
          </a:p>
          <a:p>
            <a:pPr lvl="1">
              <a:lnSpc>
                <a:spcPct val="90000"/>
              </a:lnSpc>
              <a:buFont typeface="Arial" panose="020B0604020202020204" pitchFamily="34" charset="0"/>
              <a:buChar char="•"/>
              <a:defRPr/>
            </a:pPr>
            <a:r>
              <a:rPr lang="en-US" sz="2700" dirty="0"/>
              <a:t>  50% of salary after 20 years of service</a:t>
            </a:r>
          </a:p>
          <a:p>
            <a:pPr lvl="1">
              <a:lnSpc>
                <a:spcPct val="90000"/>
              </a:lnSpc>
              <a:buFont typeface="Arial" panose="020B0604020202020204" pitchFamily="34" charset="0"/>
              <a:buChar char="•"/>
              <a:defRPr/>
            </a:pPr>
            <a:r>
              <a:rPr lang="en-US" sz="2700" dirty="0"/>
              <a:t>  75% of salary after 30 years of service</a:t>
            </a:r>
          </a:p>
          <a:p>
            <a:pPr lvl="1">
              <a:lnSpc>
                <a:spcPct val="90000"/>
              </a:lnSpc>
              <a:buFont typeface="Arial" panose="020B0604020202020204" pitchFamily="34" charset="0"/>
              <a:buChar char="•"/>
              <a:defRPr/>
            </a:pPr>
            <a:r>
              <a:rPr lang="en-US" sz="2700" dirty="0"/>
              <a:t>  20 years of service at age 50; OR 25 years of service at 	any age</a:t>
            </a:r>
          </a:p>
          <a:p>
            <a:pPr lvl="1">
              <a:lnSpc>
                <a:spcPct val="90000"/>
              </a:lnSpc>
              <a:buFont typeface="Arial" panose="020B0604020202020204" pitchFamily="34" charset="0"/>
              <a:buChar char="•"/>
              <a:defRPr/>
            </a:pPr>
            <a:r>
              <a:rPr lang="en-US" sz="2700" dirty="0"/>
              <a:t>  Contribution – 8% of salary</a:t>
            </a:r>
          </a:p>
          <a:p>
            <a:pPr lvl="1">
              <a:lnSpc>
                <a:spcPct val="90000"/>
              </a:lnSpc>
              <a:buFont typeface="Arial" panose="020B0604020202020204" pitchFamily="34" charset="0"/>
              <a:buChar char="•"/>
              <a:defRPr/>
            </a:pPr>
            <a:endParaRPr lang="en-US" sz="2000" dirty="0"/>
          </a:p>
          <a:p>
            <a:pPr marL="509588" lvl="1" indent="0">
              <a:lnSpc>
                <a:spcPct val="90000"/>
              </a:lnSpc>
              <a:buFontTx/>
              <a:buNone/>
              <a:defRPr/>
            </a:pPr>
            <a:r>
              <a:rPr lang="en-US" sz="2700" i="1" dirty="0"/>
              <a:t>Note; This information is based upon the current Collective Bargaining Agreement and is subject to change.</a:t>
            </a:r>
          </a:p>
          <a:p>
            <a:pPr marL="509588" lvl="1" indent="0">
              <a:lnSpc>
                <a:spcPct val="90000"/>
              </a:lnSpc>
              <a:buFontTx/>
              <a:buNone/>
              <a:defRPr/>
            </a:pPr>
            <a:endParaRPr lang="en-US" sz="1050" dirty="0"/>
          </a:p>
          <a:p>
            <a:pPr lvl="1">
              <a:lnSpc>
                <a:spcPct val="90000"/>
              </a:lnSpc>
              <a:defRPr/>
            </a:pPr>
            <a:endParaRPr lang="en-US" sz="2700" dirty="0"/>
          </a:p>
          <a:p>
            <a:pPr lvl="1">
              <a:lnSpc>
                <a:spcPct val="90000"/>
              </a:lnSpc>
              <a:defRPr/>
            </a:pPr>
            <a:endParaRPr lang="en-US" sz="2700" dirty="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788988" y="650875"/>
            <a:ext cx="8937625" cy="720725"/>
          </a:xfrm>
        </p:spPr>
        <p:txBody>
          <a:bodyPr/>
          <a:lstStyle/>
          <a:p>
            <a:pPr>
              <a:defRPr/>
            </a:pPr>
            <a:r>
              <a:rPr lang="en-US" b="1" dirty="0">
                <a:effectLst>
                  <a:outerShdw blurRad="38100" dist="38100" dir="2700000" algn="tl">
                    <a:srgbClr val="000000"/>
                  </a:outerShdw>
                </a:effectLst>
              </a:rPr>
              <a:t>The Benefits (Cont.)</a:t>
            </a:r>
          </a:p>
        </p:txBody>
      </p:sp>
      <p:sp>
        <p:nvSpPr>
          <p:cNvPr id="28675" name="Rectangle 3"/>
          <p:cNvSpPr>
            <a:spLocks noGrp="1" noChangeArrowheads="1"/>
          </p:cNvSpPr>
          <p:nvPr>
            <p:ph type="body" idx="1"/>
          </p:nvPr>
        </p:nvSpPr>
        <p:spPr>
          <a:xfrm>
            <a:off x="762000" y="1600200"/>
            <a:ext cx="8937625" cy="5105400"/>
          </a:xfrm>
        </p:spPr>
        <p:txBody>
          <a:bodyPr/>
          <a:lstStyle/>
          <a:p>
            <a:pPr>
              <a:lnSpc>
                <a:spcPct val="90000"/>
              </a:lnSpc>
              <a:buFont typeface="Wingdings" pitchFamily="2" charset="2"/>
              <a:buChar char="Ø"/>
              <a:defRPr/>
            </a:pPr>
            <a:r>
              <a:rPr lang="en-US" sz="2800" dirty="0"/>
              <a:t>The Department provides its officers with a full  defined-benefit pension.  Benefits and particulars are listed below:</a:t>
            </a:r>
          </a:p>
          <a:p>
            <a:pPr marL="0" indent="0">
              <a:lnSpc>
                <a:spcPct val="90000"/>
              </a:lnSpc>
              <a:buFontTx/>
              <a:buNone/>
              <a:defRPr/>
            </a:pPr>
            <a:endParaRPr lang="en-US" sz="1000" dirty="0"/>
          </a:p>
          <a:p>
            <a:pPr lvl="1">
              <a:lnSpc>
                <a:spcPct val="90000"/>
              </a:lnSpc>
              <a:buFont typeface="Arial" panose="020B0604020202020204" pitchFamily="34" charset="0"/>
              <a:buChar char="•"/>
              <a:defRPr/>
            </a:pPr>
            <a:r>
              <a:rPr lang="en-US" sz="2700" dirty="0"/>
              <a:t>  50% of salary after 20 years of service</a:t>
            </a:r>
          </a:p>
          <a:p>
            <a:pPr lvl="1">
              <a:lnSpc>
                <a:spcPct val="90000"/>
              </a:lnSpc>
              <a:buFont typeface="Arial" panose="020B0604020202020204" pitchFamily="34" charset="0"/>
              <a:buChar char="•"/>
              <a:defRPr/>
            </a:pPr>
            <a:r>
              <a:rPr lang="en-US" sz="2700" dirty="0"/>
              <a:t>  75% of salary after 30 years of service</a:t>
            </a:r>
          </a:p>
          <a:p>
            <a:pPr lvl="1">
              <a:lnSpc>
                <a:spcPct val="90000"/>
              </a:lnSpc>
              <a:buFont typeface="Arial" panose="020B0604020202020204" pitchFamily="34" charset="0"/>
              <a:buChar char="•"/>
              <a:defRPr/>
            </a:pPr>
            <a:r>
              <a:rPr lang="en-US" sz="2700" dirty="0"/>
              <a:t>  20 years of service at age 50; OR 25 years of service at 	any age</a:t>
            </a:r>
          </a:p>
          <a:p>
            <a:pPr lvl="1">
              <a:lnSpc>
                <a:spcPct val="90000"/>
              </a:lnSpc>
              <a:buFont typeface="Arial" panose="020B0604020202020204" pitchFamily="34" charset="0"/>
              <a:buChar char="•"/>
              <a:defRPr/>
            </a:pPr>
            <a:r>
              <a:rPr lang="en-US" sz="2700" dirty="0"/>
              <a:t>  Contribution – 8% of salary</a:t>
            </a:r>
          </a:p>
          <a:p>
            <a:pPr lvl="1">
              <a:lnSpc>
                <a:spcPct val="90000"/>
              </a:lnSpc>
              <a:buFont typeface="Arial" panose="020B0604020202020204" pitchFamily="34" charset="0"/>
              <a:buChar char="•"/>
              <a:defRPr/>
            </a:pPr>
            <a:r>
              <a:rPr lang="en-US" sz="2700" dirty="0"/>
              <a:t>Deferred Retirement Option Plan (DROP)</a:t>
            </a:r>
          </a:p>
          <a:p>
            <a:pPr lvl="1">
              <a:lnSpc>
                <a:spcPct val="90000"/>
              </a:lnSpc>
              <a:buFont typeface="Arial" panose="020B0604020202020204" pitchFamily="34" charset="0"/>
              <a:buChar char="•"/>
              <a:defRPr/>
            </a:pPr>
            <a:endParaRPr lang="en-US" sz="2000" dirty="0"/>
          </a:p>
          <a:p>
            <a:pPr marL="509588" lvl="1" indent="0">
              <a:lnSpc>
                <a:spcPct val="90000"/>
              </a:lnSpc>
              <a:buFontTx/>
              <a:buNone/>
              <a:defRPr/>
            </a:pPr>
            <a:r>
              <a:rPr lang="en-US" sz="2700" i="1" dirty="0"/>
              <a:t>Note; This information is based upon the current Collective Bargaining Agreement and is subject to change.</a:t>
            </a:r>
          </a:p>
          <a:p>
            <a:pPr marL="509588" lvl="1" indent="0">
              <a:lnSpc>
                <a:spcPct val="90000"/>
              </a:lnSpc>
              <a:buFontTx/>
              <a:buNone/>
              <a:defRPr/>
            </a:pPr>
            <a:endParaRPr lang="en-US" sz="1050" dirty="0"/>
          </a:p>
          <a:p>
            <a:pPr lvl="1">
              <a:lnSpc>
                <a:spcPct val="90000"/>
              </a:lnSpc>
              <a:defRPr/>
            </a:pPr>
            <a:endParaRPr lang="en-US" sz="2700" dirty="0"/>
          </a:p>
          <a:p>
            <a:pPr lvl="1">
              <a:lnSpc>
                <a:spcPct val="90000"/>
              </a:lnSpc>
              <a:defRPr/>
            </a:pPr>
            <a:endParaRPr lang="en-US" sz="270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788988" y="650875"/>
            <a:ext cx="8937625" cy="796925"/>
          </a:xfrm>
        </p:spPr>
        <p:txBody>
          <a:bodyPr/>
          <a:lstStyle/>
          <a:p>
            <a:pPr>
              <a:defRPr/>
            </a:pPr>
            <a:r>
              <a:rPr lang="en-US" b="1" dirty="0">
                <a:effectLst>
                  <a:outerShdw blurRad="38100" dist="38100" dir="2700000" algn="tl">
                    <a:srgbClr val="000000"/>
                  </a:outerShdw>
                </a:effectLst>
              </a:rPr>
              <a:t>Additional Benefits</a:t>
            </a:r>
          </a:p>
        </p:txBody>
      </p:sp>
      <p:sp>
        <p:nvSpPr>
          <p:cNvPr id="34819" name="Rectangle 3"/>
          <p:cNvSpPr>
            <a:spLocks noGrp="1" noChangeArrowheads="1"/>
          </p:cNvSpPr>
          <p:nvPr>
            <p:ph type="body" idx="1"/>
          </p:nvPr>
        </p:nvSpPr>
        <p:spPr>
          <a:xfrm>
            <a:off x="788988" y="1676400"/>
            <a:ext cx="8937625" cy="5181600"/>
          </a:xfrm>
        </p:spPr>
        <p:txBody>
          <a:bodyPr/>
          <a:lstStyle/>
          <a:p>
            <a:pPr>
              <a:buFont typeface="Wingdings" pitchFamily="2" charset="2"/>
              <a:buChar char="Ø"/>
            </a:pPr>
            <a:r>
              <a:rPr lang="en-US" altLang="en-US" sz="2800" dirty="0"/>
              <a:t>Comprehensive health &amp; dental insurance plans</a:t>
            </a:r>
          </a:p>
          <a:p>
            <a:pPr>
              <a:buFont typeface="Wingdings" pitchFamily="2" charset="2"/>
              <a:buChar char="Ø"/>
            </a:pPr>
            <a:r>
              <a:rPr lang="en-US" altLang="en-US" sz="2800" dirty="0"/>
              <a:t>Shift Differential Pay</a:t>
            </a:r>
          </a:p>
          <a:p>
            <a:pPr>
              <a:buFont typeface="Wingdings" pitchFamily="2" charset="2"/>
              <a:buChar char="Ø"/>
            </a:pPr>
            <a:r>
              <a:rPr lang="en-US" altLang="en-US" sz="2800" dirty="0"/>
              <a:t>Tuition Reimbursement</a:t>
            </a:r>
          </a:p>
          <a:p>
            <a:pPr>
              <a:buFont typeface="Wingdings" pitchFamily="2" charset="2"/>
              <a:buChar char="Ø"/>
            </a:pPr>
            <a:r>
              <a:rPr lang="en-US" altLang="en-US" sz="2800" dirty="0"/>
              <a:t>Educational Stipend</a:t>
            </a:r>
          </a:p>
          <a:p>
            <a:pPr>
              <a:buFont typeface="Wingdings" pitchFamily="2" charset="2"/>
              <a:buChar char="Ø"/>
            </a:pPr>
            <a:r>
              <a:rPr lang="en-US" altLang="en-US" sz="2800" dirty="0"/>
              <a:t>Longevity Stipend</a:t>
            </a:r>
          </a:p>
          <a:p>
            <a:pPr>
              <a:buFont typeface="Wingdings" pitchFamily="2" charset="2"/>
              <a:buChar char="Ø"/>
            </a:pPr>
            <a:r>
              <a:rPr lang="en-US" altLang="en-US" sz="2800" dirty="0"/>
              <a:t>Uniform Allowance</a:t>
            </a:r>
          </a:p>
          <a:p>
            <a:pPr>
              <a:buFont typeface="Wingdings" pitchFamily="2" charset="2"/>
              <a:buChar char="Ø"/>
            </a:pPr>
            <a:r>
              <a:rPr lang="en-US" altLang="en-US" sz="2800" dirty="0"/>
              <a:t>Cleaning Stipend</a:t>
            </a:r>
          </a:p>
          <a:p>
            <a:pPr>
              <a:buFont typeface="Wingdings" pitchFamily="2" charset="2"/>
              <a:buChar char="Ø"/>
            </a:pPr>
            <a:r>
              <a:rPr lang="en-US" altLang="en-US" sz="2800" dirty="0"/>
              <a:t>EMD/AED/EMT Stipend</a:t>
            </a:r>
          </a:p>
          <a:p>
            <a:pPr>
              <a:buFont typeface="Wingdings" pitchFamily="2" charset="2"/>
              <a:buChar char="Ø"/>
            </a:pPr>
            <a:r>
              <a:rPr lang="en-US" altLang="en-US" sz="2800" dirty="0"/>
              <a:t>Life Insurance</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6" name="Rectangle 1026"/>
          <p:cNvSpPr>
            <a:spLocks noGrp="1" noChangeArrowheads="1"/>
          </p:cNvSpPr>
          <p:nvPr>
            <p:ph type="title"/>
          </p:nvPr>
        </p:nvSpPr>
        <p:spPr>
          <a:xfrm>
            <a:off x="788988" y="650875"/>
            <a:ext cx="8937625" cy="1558925"/>
          </a:xfrm>
        </p:spPr>
        <p:txBody>
          <a:bodyPr/>
          <a:lstStyle/>
          <a:p>
            <a:pPr>
              <a:defRPr/>
            </a:pPr>
            <a:r>
              <a:rPr lang="en-US" b="1" dirty="0">
                <a:effectLst>
                  <a:outerShdw blurRad="38100" dist="38100" dir="2700000" algn="tl">
                    <a:srgbClr val="000000"/>
                  </a:outerShdw>
                </a:effectLst>
              </a:rPr>
              <a:t>On-Going Recruitment Process Information</a:t>
            </a:r>
          </a:p>
        </p:txBody>
      </p:sp>
      <p:sp>
        <p:nvSpPr>
          <p:cNvPr id="149507" name="Rectangle 1027"/>
          <p:cNvSpPr>
            <a:spLocks noGrp="1" noChangeArrowheads="1"/>
          </p:cNvSpPr>
          <p:nvPr>
            <p:ph type="body" idx="1"/>
          </p:nvPr>
        </p:nvSpPr>
        <p:spPr>
          <a:xfrm>
            <a:off x="788988" y="2209800"/>
            <a:ext cx="8937625" cy="4876800"/>
          </a:xfrm>
        </p:spPr>
        <p:txBody>
          <a:bodyPr/>
          <a:lstStyle/>
          <a:p>
            <a:pPr>
              <a:buFont typeface="Wingdings" pitchFamily="2" charset="2"/>
              <a:buChar char="Ø"/>
              <a:defRPr/>
            </a:pPr>
            <a:r>
              <a:rPr lang="en-US" sz="2800" dirty="0"/>
              <a:t>Information concerning details of the recruitment and selection process will be posted on the Department’s website </a:t>
            </a:r>
            <a:r>
              <a:rPr lang="en-US" sz="2800" dirty="0">
                <a:hlinkClick r:id="rId3"/>
              </a:rPr>
              <a:t>www.newcanaanpolice.org</a:t>
            </a:r>
            <a:r>
              <a:rPr lang="en-US" sz="2800" dirty="0"/>
              <a:t> within the Recruitment Section and on our job listing at </a:t>
            </a:r>
            <a:r>
              <a:rPr lang="en-US" sz="2800" dirty="0">
                <a:hlinkClick r:id="rId4"/>
              </a:rPr>
              <a:t>www.policeapp.com</a:t>
            </a:r>
            <a:r>
              <a:rPr lang="en-US" sz="2800" dirty="0"/>
              <a:t>. </a:t>
            </a:r>
          </a:p>
          <a:p>
            <a:pPr>
              <a:buFont typeface="Wingdings" pitchFamily="2" charset="2"/>
              <a:buChar char="Ø"/>
              <a:defRPr/>
            </a:pPr>
            <a:endParaRPr lang="en-US" sz="1050" dirty="0"/>
          </a:p>
          <a:p>
            <a:pPr>
              <a:buFont typeface="Wingdings" pitchFamily="2" charset="2"/>
              <a:buChar char="Ø"/>
              <a:defRPr/>
            </a:pPr>
            <a:r>
              <a:rPr lang="en-US" sz="2800" dirty="0"/>
              <a:t>Candidates will also be notified as to their status as a candidate after each step in the process.</a:t>
            </a:r>
          </a:p>
          <a:p>
            <a:pPr marL="0" indent="0">
              <a:buFontTx/>
              <a:buNone/>
              <a:defRPr/>
            </a:pPr>
            <a:endParaRPr lang="en-US" sz="1000" dirty="0"/>
          </a:p>
          <a:p>
            <a:pPr>
              <a:buFont typeface="Wingdings" pitchFamily="2" charset="2"/>
              <a:buChar char="Ø"/>
              <a:defRPr/>
            </a:pPr>
            <a:r>
              <a:rPr lang="en-US" sz="2800" dirty="0"/>
              <a:t>Information may also be obtained by contacting Sgt. Brian Mitchell by phone at 203-594-3506 or email at; </a:t>
            </a:r>
            <a:r>
              <a:rPr lang="en-US" sz="2800" dirty="0">
                <a:hlinkClick r:id="rId5"/>
              </a:rPr>
              <a:t>brian.mitchell@newcanaanct.gov</a:t>
            </a:r>
            <a:r>
              <a:rPr lang="en-US" sz="2800" dirty="0"/>
              <a:t>. </a:t>
            </a:r>
          </a:p>
          <a:p>
            <a:pPr marL="0" indent="0" algn="just">
              <a:buFontTx/>
              <a:buNone/>
              <a:defRPr/>
            </a:pPr>
            <a:r>
              <a:rPr lang="en-US" sz="2800" dirty="0"/>
              <a:t>  </a:t>
            </a:r>
          </a:p>
          <a:p>
            <a:pPr algn="ctr">
              <a:buFontTx/>
              <a:buNone/>
              <a:defRPr/>
            </a:pPr>
            <a:endParaRPr lang="en-US" sz="2800" b="1" u="sng" dirty="0">
              <a:effectLst>
                <a:outerShdw blurRad="38100" dist="38100" dir="2700000" algn="tl">
                  <a:srgbClr val="000000"/>
                </a:outerShdw>
              </a:effectLst>
            </a:endParaRPr>
          </a:p>
          <a:p>
            <a:pPr>
              <a:buFontTx/>
              <a:buNone/>
              <a:defRPr/>
            </a:pPr>
            <a:endParaRPr lang="en-US" sz="2800" b="1" u="sng" dirty="0">
              <a:effectLst>
                <a:outerShdw blurRad="38100" dist="38100" dir="2700000" algn="tl">
                  <a:srgbClr val="000000"/>
                </a:outerShdw>
              </a:effectLst>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838200" y="381000"/>
            <a:ext cx="8937625" cy="1219200"/>
          </a:xfrm>
        </p:spPr>
        <p:txBody>
          <a:bodyPr/>
          <a:lstStyle/>
          <a:p>
            <a:pPr>
              <a:defRPr/>
            </a:pPr>
            <a:r>
              <a:rPr lang="en-US" b="1" dirty="0">
                <a:effectLst>
                  <a:outerShdw blurRad="38100" dist="38100" dir="2700000" algn="tl">
                    <a:srgbClr val="000000"/>
                  </a:outerShdw>
                </a:effectLst>
              </a:rPr>
              <a:t>An Equal Opportunity Employer</a:t>
            </a:r>
            <a:r>
              <a:rPr lang="en-US" dirty="0"/>
              <a:t> </a:t>
            </a:r>
          </a:p>
        </p:txBody>
      </p:sp>
      <p:sp>
        <p:nvSpPr>
          <p:cNvPr id="31747" name="Rectangle 3"/>
          <p:cNvSpPr>
            <a:spLocks noGrp="1" noChangeArrowheads="1"/>
          </p:cNvSpPr>
          <p:nvPr>
            <p:ph type="body" idx="1"/>
          </p:nvPr>
        </p:nvSpPr>
        <p:spPr/>
        <p:txBody>
          <a:bodyPr/>
          <a:lstStyle/>
          <a:p>
            <a:pPr algn="just">
              <a:lnSpc>
                <a:spcPct val="90000"/>
              </a:lnSpc>
              <a:buFont typeface="Wingdings" pitchFamily="2" charset="2"/>
              <a:buChar char="Ø"/>
              <a:defRPr/>
            </a:pPr>
            <a:r>
              <a:rPr lang="en-US" sz="2800" dirty="0"/>
              <a:t>The New Canaan Police Department is an Equal Opportunity Employer.  As such, candidates are not disqualified for non-job specific factors to include; race, creed, color, sex, age, sexual orientation, national origin or religion; nor shall any qualified candidate be denied employment solely by the reason of a handicap.</a:t>
            </a:r>
          </a:p>
          <a:p>
            <a:pPr marL="0" indent="0" algn="just">
              <a:lnSpc>
                <a:spcPct val="90000"/>
              </a:lnSpc>
              <a:buFontTx/>
              <a:buNone/>
              <a:defRPr/>
            </a:pPr>
            <a:endParaRPr lang="en-US" sz="1000" dirty="0"/>
          </a:p>
          <a:p>
            <a:pPr algn="just">
              <a:lnSpc>
                <a:spcPct val="90000"/>
              </a:lnSpc>
              <a:buFont typeface="Wingdings" pitchFamily="2" charset="2"/>
              <a:buChar char="Ø"/>
              <a:defRPr/>
            </a:pPr>
            <a:r>
              <a:rPr lang="en-US" sz="2800" dirty="0"/>
              <a:t>All testing processes comply with the Americans with Disabilities Act (ADA)</a:t>
            </a:r>
          </a:p>
          <a:p>
            <a:pPr lvl="1" algn="ctr">
              <a:lnSpc>
                <a:spcPct val="90000"/>
              </a:lnSpc>
              <a:buFont typeface="Wingdings" pitchFamily="2" charset="2"/>
              <a:buNone/>
              <a:defRPr/>
            </a:pPr>
            <a:endParaRPr lang="en-US" sz="2300"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88988" y="533400"/>
            <a:ext cx="8937625" cy="1143000"/>
          </a:xfrm>
        </p:spPr>
        <p:txBody>
          <a:bodyPr/>
          <a:lstStyle/>
          <a:p>
            <a:pPr>
              <a:defRPr/>
            </a:pPr>
            <a:r>
              <a:rPr lang="en-US" b="1" dirty="0">
                <a:effectLst>
                  <a:outerShdw blurRad="38100" dist="38100" dir="2700000" algn="tl">
                    <a:srgbClr val="000000"/>
                  </a:outerShdw>
                </a:effectLst>
              </a:rPr>
              <a:t>Reapplication</a:t>
            </a:r>
            <a:endParaRPr lang="en-US" dirty="0"/>
          </a:p>
        </p:txBody>
      </p:sp>
      <p:sp>
        <p:nvSpPr>
          <p:cNvPr id="34819" name="Rectangle 3"/>
          <p:cNvSpPr>
            <a:spLocks noGrp="1" noChangeArrowheads="1"/>
          </p:cNvSpPr>
          <p:nvPr>
            <p:ph type="body" idx="1"/>
          </p:nvPr>
        </p:nvSpPr>
        <p:spPr>
          <a:xfrm>
            <a:off x="788988" y="1752600"/>
            <a:ext cx="8937625" cy="4749800"/>
          </a:xfrm>
        </p:spPr>
        <p:txBody>
          <a:bodyPr/>
          <a:lstStyle/>
          <a:p>
            <a:pPr algn="just">
              <a:lnSpc>
                <a:spcPct val="80000"/>
              </a:lnSpc>
              <a:buFont typeface="Wingdings" pitchFamily="2" charset="2"/>
              <a:buChar char="Ø"/>
              <a:defRPr/>
            </a:pPr>
            <a:r>
              <a:rPr lang="en-US" sz="2800" dirty="0"/>
              <a:t>A candidate who is not selected for appointment as a probationary officer, will not necessarily be excluded from further consideration if reapplication is made during future recruitment processes.</a:t>
            </a:r>
          </a:p>
          <a:p>
            <a:pPr algn="just">
              <a:lnSpc>
                <a:spcPct val="80000"/>
              </a:lnSpc>
              <a:buFont typeface="Wingdings" pitchFamily="2" charset="2"/>
              <a:buChar char="Ø"/>
              <a:defRPr/>
            </a:pPr>
            <a:endParaRPr lang="en-US" sz="1000" dirty="0"/>
          </a:p>
          <a:p>
            <a:pPr algn="just">
              <a:lnSpc>
                <a:spcPct val="80000"/>
              </a:lnSpc>
              <a:buFont typeface="Wingdings" pitchFamily="2" charset="2"/>
              <a:buChar char="Ø"/>
              <a:defRPr/>
            </a:pPr>
            <a:r>
              <a:rPr lang="en-US" sz="2800" dirty="0"/>
              <a:t>However, a candidate will be excluded from re-evaluation if the condition(s) which had previously eliminated them from appointment are serious enough that another rejection is assured. </a:t>
            </a:r>
          </a:p>
          <a:p>
            <a:pPr marL="0" indent="0" algn="just">
              <a:lnSpc>
                <a:spcPct val="80000"/>
              </a:lnSpc>
              <a:buFontTx/>
              <a:buNone/>
              <a:defRPr/>
            </a:pPr>
            <a:endParaRPr lang="en-US" sz="1000" dirty="0"/>
          </a:p>
          <a:p>
            <a:pPr algn="just">
              <a:lnSpc>
                <a:spcPct val="80000"/>
              </a:lnSpc>
              <a:buFont typeface="Wingdings" pitchFamily="2" charset="2"/>
              <a:buChar char="Ø"/>
              <a:defRPr/>
            </a:pPr>
            <a:r>
              <a:rPr lang="en-US" sz="2800" dirty="0"/>
              <a:t>Due to the infrequency of the recruiting process, unless the aforementioned exception applies, there is no limitation on the number of times an applicant may apply for a position.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838200" y="609600"/>
            <a:ext cx="8937625" cy="1600200"/>
          </a:xfrm>
        </p:spPr>
        <p:txBody>
          <a:bodyPr lIns="102590" tIns="51296" rIns="102590" bIns="51296"/>
          <a:lstStyle/>
          <a:p>
            <a:pPr>
              <a:defRPr/>
            </a:pPr>
            <a:r>
              <a:rPr lang="en-US" b="1" dirty="0">
                <a:effectLst>
                  <a:outerShdw blurRad="38100" dist="38100" dir="2700000" algn="tl">
                    <a:srgbClr val="000000"/>
                  </a:outerShdw>
                </a:effectLst>
              </a:rPr>
              <a:t>Certified Officer Requirements</a:t>
            </a:r>
            <a:br>
              <a:rPr lang="en-US" b="1" dirty="0">
                <a:effectLst>
                  <a:outerShdw blurRad="38100" dist="38100" dir="2700000" algn="tl">
                    <a:srgbClr val="000000"/>
                  </a:outerShdw>
                </a:effectLst>
              </a:rPr>
            </a:br>
            <a:br>
              <a:rPr lang="en-US" b="1" dirty="0">
                <a:effectLst>
                  <a:outerShdw blurRad="38100" dist="38100" dir="2700000" algn="tl">
                    <a:srgbClr val="000000"/>
                  </a:outerShdw>
                </a:effectLst>
              </a:rPr>
            </a:br>
            <a:endParaRPr lang="en-US" sz="3200" b="1" i="1" dirty="0">
              <a:effectLst>
                <a:outerShdw blurRad="38100" dist="38100" dir="2700000" algn="tl">
                  <a:srgbClr val="000000"/>
                </a:outerShdw>
              </a:effectLst>
            </a:endParaRPr>
          </a:p>
        </p:txBody>
      </p:sp>
      <p:sp>
        <p:nvSpPr>
          <p:cNvPr id="6147" name="Rectangle 3"/>
          <p:cNvSpPr>
            <a:spLocks noGrp="1" noChangeArrowheads="1"/>
          </p:cNvSpPr>
          <p:nvPr>
            <p:ph type="body" sz="half" idx="1"/>
          </p:nvPr>
        </p:nvSpPr>
        <p:spPr>
          <a:xfrm>
            <a:off x="762000" y="2209800"/>
            <a:ext cx="8937625" cy="4191000"/>
          </a:xfrm>
          <a:noFill/>
        </p:spPr>
        <p:txBody>
          <a:bodyPr lIns="102590" tIns="51296" rIns="102590" bIns="51296"/>
          <a:lstStyle/>
          <a:p>
            <a:pPr>
              <a:lnSpc>
                <a:spcPct val="90000"/>
              </a:lnSpc>
              <a:buFont typeface="Wingdings" pitchFamily="2" charset="2"/>
              <a:buChar char="Ø"/>
            </a:pPr>
            <a:r>
              <a:rPr lang="en-US" altLang="en-US" sz="3200" dirty="0"/>
              <a:t>Minimum age - 21 years </a:t>
            </a:r>
          </a:p>
          <a:p>
            <a:pPr>
              <a:lnSpc>
                <a:spcPct val="90000"/>
              </a:lnSpc>
              <a:buFont typeface="Wingdings" pitchFamily="2" charset="2"/>
              <a:buChar char="Ø"/>
            </a:pPr>
            <a:r>
              <a:rPr lang="en-US" altLang="en-US" sz="3200" dirty="0"/>
              <a:t>You must be a Unites States Citizen</a:t>
            </a:r>
          </a:p>
          <a:p>
            <a:pPr>
              <a:lnSpc>
                <a:spcPct val="90000"/>
              </a:lnSpc>
              <a:buFont typeface="Wingdings" pitchFamily="2" charset="2"/>
              <a:buChar char="Ø"/>
            </a:pPr>
            <a:r>
              <a:rPr lang="en-US" altLang="en-US" sz="3200" dirty="0"/>
              <a:t>You must possess a </a:t>
            </a:r>
            <a:r>
              <a:rPr lang="en-US" altLang="en-US" sz="2800" dirty="0"/>
              <a:t>valid</a:t>
            </a:r>
            <a:r>
              <a:rPr lang="en-US" altLang="en-US" sz="3200" dirty="0"/>
              <a:t> motor vehicle operator’s license</a:t>
            </a:r>
          </a:p>
          <a:p>
            <a:pPr>
              <a:lnSpc>
                <a:spcPct val="90000"/>
              </a:lnSpc>
              <a:buFont typeface="Wingdings" pitchFamily="2" charset="2"/>
              <a:buChar char="Ø"/>
            </a:pPr>
            <a:r>
              <a:rPr lang="en-US" altLang="en-US" sz="3200" dirty="0"/>
              <a:t>Have </a:t>
            </a:r>
            <a:r>
              <a:rPr lang="en-US" altLang="en-US" sz="3200" b="1" u="sng" dirty="0"/>
              <a:t>NO</a:t>
            </a:r>
            <a:r>
              <a:rPr lang="en-US" altLang="en-US" sz="3200" dirty="0"/>
              <a:t> previous criminal Felony convictions</a:t>
            </a:r>
          </a:p>
          <a:p>
            <a:pPr>
              <a:lnSpc>
                <a:spcPct val="90000"/>
              </a:lnSpc>
              <a:buFont typeface="Wingdings" pitchFamily="2" charset="2"/>
              <a:buChar char="Ø"/>
            </a:pPr>
            <a:r>
              <a:rPr lang="en-US" altLang="en-US" sz="3200" dirty="0"/>
              <a:t>Have </a:t>
            </a:r>
            <a:r>
              <a:rPr lang="en-US" altLang="en-US" sz="3200" b="1" u="sng" dirty="0"/>
              <a:t>NO</a:t>
            </a:r>
            <a:r>
              <a:rPr lang="en-US" altLang="en-US" sz="3200" dirty="0"/>
              <a:t> previous Class A or B Misdemeanor convictions</a:t>
            </a:r>
          </a:p>
          <a:p>
            <a:pPr>
              <a:lnSpc>
                <a:spcPct val="90000"/>
              </a:lnSpc>
              <a:buFont typeface="Wingdings" pitchFamily="2" charset="2"/>
              <a:buChar char="Ø"/>
            </a:pPr>
            <a:r>
              <a:rPr lang="en-US" altLang="en-US" sz="3200" dirty="0"/>
              <a:t>Have</a:t>
            </a:r>
            <a:r>
              <a:rPr lang="en-US" altLang="en-US" sz="3200" b="1" dirty="0"/>
              <a:t> </a:t>
            </a:r>
            <a:r>
              <a:rPr lang="en-US" altLang="en-US" sz="3200" b="1" u="sng" dirty="0"/>
              <a:t>NO</a:t>
            </a:r>
            <a:r>
              <a:rPr lang="en-US" altLang="en-US" sz="3200" dirty="0"/>
              <a:t> domestic violence convictions</a:t>
            </a:r>
          </a:p>
          <a:p>
            <a:pPr>
              <a:lnSpc>
                <a:spcPct val="90000"/>
              </a:lnSpc>
              <a:buFont typeface="Wingdings" pitchFamily="2" charset="2"/>
              <a:buChar char="Ø"/>
            </a:pPr>
            <a:r>
              <a:rPr lang="en-US" altLang="en-US" sz="3200" dirty="0"/>
              <a:t>Have </a:t>
            </a:r>
            <a:r>
              <a:rPr lang="en-US" altLang="en-US" sz="3200" b="1" u="sng" dirty="0"/>
              <a:t>NO</a:t>
            </a:r>
            <a:r>
              <a:rPr lang="en-US" altLang="en-US" sz="3200" dirty="0"/>
              <a:t> convictions of perjury or false statement</a:t>
            </a:r>
          </a:p>
          <a:p>
            <a:pPr lvl="1">
              <a:lnSpc>
                <a:spcPct val="90000"/>
              </a:lnSpc>
              <a:buFontTx/>
              <a:buNone/>
            </a:pPr>
            <a:endParaRPr lang="en-US" altLang="en-US" sz="2100" i="1" dirty="0"/>
          </a:p>
          <a:p>
            <a:pPr>
              <a:lnSpc>
                <a:spcPct val="90000"/>
              </a:lnSpc>
              <a:buFontTx/>
              <a:buNone/>
            </a:pPr>
            <a:endParaRPr lang="en-US" altLang="en-US" sz="1400" i="1"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988" y="838200"/>
            <a:ext cx="8937625" cy="609600"/>
          </a:xfrm>
        </p:spPr>
        <p:txBody>
          <a:bodyPr/>
          <a:lstStyle/>
          <a:p>
            <a:pPr>
              <a:defRPr/>
            </a:pPr>
            <a:r>
              <a:rPr lang="en-US" b="1" dirty="0">
                <a:effectLst>
                  <a:outerShdw blurRad="38100" dist="38100" dir="2700000" algn="tl">
                    <a:srgbClr val="000000"/>
                  </a:outerShdw>
                </a:effectLst>
              </a:rPr>
              <a:t>Certified Officer</a:t>
            </a:r>
            <a:r>
              <a:rPr lang="en-US" altLang="en-US" b="1" dirty="0">
                <a:effectLst>
                  <a:outerShdw blurRad="38100" dist="38100" dir="2700000" algn="tl">
                    <a:srgbClr val="000000"/>
                  </a:outerShdw>
                </a:effectLst>
              </a:rPr>
              <a:t> Requirements </a:t>
            </a:r>
            <a:br>
              <a:rPr lang="en-US" altLang="en-US" b="1" dirty="0">
                <a:effectLst>
                  <a:outerShdw blurRad="38100" dist="38100" dir="2700000" algn="tl">
                    <a:srgbClr val="000000"/>
                  </a:outerShdw>
                </a:effectLst>
              </a:rPr>
            </a:br>
            <a:r>
              <a:rPr lang="en-US" altLang="en-US" sz="3600" b="1" dirty="0">
                <a:effectLst>
                  <a:outerShdw blurRad="38100" dist="38100" dir="2700000" algn="tl">
                    <a:srgbClr val="000000"/>
                  </a:outerShdw>
                </a:effectLst>
              </a:rPr>
              <a:t>(Cont.)</a:t>
            </a:r>
            <a:br>
              <a:rPr lang="en-US" altLang="en-US" b="1" dirty="0">
                <a:effectLst>
                  <a:outerShdw blurRad="38100" dist="38100" dir="2700000" algn="tl">
                    <a:srgbClr val="000000"/>
                  </a:outerShdw>
                </a:effectLst>
              </a:rPr>
            </a:br>
            <a:br>
              <a:rPr lang="en-US" altLang="en-US" sz="3200" b="1" i="1" dirty="0">
                <a:effectLst>
                  <a:outerShdw blurRad="38100" dist="38100" dir="2700000" algn="tl">
                    <a:srgbClr val="000000"/>
                  </a:outerShdw>
                </a:effectLst>
              </a:rPr>
            </a:br>
            <a:endParaRPr lang="en-US" dirty="0"/>
          </a:p>
        </p:txBody>
      </p:sp>
      <p:sp>
        <p:nvSpPr>
          <p:cNvPr id="7171" name="Text Placeholder 2"/>
          <p:cNvSpPr>
            <a:spLocks noGrp="1"/>
          </p:cNvSpPr>
          <p:nvPr>
            <p:ph type="body" sz="half" idx="1"/>
          </p:nvPr>
        </p:nvSpPr>
        <p:spPr>
          <a:xfrm>
            <a:off x="788988" y="1295400"/>
            <a:ext cx="8937625" cy="5715000"/>
          </a:xfrm>
        </p:spPr>
        <p:txBody>
          <a:bodyPr/>
          <a:lstStyle/>
          <a:p>
            <a:pPr>
              <a:lnSpc>
                <a:spcPct val="90000"/>
              </a:lnSpc>
              <a:buFont typeface="Wingdings" pitchFamily="2" charset="2"/>
              <a:buChar char="Ø"/>
              <a:defRPr/>
            </a:pPr>
            <a:r>
              <a:rPr lang="en-US" altLang="en-US" sz="2800" dirty="0"/>
              <a:t>CT POSTC Certified Officer or Out-of-State Certification that would meet the POSTC requirements for Comparative Certification</a:t>
            </a:r>
          </a:p>
          <a:p>
            <a:pPr>
              <a:lnSpc>
                <a:spcPct val="90000"/>
              </a:lnSpc>
              <a:buFont typeface="Wingdings" pitchFamily="2" charset="2"/>
              <a:buChar char="Ø"/>
              <a:defRPr/>
            </a:pPr>
            <a:r>
              <a:rPr lang="en-US" altLang="en-US" sz="2800" dirty="0"/>
              <a:t>No previous dismissal from former law enforcement agency for malfeasance or other serious misconduct or resignation or retirement while under investigation for the same.</a:t>
            </a:r>
          </a:p>
          <a:p>
            <a:pPr lvl="1">
              <a:lnSpc>
                <a:spcPct val="90000"/>
              </a:lnSpc>
              <a:buFont typeface="Arial" panose="020B0604020202020204" pitchFamily="34" charset="0"/>
              <a:buChar char="•"/>
              <a:defRPr/>
            </a:pPr>
            <a:endParaRPr lang="en-US" altLang="en-US" sz="2800" dirty="0"/>
          </a:p>
          <a:p>
            <a:pPr>
              <a:defRPr/>
            </a:pPr>
            <a:endParaRPr lang="en-US" altLang="en-US" sz="28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788988" y="381000"/>
            <a:ext cx="8937625" cy="1295400"/>
          </a:xfrm>
        </p:spPr>
        <p:txBody>
          <a:bodyPr/>
          <a:lstStyle/>
          <a:p>
            <a:pPr>
              <a:defRPr/>
            </a:pPr>
            <a:r>
              <a:rPr lang="en-US" b="1" dirty="0">
                <a:effectLst>
                  <a:outerShdw blurRad="38100" dist="38100" dir="2700000" algn="tl">
                    <a:srgbClr val="000000"/>
                  </a:outerShdw>
                </a:effectLst>
              </a:rPr>
              <a:t>Testing Requirements</a:t>
            </a:r>
          </a:p>
        </p:txBody>
      </p:sp>
      <p:sp>
        <p:nvSpPr>
          <p:cNvPr id="8195" name="Rectangle 3"/>
          <p:cNvSpPr>
            <a:spLocks noGrp="1" noChangeArrowheads="1"/>
          </p:cNvSpPr>
          <p:nvPr>
            <p:ph type="body" sz="half" idx="1"/>
          </p:nvPr>
        </p:nvSpPr>
        <p:spPr/>
        <p:txBody>
          <a:bodyPr/>
          <a:lstStyle/>
          <a:p>
            <a:pPr>
              <a:lnSpc>
                <a:spcPct val="90000"/>
              </a:lnSpc>
              <a:buFont typeface="Wingdings" pitchFamily="2" charset="2"/>
              <a:buChar char="Ø"/>
            </a:pPr>
            <a:r>
              <a:rPr lang="en-US" altLang="en-US" sz="2800" dirty="0"/>
              <a:t>All candidates </a:t>
            </a:r>
            <a:r>
              <a:rPr lang="en-US" altLang="en-US" sz="2800" u="sng" dirty="0"/>
              <a:t>must</a:t>
            </a:r>
            <a:r>
              <a:rPr lang="en-US" altLang="en-US" sz="2800" dirty="0"/>
              <a:t> meet the posted requirements in order to participate in the testing and selection process.</a:t>
            </a:r>
          </a:p>
          <a:p>
            <a:pPr>
              <a:lnSpc>
                <a:spcPct val="90000"/>
              </a:lnSpc>
              <a:buFont typeface="Wingdings" pitchFamily="2" charset="2"/>
              <a:buNone/>
            </a:pPr>
            <a:endParaRPr lang="en-US" altLang="en-US" sz="1600" dirty="0"/>
          </a:p>
          <a:p>
            <a:pPr>
              <a:lnSpc>
                <a:spcPct val="90000"/>
              </a:lnSpc>
              <a:buFont typeface="Wingdings" pitchFamily="2" charset="2"/>
              <a:buChar char="Ø"/>
            </a:pPr>
            <a:r>
              <a:rPr lang="en-US" altLang="en-US" sz="2800" dirty="0"/>
              <a:t>All candidates are required to attend </a:t>
            </a:r>
            <a:r>
              <a:rPr lang="en-US" altLang="en-US" sz="2800" u="sng" dirty="0"/>
              <a:t>all</a:t>
            </a:r>
            <a:r>
              <a:rPr lang="en-US" altLang="en-US" sz="2800" dirty="0"/>
              <a:t> scheduled components of the selection process unless specifically excused by the Department’s Training/R.T.S. Officer.</a:t>
            </a:r>
          </a:p>
          <a:p>
            <a:pPr>
              <a:lnSpc>
                <a:spcPct val="90000"/>
              </a:lnSpc>
              <a:buFont typeface="Wingdings" pitchFamily="2" charset="2"/>
              <a:buNone/>
            </a:pPr>
            <a:endParaRPr lang="en-US" altLang="en-US" sz="1600" dirty="0"/>
          </a:p>
          <a:p>
            <a:pPr>
              <a:lnSpc>
                <a:spcPct val="90000"/>
              </a:lnSpc>
              <a:buFont typeface="Wingdings" pitchFamily="2" charset="2"/>
              <a:buChar char="Ø"/>
            </a:pPr>
            <a:r>
              <a:rPr lang="en-US" altLang="en-US" sz="2800" dirty="0"/>
              <a:t>Candidates are required to successfully pass each phase of the testing and selection process in order to continue on to the next testing or selection component.  </a:t>
            </a:r>
          </a:p>
          <a:p>
            <a:pPr>
              <a:lnSpc>
                <a:spcPct val="90000"/>
              </a:lnSpc>
              <a:buFont typeface="Wingdings" pitchFamily="2" charset="2"/>
              <a:buNone/>
            </a:pPr>
            <a:endParaRPr lang="en-US" altLang="en-US" sz="2300" u="sng" dirty="0"/>
          </a:p>
          <a:p>
            <a:pPr>
              <a:lnSpc>
                <a:spcPct val="90000"/>
              </a:lnSpc>
              <a:buFont typeface="Wingdings" pitchFamily="2" charset="2"/>
              <a:buChar char="Ø"/>
            </a:pPr>
            <a:endParaRPr lang="en-US" altLang="en-US" sz="2300"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762000" y="0"/>
            <a:ext cx="8937625" cy="1177925"/>
          </a:xfrm>
        </p:spPr>
        <p:txBody>
          <a:bodyPr/>
          <a:lstStyle/>
          <a:p>
            <a:pPr>
              <a:defRPr/>
            </a:pPr>
            <a:r>
              <a:rPr lang="en-US" b="1" dirty="0">
                <a:effectLst>
                  <a:outerShdw blurRad="38100" dist="38100" dir="2700000" algn="tl">
                    <a:srgbClr val="000000"/>
                  </a:outerShdw>
                </a:effectLst>
              </a:rPr>
              <a:t>Testing &amp; Selection Components</a:t>
            </a:r>
            <a:r>
              <a:rPr lang="en-US" dirty="0"/>
              <a:t>  </a:t>
            </a:r>
          </a:p>
        </p:txBody>
      </p:sp>
      <p:sp>
        <p:nvSpPr>
          <p:cNvPr id="9219" name="Rectangle 3"/>
          <p:cNvSpPr>
            <a:spLocks noGrp="1" noChangeArrowheads="1"/>
          </p:cNvSpPr>
          <p:nvPr>
            <p:ph type="body" sz="half" idx="1"/>
          </p:nvPr>
        </p:nvSpPr>
        <p:spPr>
          <a:xfrm>
            <a:off x="838200" y="1066800"/>
            <a:ext cx="8937625" cy="5791200"/>
          </a:xfrm>
        </p:spPr>
        <p:txBody>
          <a:bodyPr/>
          <a:lstStyle/>
          <a:p>
            <a:pPr>
              <a:lnSpc>
                <a:spcPct val="90000"/>
              </a:lnSpc>
              <a:buFont typeface="Wingdings" pitchFamily="2" charset="2"/>
              <a:buNone/>
            </a:pPr>
            <a:r>
              <a:rPr lang="en-US" altLang="en-US" sz="2800" dirty="0"/>
              <a:t>The components of the testing and selection process will</a:t>
            </a:r>
          </a:p>
          <a:p>
            <a:pPr>
              <a:lnSpc>
                <a:spcPct val="90000"/>
              </a:lnSpc>
              <a:buFont typeface="Wingdings" pitchFamily="2" charset="2"/>
              <a:buNone/>
            </a:pPr>
            <a:r>
              <a:rPr lang="en-US" altLang="en-US" sz="2800" dirty="0"/>
              <a:t>consist of the following components, not necessarily in</a:t>
            </a:r>
          </a:p>
          <a:p>
            <a:pPr>
              <a:lnSpc>
                <a:spcPct val="90000"/>
              </a:lnSpc>
              <a:buFont typeface="Wingdings" pitchFamily="2" charset="2"/>
              <a:buNone/>
            </a:pPr>
            <a:r>
              <a:rPr lang="en-US" altLang="en-US" sz="2800" dirty="0"/>
              <a:t>this order:</a:t>
            </a:r>
          </a:p>
          <a:p>
            <a:pPr>
              <a:lnSpc>
                <a:spcPct val="90000"/>
              </a:lnSpc>
              <a:buFont typeface="Wingdings" pitchFamily="2" charset="2"/>
              <a:buChar char="Ø"/>
            </a:pPr>
            <a:r>
              <a:rPr lang="en-US" altLang="en-US" sz="2800" dirty="0"/>
              <a:t>Prior to Application:</a:t>
            </a:r>
          </a:p>
          <a:p>
            <a:pPr lvl="1">
              <a:lnSpc>
                <a:spcPct val="90000"/>
              </a:lnSpc>
              <a:buFont typeface="Wingdings" pitchFamily="2" charset="2"/>
              <a:buChar char="Ø"/>
            </a:pPr>
            <a:r>
              <a:rPr lang="en-US" altLang="en-US" sz="2300" dirty="0"/>
              <a:t>Lateral candidates must complete the CPCA Certified Written Exam (minimum score of 75% required)</a:t>
            </a:r>
          </a:p>
          <a:p>
            <a:pPr lvl="1">
              <a:lnSpc>
                <a:spcPct val="90000"/>
              </a:lnSpc>
              <a:buFont typeface="Wingdings" pitchFamily="2" charset="2"/>
              <a:buChar char="Ø"/>
            </a:pPr>
            <a:r>
              <a:rPr lang="en-US" altLang="en-US" sz="2300" dirty="0"/>
              <a:t>Out-of-State certified candidates must complete the CPCA Entry Level Police Officer Exam (minimum score of 75% required)</a:t>
            </a:r>
          </a:p>
          <a:p>
            <a:pPr lvl="1">
              <a:lnSpc>
                <a:spcPct val="90000"/>
              </a:lnSpc>
              <a:buFont typeface="Wingdings" pitchFamily="2" charset="2"/>
              <a:buChar char="Ø"/>
            </a:pPr>
            <a:r>
              <a:rPr lang="en-US" altLang="en-US" sz="2300" dirty="0"/>
              <a:t>Pass CHIP Physical Agility Test</a:t>
            </a:r>
          </a:p>
          <a:p>
            <a:pPr>
              <a:lnSpc>
                <a:spcPct val="90000"/>
              </a:lnSpc>
              <a:buFont typeface="Wingdings" pitchFamily="2" charset="2"/>
              <a:buChar char="Ø"/>
            </a:pPr>
            <a:r>
              <a:rPr lang="en-US" altLang="en-US" sz="2800" dirty="0"/>
              <a:t>Peer Interview</a:t>
            </a:r>
          </a:p>
          <a:p>
            <a:pPr>
              <a:lnSpc>
                <a:spcPct val="90000"/>
              </a:lnSpc>
              <a:buFont typeface="Wingdings" pitchFamily="2" charset="2"/>
              <a:buChar char="Ø"/>
            </a:pPr>
            <a:r>
              <a:rPr lang="en-US" altLang="en-US" sz="2800" dirty="0"/>
              <a:t>Conditional Job Offer</a:t>
            </a:r>
          </a:p>
          <a:p>
            <a:pPr>
              <a:lnSpc>
                <a:spcPct val="90000"/>
              </a:lnSpc>
              <a:buFont typeface="Wingdings" pitchFamily="2" charset="2"/>
              <a:buChar char="Ø"/>
            </a:pPr>
            <a:r>
              <a:rPr lang="en-US" altLang="en-US" sz="2800" dirty="0"/>
              <a:t>Background Investigation</a:t>
            </a:r>
          </a:p>
          <a:p>
            <a:pPr>
              <a:lnSpc>
                <a:spcPct val="90000"/>
              </a:lnSpc>
              <a:buFont typeface="Wingdings" pitchFamily="2" charset="2"/>
              <a:buChar char="Ø"/>
            </a:pPr>
            <a:r>
              <a:rPr lang="en-US" altLang="en-US" sz="2800" dirty="0"/>
              <a:t>Polygraph Examination</a:t>
            </a:r>
          </a:p>
          <a:p>
            <a:pPr>
              <a:lnSpc>
                <a:spcPct val="90000"/>
              </a:lnSpc>
              <a:buFont typeface="Wingdings" pitchFamily="2" charset="2"/>
              <a:buChar char="Ø"/>
            </a:pPr>
            <a:endParaRPr lang="en-US" altLang="en-US" sz="2400"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effectLst>
                  <a:outerShdw blurRad="38100" dist="38100" dir="2700000" algn="tl">
                    <a:srgbClr val="000000"/>
                  </a:outerShdw>
                </a:effectLst>
              </a:rPr>
              <a:t>Testing &amp; Selection Components </a:t>
            </a:r>
            <a:r>
              <a:rPr lang="en-US" sz="4000" b="1" dirty="0">
                <a:effectLst>
                  <a:outerShdw blurRad="38100" dist="38100" dir="2700000" algn="tl">
                    <a:srgbClr val="000000"/>
                  </a:outerShdw>
                </a:effectLst>
              </a:rPr>
              <a:t>(Cont.)</a:t>
            </a:r>
            <a:r>
              <a:rPr lang="en-US" sz="4000" dirty="0"/>
              <a:t>  </a:t>
            </a:r>
          </a:p>
        </p:txBody>
      </p:sp>
      <p:sp>
        <p:nvSpPr>
          <p:cNvPr id="3" name="Text Placeholder 2"/>
          <p:cNvSpPr>
            <a:spLocks noGrp="1"/>
          </p:cNvSpPr>
          <p:nvPr>
            <p:ph type="body" sz="half" idx="1"/>
          </p:nvPr>
        </p:nvSpPr>
        <p:spPr>
          <a:xfrm>
            <a:off x="788988" y="2514600"/>
            <a:ext cx="8937625" cy="3810000"/>
          </a:xfrm>
        </p:spPr>
        <p:txBody>
          <a:bodyPr/>
          <a:lstStyle/>
          <a:p>
            <a:pPr>
              <a:lnSpc>
                <a:spcPct val="90000"/>
              </a:lnSpc>
              <a:buFont typeface="Wingdings" pitchFamily="2" charset="2"/>
              <a:buChar char="Ø"/>
            </a:pPr>
            <a:r>
              <a:rPr lang="en-US" altLang="en-US" sz="2800" dirty="0"/>
              <a:t>Police Commission Interview   </a:t>
            </a:r>
          </a:p>
          <a:p>
            <a:pPr>
              <a:lnSpc>
                <a:spcPct val="90000"/>
              </a:lnSpc>
              <a:buFont typeface="Wingdings" pitchFamily="2" charset="2"/>
              <a:buChar char="Ø"/>
            </a:pPr>
            <a:r>
              <a:rPr lang="en-US" altLang="en-US" sz="2800" dirty="0"/>
              <a:t>Psychological Examination</a:t>
            </a:r>
          </a:p>
          <a:p>
            <a:pPr>
              <a:lnSpc>
                <a:spcPct val="90000"/>
              </a:lnSpc>
              <a:buFont typeface="Wingdings" pitchFamily="2" charset="2"/>
              <a:buChar char="Ø"/>
              <a:defRPr/>
            </a:pPr>
            <a:r>
              <a:rPr lang="en-US" altLang="en-US" sz="2800" dirty="0"/>
              <a:t>Medical Examination and Controlled Substance/Drug Screening</a:t>
            </a:r>
          </a:p>
          <a:p>
            <a:pPr>
              <a:lnSpc>
                <a:spcPct val="90000"/>
              </a:lnSpc>
              <a:buFont typeface="Wingdings" pitchFamily="2" charset="2"/>
              <a:buChar char="Ø"/>
              <a:defRPr/>
            </a:pPr>
            <a:r>
              <a:rPr lang="en-US" altLang="en-US" sz="2800" dirty="0"/>
              <a:t>Police Commission Review (Optional)</a:t>
            </a:r>
          </a:p>
          <a:p>
            <a:pPr>
              <a:lnSpc>
                <a:spcPct val="90000"/>
              </a:lnSpc>
              <a:buFont typeface="Wingdings" pitchFamily="2" charset="2"/>
              <a:buChar char="Ø"/>
              <a:defRPr/>
            </a:pPr>
            <a:r>
              <a:rPr lang="en-US" altLang="en-US" sz="2800" dirty="0"/>
              <a:t>Probationary Appointment </a:t>
            </a:r>
          </a:p>
          <a:p>
            <a:pPr>
              <a:lnSpc>
                <a:spcPct val="90000"/>
              </a:lnSpc>
              <a:buFont typeface="Wingdings" pitchFamily="2" charset="2"/>
              <a:buChar char="Ø"/>
              <a:defRPr/>
            </a:pPr>
            <a:r>
              <a:rPr lang="en-US" altLang="en-US" sz="2800" dirty="0"/>
              <a:t>Modified Field Training Program</a:t>
            </a:r>
          </a:p>
          <a:p>
            <a:pPr marL="0" indent="0">
              <a:buFontTx/>
              <a:buNone/>
              <a:defRPr/>
            </a:pPr>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988" y="1143000"/>
            <a:ext cx="8937625" cy="5410200"/>
          </a:xfrm>
        </p:spPr>
        <p:txBody>
          <a:bodyPr/>
          <a:lstStyle/>
          <a:p>
            <a:pPr>
              <a:defRPr/>
            </a:pPr>
            <a:r>
              <a:rPr lang="en-US" sz="4800" b="1" dirty="0">
                <a:effectLst>
                  <a:outerShdw blurRad="38100" dist="38100" dir="2700000" algn="tl">
                    <a:srgbClr val="000000"/>
                  </a:outerShdw>
                </a:effectLst>
              </a:rPr>
              <a:t>There is no deadline to submit an application.  The process will remain open until all positions are filled or at the discretion of the Chief of Police.</a:t>
            </a:r>
            <a:endParaRPr lang="en-US" sz="4800" dirty="0"/>
          </a:p>
        </p:txBody>
      </p:sp>
    </p:spTree>
  </p:cSld>
  <p:clrMapOvr>
    <a:masterClrMapping/>
  </p:clrMapOvr>
  <p:transition/>
</p:sld>
</file>

<file path=ppt/theme/theme1.xml><?xml version="1.0" encoding="utf-8"?>
<a:theme xmlns:a="http://schemas.openxmlformats.org/drawingml/2006/main" name="Pulse">
  <a:themeElements>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Puls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ulse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Pulse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Pulse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Pulse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Pulse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Designs\PULSE.POT</Template>
  <TotalTime>4888</TotalTime>
  <Words>2400</Words>
  <Application>Microsoft Office PowerPoint</Application>
  <PresentationFormat>Custom</PresentationFormat>
  <Paragraphs>297</Paragraphs>
  <Slides>36</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Times New Roman</vt:lpstr>
      <vt:lpstr>Wingdings</vt:lpstr>
      <vt:lpstr>Pulse</vt:lpstr>
      <vt:lpstr>New  Canaan Police Department Certified Officer Requirements, Application &amp; Testing Procedures, Salary &amp; Benefits Misc. Departmental Information Initiated February 2022 (revised July 2025)</vt:lpstr>
      <vt:lpstr>The Purpose of This  Presentation is to:  </vt:lpstr>
      <vt:lpstr>Our Vision, Mission &amp;  Value Statements</vt:lpstr>
      <vt:lpstr>Certified Officer Requirements  </vt:lpstr>
      <vt:lpstr>Certified Officer Requirements  (Cont.)  </vt:lpstr>
      <vt:lpstr>Testing Requirements</vt:lpstr>
      <vt:lpstr>Testing &amp; Selection Components  </vt:lpstr>
      <vt:lpstr>Testing &amp; Selection Components (Cont.)  </vt:lpstr>
      <vt:lpstr>There is no deadline to submit an application.  The process will remain open until all positions are filled or at the discretion of the Chief of Police.</vt:lpstr>
      <vt:lpstr>Submission of the Application </vt:lpstr>
      <vt:lpstr>Misleading and/or False Statements</vt:lpstr>
      <vt:lpstr>The Written Examination</vt:lpstr>
      <vt:lpstr>Physical Agility Test</vt:lpstr>
      <vt:lpstr>The Peer Interview</vt:lpstr>
      <vt:lpstr>The Conditional Job Offer</vt:lpstr>
      <vt:lpstr>The Polygraph Examination</vt:lpstr>
      <vt:lpstr>The Police Commission Interview(s)</vt:lpstr>
      <vt:lpstr>The Psychological Examination</vt:lpstr>
      <vt:lpstr>The Medical Examination, Stress Test &amp;  Drug Screening</vt:lpstr>
      <vt:lpstr>The Background Investigation</vt:lpstr>
      <vt:lpstr>The Appointment</vt:lpstr>
      <vt:lpstr>Composition-Sworn Personnel</vt:lpstr>
      <vt:lpstr>Composition-Sworn Personnel</vt:lpstr>
      <vt:lpstr>Administrative Staff</vt:lpstr>
      <vt:lpstr>Administrative Staff</vt:lpstr>
      <vt:lpstr>The Patrol Division</vt:lpstr>
      <vt:lpstr>Patrol Duties</vt:lpstr>
      <vt:lpstr>Specialized Assignments</vt:lpstr>
      <vt:lpstr>Entry Level Salary</vt:lpstr>
      <vt:lpstr>The Benefits</vt:lpstr>
      <vt:lpstr>The Benefits (Cont.)</vt:lpstr>
      <vt:lpstr>The Benefits (Cont.)</vt:lpstr>
      <vt:lpstr>Additional Benefits</vt:lpstr>
      <vt:lpstr>On-Going Recruitment Process Information</vt:lpstr>
      <vt:lpstr>An Equal Opportunity Employer </vt:lpstr>
      <vt:lpstr>Reapplication</vt:lpstr>
    </vt:vector>
  </TitlesOfParts>
  <Company>New Canaan Police Department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NCPD Recruitment, Testing &amp; Selection</dc:title>
  <dc:creator>Sergeant John W. DiFederico</dc:creator>
  <cp:lastModifiedBy>Mitchell, Brian</cp:lastModifiedBy>
  <cp:revision>581</cp:revision>
  <cp:lastPrinted>2019-05-02T18:09:51Z</cp:lastPrinted>
  <dcterms:created xsi:type="dcterms:W3CDTF">1998-05-21T15:04:08Z</dcterms:created>
  <dcterms:modified xsi:type="dcterms:W3CDTF">2025-08-28T14:57:11Z</dcterms:modified>
</cp:coreProperties>
</file>