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4"/>
  </p:sldMasterIdLst>
  <p:notesMasterIdLst>
    <p:notesMasterId r:id="rId81"/>
  </p:notesMasterIdLst>
  <p:sldIdLst>
    <p:sldId id="256" r:id="rId5"/>
    <p:sldId id="609" r:id="rId6"/>
    <p:sldId id="453" r:id="rId7"/>
    <p:sldId id="599" r:id="rId8"/>
    <p:sldId id="280" r:id="rId9"/>
    <p:sldId id="479" r:id="rId10"/>
    <p:sldId id="281" r:id="rId11"/>
    <p:sldId id="455" r:id="rId12"/>
    <p:sldId id="579" r:id="rId13"/>
    <p:sldId id="769" r:id="rId14"/>
    <p:sldId id="680" r:id="rId15"/>
    <p:sldId id="646" r:id="rId16"/>
    <p:sldId id="751" r:id="rId17"/>
    <p:sldId id="753" r:id="rId18"/>
    <p:sldId id="817" r:id="rId19"/>
    <p:sldId id="755" r:id="rId20"/>
    <p:sldId id="758" r:id="rId21"/>
    <p:sldId id="759" r:id="rId22"/>
    <p:sldId id="763" r:id="rId23"/>
    <p:sldId id="765" r:id="rId24"/>
    <p:sldId id="649" r:id="rId25"/>
    <p:sldId id="650" r:id="rId26"/>
    <p:sldId id="652" r:id="rId27"/>
    <p:sldId id="818" r:id="rId28"/>
    <p:sldId id="737" r:id="rId29"/>
    <p:sldId id="739" r:id="rId30"/>
    <p:sldId id="681" r:id="rId31"/>
    <p:sldId id="811" r:id="rId32"/>
    <p:sldId id="812" r:id="rId33"/>
    <p:sldId id="677" r:id="rId34"/>
    <p:sldId id="747" r:id="rId35"/>
    <p:sldId id="766" r:id="rId36"/>
    <p:sldId id="780" r:id="rId37"/>
    <p:sldId id="781" r:id="rId38"/>
    <p:sldId id="782" r:id="rId39"/>
    <p:sldId id="783" r:id="rId40"/>
    <p:sldId id="819" r:id="rId41"/>
    <p:sldId id="745" r:id="rId42"/>
    <p:sldId id="793" r:id="rId43"/>
    <p:sldId id="796" r:id="rId44"/>
    <p:sldId id="813" r:id="rId45"/>
    <p:sldId id="790" r:id="rId46"/>
    <p:sldId id="785" r:id="rId47"/>
    <p:sldId id="784" r:id="rId48"/>
    <p:sldId id="786" r:id="rId49"/>
    <p:sldId id="542" r:id="rId50"/>
    <p:sldId id="826" r:id="rId51"/>
    <p:sldId id="822" r:id="rId52"/>
    <p:sldId id="825" r:id="rId53"/>
    <p:sldId id="824" r:id="rId54"/>
    <p:sldId id="827" r:id="rId55"/>
    <p:sldId id="828" r:id="rId56"/>
    <p:sldId id="829" r:id="rId57"/>
    <p:sldId id="830" r:id="rId58"/>
    <p:sldId id="831" r:id="rId59"/>
    <p:sldId id="806" r:id="rId60"/>
    <p:sldId id="724" r:id="rId61"/>
    <p:sldId id="832" r:id="rId62"/>
    <p:sldId id="547" r:id="rId63"/>
    <p:sldId id="634" r:id="rId64"/>
    <p:sldId id="820" r:id="rId65"/>
    <p:sldId id="484" r:id="rId66"/>
    <p:sldId id="598" r:id="rId67"/>
    <p:sldId id="810" r:id="rId68"/>
    <p:sldId id="613" r:id="rId69"/>
    <p:sldId id="471" r:id="rId70"/>
    <p:sldId id="459" r:id="rId71"/>
    <p:sldId id="727" r:id="rId72"/>
    <p:sldId id="815" r:id="rId73"/>
    <p:sldId id="733" r:id="rId74"/>
    <p:sldId id="734" r:id="rId75"/>
    <p:sldId id="735" r:id="rId76"/>
    <p:sldId id="470" r:id="rId77"/>
    <p:sldId id="697" r:id="rId78"/>
    <p:sldId id="631" r:id="rId79"/>
    <p:sldId id="816" r:id="rId80"/>
  </p:sldIdLst>
  <p:sldSz cx="12192000" cy="6858000"/>
  <p:notesSz cx="6954838"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ward Simonson" initials="ES" lastIdx="125" clrIdx="0">
    <p:extLst>
      <p:ext uri="{19B8F6BF-5375-455C-9EA6-DF929625EA0E}">
        <p15:presenceInfo xmlns:p15="http://schemas.microsoft.com/office/powerpoint/2012/main" userId="S-1-5-21-1619731681-1242823626-1558080992-53925" providerId="AD"/>
      </p:ext>
    </p:extLst>
  </p:cmAuthor>
  <p:cmAuthor id="2" name="Alessandra Baldini" initials="AB" lastIdx="18" clrIdx="1">
    <p:extLst>
      <p:ext uri="{19B8F6BF-5375-455C-9EA6-DF929625EA0E}">
        <p15:presenceInfo xmlns:p15="http://schemas.microsoft.com/office/powerpoint/2012/main" userId="S-1-5-21-1619731681-1242823626-1558080992-506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2536" autoAdjust="0"/>
    <p:restoredTop sz="95268" autoAdjust="0"/>
  </p:normalViewPr>
  <p:slideViewPr>
    <p:cSldViewPr snapToGrid="0">
      <p:cViewPr varScale="1">
        <p:scale>
          <a:sx n="57" d="100"/>
          <a:sy n="57" d="100"/>
        </p:scale>
        <p:origin x="72" y="7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commentAuthors" Target="commentAuthors.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notesMaster" Target="notesMasters/notesMaster1.xml"/><Relationship Id="rId86"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28620E-79BA-46BF-B9E8-57D4A09B0D3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3B23190B-E919-401A-8B7F-EACF4B500ECC}">
      <dgm:prSet phldrT="[Text]"/>
      <dgm:spPr/>
      <dgm:t>
        <a:bodyPr/>
        <a:lstStyle/>
        <a:p>
          <a:r>
            <a:rPr lang="en-US" dirty="0"/>
            <a:t>All License Applicants cannot: </a:t>
          </a:r>
        </a:p>
      </dgm:t>
    </dgm:pt>
    <dgm:pt modelId="{BD4F49AC-0A20-4797-85BE-9CBB177CBA00}" type="parTrans" cxnId="{A5ECC088-29AE-4F19-8B9F-FD8929363611}">
      <dgm:prSet/>
      <dgm:spPr/>
      <dgm:t>
        <a:bodyPr/>
        <a:lstStyle/>
        <a:p>
          <a:endParaRPr lang="en-US"/>
        </a:p>
      </dgm:t>
    </dgm:pt>
    <dgm:pt modelId="{F4B1E10A-CFCC-4AE0-8B83-7FB7C5965FA4}" type="sibTrans" cxnId="{A5ECC088-29AE-4F19-8B9F-FD8929363611}">
      <dgm:prSet/>
      <dgm:spPr/>
      <dgm:t>
        <a:bodyPr/>
        <a:lstStyle/>
        <a:p>
          <a:endParaRPr lang="en-US"/>
        </a:p>
      </dgm:t>
    </dgm:pt>
    <dgm:pt modelId="{53128895-9B3B-4B2D-BB35-791838529E8B}" type="asst">
      <dgm:prSet phldrT="[Text]"/>
      <dgm:spPr/>
      <dgm:t>
        <a:bodyPr/>
        <a:lstStyle/>
        <a:p>
          <a:r>
            <a:rPr lang="en-US" dirty="0"/>
            <a:t>Be an active member of a group or organization that advocates, espouses, or promotes the overthrow of:  </a:t>
          </a:r>
        </a:p>
      </dgm:t>
    </dgm:pt>
    <dgm:pt modelId="{934FA699-A94C-4ADC-AB9F-1FAB4BE9DA47}" type="parTrans" cxnId="{3E79DDDF-35B3-4269-BE3F-EC9F8F39D0D0}">
      <dgm:prSet/>
      <dgm:spPr/>
      <dgm:t>
        <a:bodyPr/>
        <a:lstStyle/>
        <a:p>
          <a:endParaRPr lang="en-US"/>
        </a:p>
      </dgm:t>
    </dgm:pt>
    <dgm:pt modelId="{5CD0AE5B-E3AC-43D5-B1FE-D3C6086BE7B9}" type="sibTrans" cxnId="{3E79DDDF-35B3-4269-BE3F-EC9F8F39D0D0}">
      <dgm:prSet/>
      <dgm:spPr/>
      <dgm:t>
        <a:bodyPr/>
        <a:lstStyle/>
        <a:p>
          <a:endParaRPr lang="en-US"/>
        </a:p>
      </dgm:t>
    </dgm:pt>
    <dgm:pt modelId="{F854E1B4-8C40-48D7-808F-A917858696A5}">
      <dgm:prSet phldrT="[Text]"/>
      <dgm:spPr/>
      <dgm:t>
        <a:bodyPr/>
        <a:lstStyle/>
        <a:p>
          <a:r>
            <a:rPr lang="en-US" dirty="0"/>
            <a:t>A local government</a:t>
          </a:r>
        </a:p>
      </dgm:t>
    </dgm:pt>
    <dgm:pt modelId="{91DDE832-0F23-4E3A-8F89-332050B06CCE}" type="parTrans" cxnId="{D836A3A2-F5A1-4258-AD13-864DB51705CD}">
      <dgm:prSet/>
      <dgm:spPr/>
      <dgm:t>
        <a:bodyPr/>
        <a:lstStyle/>
        <a:p>
          <a:endParaRPr lang="en-US"/>
        </a:p>
      </dgm:t>
    </dgm:pt>
    <dgm:pt modelId="{19AB4FB6-F17C-486B-BB42-81297312AEC2}" type="sibTrans" cxnId="{D836A3A2-F5A1-4258-AD13-864DB51705CD}">
      <dgm:prSet/>
      <dgm:spPr/>
      <dgm:t>
        <a:bodyPr/>
        <a:lstStyle/>
        <a:p>
          <a:endParaRPr lang="en-US"/>
        </a:p>
      </dgm:t>
    </dgm:pt>
    <dgm:pt modelId="{298DE112-4DF0-4BB4-9956-01F5A9AB2799}">
      <dgm:prSet phldrT="[Text]"/>
      <dgm:spPr/>
      <dgm:t>
        <a:bodyPr/>
        <a:lstStyle/>
        <a:p>
          <a:r>
            <a:rPr lang="en-US" dirty="0"/>
            <a:t>A state government</a:t>
          </a:r>
        </a:p>
      </dgm:t>
    </dgm:pt>
    <dgm:pt modelId="{C4400B75-864A-4A67-97D3-64E2E7E77489}" type="parTrans" cxnId="{2598A49F-A06D-4777-A8EC-045698044E9F}">
      <dgm:prSet/>
      <dgm:spPr/>
      <dgm:t>
        <a:bodyPr/>
        <a:lstStyle/>
        <a:p>
          <a:endParaRPr lang="en-US"/>
        </a:p>
      </dgm:t>
    </dgm:pt>
    <dgm:pt modelId="{1F43882F-9F52-489F-BAE0-3FF4B46581B4}" type="sibTrans" cxnId="{2598A49F-A06D-4777-A8EC-045698044E9F}">
      <dgm:prSet/>
      <dgm:spPr/>
      <dgm:t>
        <a:bodyPr/>
        <a:lstStyle/>
        <a:p>
          <a:endParaRPr lang="en-US"/>
        </a:p>
      </dgm:t>
    </dgm:pt>
    <dgm:pt modelId="{AFBCFE75-1D60-4E56-96D5-80F60BD78EA3}">
      <dgm:prSet phldrT="[Text]"/>
      <dgm:spPr/>
      <dgm:t>
        <a:bodyPr/>
        <a:lstStyle/>
        <a:p>
          <a:r>
            <a:rPr lang="en-US" dirty="0"/>
            <a:t>The federal government</a:t>
          </a:r>
        </a:p>
      </dgm:t>
    </dgm:pt>
    <dgm:pt modelId="{EF4FBC62-8F46-47C9-BD8C-577D4618225B}" type="parTrans" cxnId="{7456F746-427C-466F-A0F3-D44F8C4F6D1A}">
      <dgm:prSet/>
      <dgm:spPr/>
      <dgm:t>
        <a:bodyPr/>
        <a:lstStyle/>
        <a:p>
          <a:endParaRPr lang="en-US"/>
        </a:p>
      </dgm:t>
    </dgm:pt>
    <dgm:pt modelId="{C95E6E6E-7C2E-4DEE-9449-821EADCA4A2D}" type="sibTrans" cxnId="{7456F746-427C-466F-A0F3-D44F8C4F6D1A}">
      <dgm:prSet/>
      <dgm:spPr/>
      <dgm:t>
        <a:bodyPr/>
        <a:lstStyle/>
        <a:p>
          <a:endParaRPr lang="en-US"/>
        </a:p>
      </dgm:t>
    </dgm:pt>
    <dgm:pt modelId="{2FBA34AE-8E07-48BA-9CBD-50F691FF0EFE}" type="pres">
      <dgm:prSet presAssocID="{0528620E-79BA-46BF-B9E8-57D4A09B0D3D}" presName="hierChild1" presStyleCnt="0">
        <dgm:presLayoutVars>
          <dgm:orgChart val="1"/>
          <dgm:chPref val="1"/>
          <dgm:dir/>
          <dgm:animOne val="branch"/>
          <dgm:animLvl val="lvl"/>
          <dgm:resizeHandles/>
        </dgm:presLayoutVars>
      </dgm:prSet>
      <dgm:spPr/>
    </dgm:pt>
    <dgm:pt modelId="{3F6CD5A3-CD08-4810-BF93-E4B4123CD727}" type="pres">
      <dgm:prSet presAssocID="{3B23190B-E919-401A-8B7F-EACF4B500ECC}" presName="hierRoot1" presStyleCnt="0">
        <dgm:presLayoutVars>
          <dgm:hierBranch val="init"/>
        </dgm:presLayoutVars>
      </dgm:prSet>
      <dgm:spPr/>
    </dgm:pt>
    <dgm:pt modelId="{2D1911FA-8A9B-4BB0-9842-37114385C24B}" type="pres">
      <dgm:prSet presAssocID="{3B23190B-E919-401A-8B7F-EACF4B500ECC}" presName="rootComposite1" presStyleCnt="0"/>
      <dgm:spPr/>
    </dgm:pt>
    <dgm:pt modelId="{BC4BF0E5-52AA-47A9-A64A-2A3398D99E27}" type="pres">
      <dgm:prSet presAssocID="{3B23190B-E919-401A-8B7F-EACF4B500ECC}" presName="rootText1" presStyleLbl="node0" presStyleIdx="0" presStyleCnt="1">
        <dgm:presLayoutVars>
          <dgm:chPref val="3"/>
        </dgm:presLayoutVars>
      </dgm:prSet>
      <dgm:spPr/>
    </dgm:pt>
    <dgm:pt modelId="{0A1C8EB6-C3BB-4872-946F-729F652E415D}" type="pres">
      <dgm:prSet presAssocID="{3B23190B-E919-401A-8B7F-EACF4B500ECC}" presName="rootConnector1" presStyleLbl="node1" presStyleIdx="0" presStyleCnt="0"/>
      <dgm:spPr/>
    </dgm:pt>
    <dgm:pt modelId="{EA76C212-CC33-43D0-8408-FBEE1BC9E333}" type="pres">
      <dgm:prSet presAssocID="{3B23190B-E919-401A-8B7F-EACF4B500ECC}" presName="hierChild2" presStyleCnt="0"/>
      <dgm:spPr/>
    </dgm:pt>
    <dgm:pt modelId="{218DF854-D187-487D-865E-37934222A9BF}" type="pres">
      <dgm:prSet presAssocID="{91DDE832-0F23-4E3A-8F89-332050B06CCE}" presName="Name37" presStyleLbl="parChTrans1D2" presStyleIdx="0" presStyleCnt="4"/>
      <dgm:spPr/>
    </dgm:pt>
    <dgm:pt modelId="{23482FF8-995E-4514-9252-B45B41D68B3B}" type="pres">
      <dgm:prSet presAssocID="{F854E1B4-8C40-48D7-808F-A917858696A5}" presName="hierRoot2" presStyleCnt="0">
        <dgm:presLayoutVars>
          <dgm:hierBranch val="init"/>
        </dgm:presLayoutVars>
      </dgm:prSet>
      <dgm:spPr/>
    </dgm:pt>
    <dgm:pt modelId="{595B0AD1-A9CC-4669-8D76-5F5DD72F96D6}" type="pres">
      <dgm:prSet presAssocID="{F854E1B4-8C40-48D7-808F-A917858696A5}" presName="rootComposite" presStyleCnt="0"/>
      <dgm:spPr/>
    </dgm:pt>
    <dgm:pt modelId="{BA050291-2932-4877-9676-1165A14BA2AC}" type="pres">
      <dgm:prSet presAssocID="{F854E1B4-8C40-48D7-808F-A917858696A5}" presName="rootText" presStyleLbl="node2" presStyleIdx="0" presStyleCnt="3">
        <dgm:presLayoutVars>
          <dgm:chPref val="3"/>
        </dgm:presLayoutVars>
      </dgm:prSet>
      <dgm:spPr/>
    </dgm:pt>
    <dgm:pt modelId="{DA975D33-F1F8-4F82-8234-BF091DD88103}" type="pres">
      <dgm:prSet presAssocID="{F854E1B4-8C40-48D7-808F-A917858696A5}" presName="rootConnector" presStyleLbl="node2" presStyleIdx="0" presStyleCnt="3"/>
      <dgm:spPr/>
    </dgm:pt>
    <dgm:pt modelId="{7A2BC61F-37B6-4318-B57B-7F0AD4FB9531}" type="pres">
      <dgm:prSet presAssocID="{F854E1B4-8C40-48D7-808F-A917858696A5}" presName="hierChild4" presStyleCnt="0"/>
      <dgm:spPr/>
    </dgm:pt>
    <dgm:pt modelId="{B1AA9BC9-44FD-413C-A967-97B588808FF3}" type="pres">
      <dgm:prSet presAssocID="{F854E1B4-8C40-48D7-808F-A917858696A5}" presName="hierChild5" presStyleCnt="0"/>
      <dgm:spPr/>
    </dgm:pt>
    <dgm:pt modelId="{D18AF8AC-68EB-4D11-927F-A79239E47126}" type="pres">
      <dgm:prSet presAssocID="{C4400B75-864A-4A67-97D3-64E2E7E77489}" presName="Name37" presStyleLbl="parChTrans1D2" presStyleIdx="1" presStyleCnt="4"/>
      <dgm:spPr/>
    </dgm:pt>
    <dgm:pt modelId="{AE975D3F-798B-4807-9FA7-38884AF7CC14}" type="pres">
      <dgm:prSet presAssocID="{298DE112-4DF0-4BB4-9956-01F5A9AB2799}" presName="hierRoot2" presStyleCnt="0">
        <dgm:presLayoutVars>
          <dgm:hierBranch val="init"/>
        </dgm:presLayoutVars>
      </dgm:prSet>
      <dgm:spPr/>
    </dgm:pt>
    <dgm:pt modelId="{1B93F380-C283-4F74-89F0-A986D20135F1}" type="pres">
      <dgm:prSet presAssocID="{298DE112-4DF0-4BB4-9956-01F5A9AB2799}" presName="rootComposite" presStyleCnt="0"/>
      <dgm:spPr/>
    </dgm:pt>
    <dgm:pt modelId="{A436DE88-52B0-4711-B524-E7CD084A31AB}" type="pres">
      <dgm:prSet presAssocID="{298DE112-4DF0-4BB4-9956-01F5A9AB2799}" presName="rootText" presStyleLbl="node2" presStyleIdx="1" presStyleCnt="3">
        <dgm:presLayoutVars>
          <dgm:chPref val="3"/>
        </dgm:presLayoutVars>
      </dgm:prSet>
      <dgm:spPr/>
    </dgm:pt>
    <dgm:pt modelId="{950BDB41-64DA-41D8-8B5E-0F79436344C3}" type="pres">
      <dgm:prSet presAssocID="{298DE112-4DF0-4BB4-9956-01F5A9AB2799}" presName="rootConnector" presStyleLbl="node2" presStyleIdx="1" presStyleCnt="3"/>
      <dgm:spPr/>
    </dgm:pt>
    <dgm:pt modelId="{C3DC9DA7-842F-41AB-A235-04B5C99B50D3}" type="pres">
      <dgm:prSet presAssocID="{298DE112-4DF0-4BB4-9956-01F5A9AB2799}" presName="hierChild4" presStyleCnt="0"/>
      <dgm:spPr/>
    </dgm:pt>
    <dgm:pt modelId="{C1C91A62-9C6D-48B9-AF36-12979CB4D3C3}" type="pres">
      <dgm:prSet presAssocID="{298DE112-4DF0-4BB4-9956-01F5A9AB2799}" presName="hierChild5" presStyleCnt="0"/>
      <dgm:spPr/>
    </dgm:pt>
    <dgm:pt modelId="{416D21C9-2B20-4481-A2D6-0C4A86E0B400}" type="pres">
      <dgm:prSet presAssocID="{EF4FBC62-8F46-47C9-BD8C-577D4618225B}" presName="Name37" presStyleLbl="parChTrans1D2" presStyleIdx="2" presStyleCnt="4"/>
      <dgm:spPr/>
    </dgm:pt>
    <dgm:pt modelId="{17BBED95-E017-42BD-B5B1-706CFC300F53}" type="pres">
      <dgm:prSet presAssocID="{AFBCFE75-1D60-4E56-96D5-80F60BD78EA3}" presName="hierRoot2" presStyleCnt="0">
        <dgm:presLayoutVars>
          <dgm:hierBranch val="init"/>
        </dgm:presLayoutVars>
      </dgm:prSet>
      <dgm:spPr/>
    </dgm:pt>
    <dgm:pt modelId="{73C22D35-71CC-4750-B0A1-48A950E28248}" type="pres">
      <dgm:prSet presAssocID="{AFBCFE75-1D60-4E56-96D5-80F60BD78EA3}" presName="rootComposite" presStyleCnt="0"/>
      <dgm:spPr/>
    </dgm:pt>
    <dgm:pt modelId="{E8402B93-C2AC-4FC5-B245-35D05C277DB6}" type="pres">
      <dgm:prSet presAssocID="{AFBCFE75-1D60-4E56-96D5-80F60BD78EA3}" presName="rootText" presStyleLbl="node2" presStyleIdx="2" presStyleCnt="3">
        <dgm:presLayoutVars>
          <dgm:chPref val="3"/>
        </dgm:presLayoutVars>
      </dgm:prSet>
      <dgm:spPr/>
    </dgm:pt>
    <dgm:pt modelId="{ABC130D4-3F95-48AC-B993-8C50B2418BA6}" type="pres">
      <dgm:prSet presAssocID="{AFBCFE75-1D60-4E56-96D5-80F60BD78EA3}" presName="rootConnector" presStyleLbl="node2" presStyleIdx="2" presStyleCnt="3"/>
      <dgm:spPr/>
    </dgm:pt>
    <dgm:pt modelId="{3A89F16E-AB31-45C5-9690-BCBC242C962A}" type="pres">
      <dgm:prSet presAssocID="{AFBCFE75-1D60-4E56-96D5-80F60BD78EA3}" presName="hierChild4" presStyleCnt="0"/>
      <dgm:spPr/>
    </dgm:pt>
    <dgm:pt modelId="{B0B8C010-F4DC-4DB9-9EA1-B36A6B155F25}" type="pres">
      <dgm:prSet presAssocID="{AFBCFE75-1D60-4E56-96D5-80F60BD78EA3}" presName="hierChild5" presStyleCnt="0"/>
      <dgm:spPr/>
    </dgm:pt>
    <dgm:pt modelId="{4C12A8EC-5159-42F1-8E6C-1BD5036B6C1E}" type="pres">
      <dgm:prSet presAssocID="{3B23190B-E919-401A-8B7F-EACF4B500ECC}" presName="hierChild3" presStyleCnt="0"/>
      <dgm:spPr/>
    </dgm:pt>
    <dgm:pt modelId="{DAC53C7C-AE2A-40B9-BF9E-42EC439E8BCA}" type="pres">
      <dgm:prSet presAssocID="{934FA699-A94C-4ADC-AB9F-1FAB4BE9DA47}" presName="Name111" presStyleLbl="parChTrans1D2" presStyleIdx="3" presStyleCnt="4"/>
      <dgm:spPr/>
    </dgm:pt>
    <dgm:pt modelId="{4917586A-0DAA-48EA-AC05-D243BA17C6EE}" type="pres">
      <dgm:prSet presAssocID="{53128895-9B3B-4B2D-BB35-791838529E8B}" presName="hierRoot3" presStyleCnt="0">
        <dgm:presLayoutVars>
          <dgm:hierBranch val="init"/>
        </dgm:presLayoutVars>
      </dgm:prSet>
      <dgm:spPr/>
    </dgm:pt>
    <dgm:pt modelId="{086C0A35-574D-44B1-A270-DE4D7CC568CD}" type="pres">
      <dgm:prSet presAssocID="{53128895-9B3B-4B2D-BB35-791838529E8B}" presName="rootComposite3" presStyleCnt="0"/>
      <dgm:spPr/>
    </dgm:pt>
    <dgm:pt modelId="{81ABC839-4BB5-40D6-9AAE-4E5164F96A2F}" type="pres">
      <dgm:prSet presAssocID="{53128895-9B3B-4B2D-BB35-791838529E8B}" presName="rootText3" presStyleLbl="asst1" presStyleIdx="0" presStyleCnt="1" custLinFactNeighborX="64989" custLinFactNeighborY="-76">
        <dgm:presLayoutVars>
          <dgm:chPref val="3"/>
        </dgm:presLayoutVars>
      </dgm:prSet>
      <dgm:spPr/>
    </dgm:pt>
    <dgm:pt modelId="{B3EAE2F7-F13E-41ED-9FEC-B20FEA8F9E9C}" type="pres">
      <dgm:prSet presAssocID="{53128895-9B3B-4B2D-BB35-791838529E8B}" presName="rootConnector3" presStyleLbl="asst1" presStyleIdx="0" presStyleCnt="1"/>
      <dgm:spPr/>
    </dgm:pt>
    <dgm:pt modelId="{98DF67C9-237A-45BF-8D69-2CBA0A70993D}" type="pres">
      <dgm:prSet presAssocID="{53128895-9B3B-4B2D-BB35-791838529E8B}" presName="hierChild6" presStyleCnt="0"/>
      <dgm:spPr/>
    </dgm:pt>
    <dgm:pt modelId="{EBC34AE2-686F-4392-B9D2-5538C0AEAF44}" type="pres">
      <dgm:prSet presAssocID="{53128895-9B3B-4B2D-BB35-791838529E8B}" presName="hierChild7" presStyleCnt="0"/>
      <dgm:spPr/>
    </dgm:pt>
  </dgm:ptLst>
  <dgm:cxnLst>
    <dgm:cxn modelId="{E6A09607-D03D-446E-A628-5FF9C369E5CE}" type="presOf" srcId="{53128895-9B3B-4B2D-BB35-791838529E8B}" destId="{81ABC839-4BB5-40D6-9AAE-4E5164F96A2F}" srcOrd="0" destOrd="0" presId="urn:microsoft.com/office/officeart/2005/8/layout/orgChart1"/>
    <dgm:cxn modelId="{9852EC1D-5705-4DD7-A9DD-AD36DA6BDCF5}" type="presOf" srcId="{53128895-9B3B-4B2D-BB35-791838529E8B}" destId="{B3EAE2F7-F13E-41ED-9FEC-B20FEA8F9E9C}" srcOrd="1" destOrd="0" presId="urn:microsoft.com/office/officeart/2005/8/layout/orgChart1"/>
    <dgm:cxn modelId="{AE974E3B-52DB-4FE5-B851-4E9B1AC72B80}" type="presOf" srcId="{0528620E-79BA-46BF-B9E8-57D4A09B0D3D}" destId="{2FBA34AE-8E07-48BA-9CBD-50F691FF0EFE}" srcOrd="0" destOrd="0" presId="urn:microsoft.com/office/officeart/2005/8/layout/orgChart1"/>
    <dgm:cxn modelId="{BD61285E-AD27-4EC4-850D-BFFA3903BCF4}" type="presOf" srcId="{AFBCFE75-1D60-4E56-96D5-80F60BD78EA3}" destId="{E8402B93-C2AC-4FC5-B245-35D05C277DB6}" srcOrd="0" destOrd="0" presId="urn:microsoft.com/office/officeart/2005/8/layout/orgChart1"/>
    <dgm:cxn modelId="{5D89A25F-18EB-48F3-A3C4-7A21FA3D8191}" type="presOf" srcId="{C4400B75-864A-4A67-97D3-64E2E7E77489}" destId="{D18AF8AC-68EB-4D11-927F-A79239E47126}" srcOrd="0" destOrd="0" presId="urn:microsoft.com/office/officeart/2005/8/layout/orgChart1"/>
    <dgm:cxn modelId="{7456F746-427C-466F-A0F3-D44F8C4F6D1A}" srcId="{3B23190B-E919-401A-8B7F-EACF4B500ECC}" destId="{AFBCFE75-1D60-4E56-96D5-80F60BD78EA3}" srcOrd="3" destOrd="0" parTransId="{EF4FBC62-8F46-47C9-BD8C-577D4618225B}" sibTransId="{C95E6E6E-7C2E-4DEE-9449-821EADCA4A2D}"/>
    <dgm:cxn modelId="{F8DF9650-4F71-403F-BC41-3F3814893C16}" type="presOf" srcId="{934FA699-A94C-4ADC-AB9F-1FAB4BE9DA47}" destId="{DAC53C7C-AE2A-40B9-BF9E-42EC439E8BCA}" srcOrd="0" destOrd="0" presId="urn:microsoft.com/office/officeart/2005/8/layout/orgChart1"/>
    <dgm:cxn modelId="{D5326355-C8F1-4A20-B384-8F8575BB2852}" type="presOf" srcId="{F854E1B4-8C40-48D7-808F-A917858696A5}" destId="{DA975D33-F1F8-4F82-8234-BF091DD88103}" srcOrd="1" destOrd="0" presId="urn:microsoft.com/office/officeart/2005/8/layout/orgChart1"/>
    <dgm:cxn modelId="{A6408787-B125-4983-B76C-67EE7FFB127D}" type="presOf" srcId="{EF4FBC62-8F46-47C9-BD8C-577D4618225B}" destId="{416D21C9-2B20-4481-A2D6-0C4A86E0B400}" srcOrd="0" destOrd="0" presId="urn:microsoft.com/office/officeart/2005/8/layout/orgChart1"/>
    <dgm:cxn modelId="{A5ECC088-29AE-4F19-8B9F-FD8929363611}" srcId="{0528620E-79BA-46BF-B9E8-57D4A09B0D3D}" destId="{3B23190B-E919-401A-8B7F-EACF4B500ECC}" srcOrd="0" destOrd="0" parTransId="{BD4F49AC-0A20-4797-85BE-9CBB177CBA00}" sibTransId="{F4B1E10A-CFCC-4AE0-8B83-7FB7C5965FA4}"/>
    <dgm:cxn modelId="{01343B95-0CD5-4970-9721-54A9CB0F8D17}" type="presOf" srcId="{F854E1B4-8C40-48D7-808F-A917858696A5}" destId="{BA050291-2932-4877-9676-1165A14BA2AC}" srcOrd="0" destOrd="0" presId="urn:microsoft.com/office/officeart/2005/8/layout/orgChart1"/>
    <dgm:cxn modelId="{19CC2E9A-547B-4E81-B0DD-013190EEB42D}" type="presOf" srcId="{3B23190B-E919-401A-8B7F-EACF4B500ECC}" destId="{BC4BF0E5-52AA-47A9-A64A-2A3398D99E27}" srcOrd="0" destOrd="0" presId="urn:microsoft.com/office/officeart/2005/8/layout/orgChart1"/>
    <dgm:cxn modelId="{964BC09A-1929-41C3-A7E2-EC62EAC863EE}" type="presOf" srcId="{298DE112-4DF0-4BB4-9956-01F5A9AB2799}" destId="{950BDB41-64DA-41D8-8B5E-0F79436344C3}" srcOrd="1" destOrd="0" presId="urn:microsoft.com/office/officeart/2005/8/layout/orgChart1"/>
    <dgm:cxn modelId="{4D98899E-481B-4DD3-8971-F831AFC73BC3}" type="presOf" srcId="{91DDE832-0F23-4E3A-8F89-332050B06CCE}" destId="{218DF854-D187-487D-865E-37934222A9BF}" srcOrd="0" destOrd="0" presId="urn:microsoft.com/office/officeart/2005/8/layout/orgChart1"/>
    <dgm:cxn modelId="{2598A49F-A06D-4777-A8EC-045698044E9F}" srcId="{3B23190B-E919-401A-8B7F-EACF4B500ECC}" destId="{298DE112-4DF0-4BB4-9956-01F5A9AB2799}" srcOrd="2" destOrd="0" parTransId="{C4400B75-864A-4A67-97D3-64E2E7E77489}" sibTransId="{1F43882F-9F52-489F-BAE0-3FF4B46581B4}"/>
    <dgm:cxn modelId="{D836A3A2-F5A1-4258-AD13-864DB51705CD}" srcId="{3B23190B-E919-401A-8B7F-EACF4B500ECC}" destId="{F854E1B4-8C40-48D7-808F-A917858696A5}" srcOrd="1" destOrd="0" parTransId="{91DDE832-0F23-4E3A-8F89-332050B06CCE}" sibTransId="{19AB4FB6-F17C-486B-BB42-81297312AEC2}"/>
    <dgm:cxn modelId="{28441BA4-9E8C-4F99-AB82-3D4DFA1912E6}" type="presOf" srcId="{298DE112-4DF0-4BB4-9956-01F5A9AB2799}" destId="{A436DE88-52B0-4711-B524-E7CD084A31AB}" srcOrd="0" destOrd="0" presId="urn:microsoft.com/office/officeart/2005/8/layout/orgChart1"/>
    <dgm:cxn modelId="{812052B5-B344-4610-8D7C-063A4A527B32}" type="presOf" srcId="{AFBCFE75-1D60-4E56-96D5-80F60BD78EA3}" destId="{ABC130D4-3F95-48AC-B993-8C50B2418BA6}" srcOrd="1" destOrd="0" presId="urn:microsoft.com/office/officeart/2005/8/layout/orgChart1"/>
    <dgm:cxn modelId="{3E79DDDF-35B3-4269-BE3F-EC9F8F39D0D0}" srcId="{3B23190B-E919-401A-8B7F-EACF4B500ECC}" destId="{53128895-9B3B-4B2D-BB35-791838529E8B}" srcOrd="0" destOrd="0" parTransId="{934FA699-A94C-4ADC-AB9F-1FAB4BE9DA47}" sibTransId="{5CD0AE5B-E3AC-43D5-B1FE-D3C6086BE7B9}"/>
    <dgm:cxn modelId="{CFCB64FE-AE89-4D64-844C-DAB35A473B28}" type="presOf" srcId="{3B23190B-E919-401A-8B7F-EACF4B500ECC}" destId="{0A1C8EB6-C3BB-4872-946F-729F652E415D}" srcOrd="1" destOrd="0" presId="urn:microsoft.com/office/officeart/2005/8/layout/orgChart1"/>
    <dgm:cxn modelId="{76B893C4-AC09-4E4D-9BFB-B0186F4F11DC}" type="presParOf" srcId="{2FBA34AE-8E07-48BA-9CBD-50F691FF0EFE}" destId="{3F6CD5A3-CD08-4810-BF93-E4B4123CD727}" srcOrd="0" destOrd="0" presId="urn:microsoft.com/office/officeart/2005/8/layout/orgChart1"/>
    <dgm:cxn modelId="{6ADBFF1A-F5FD-4768-A104-14349324A5DE}" type="presParOf" srcId="{3F6CD5A3-CD08-4810-BF93-E4B4123CD727}" destId="{2D1911FA-8A9B-4BB0-9842-37114385C24B}" srcOrd="0" destOrd="0" presId="urn:microsoft.com/office/officeart/2005/8/layout/orgChart1"/>
    <dgm:cxn modelId="{11ED1693-E36C-46E8-9B95-A8ADA9E4FFD3}" type="presParOf" srcId="{2D1911FA-8A9B-4BB0-9842-37114385C24B}" destId="{BC4BF0E5-52AA-47A9-A64A-2A3398D99E27}" srcOrd="0" destOrd="0" presId="urn:microsoft.com/office/officeart/2005/8/layout/orgChart1"/>
    <dgm:cxn modelId="{D5F36E58-9C20-42BC-9122-ABC88517A1FA}" type="presParOf" srcId="{2D1911FA-8A9B-4BB0-9842-37114385C24B}" destId="{0A1C8EB6-C3BB-4872-946F-729F652E415D}" srcOrd="1" destOrd="0" presId="urn:microsoft.com/office/officeart/2005/8/layout/orgChart1"/>
    <dgm:cxn modelId="{3553BCBB-0C1D-460C-8DB0-924C45AD8855}" type="presParOf" srcId="{3F6CD5A3-CD08-4810-BF93-E4B4123CD727}" destId="{EA76C212-CC33-43D0-8408-FBEE1BC9E333}" srcOrd="1" destOrd="0" presId="urn:microsoft.com/office/officeart/2005/8/layout/orgChart1"/>
    <dgm:cxn modelId="{377A70EE-0518-4012-9F55-B04600AA036E}" type="presParOf" srcId="{EA76C212-CC33-43D0-8408-FBEE1BC9E333}" destId="{218DF854-D187-487D-865E-37934222A9BF}" srcOrd="0" destOrd="0" presId="urn:microsoft.com/office/officeart/2005/8/layout/orgChart1"/>
    <dgm:cxn modelId="{8943B07B-DD18-4B4C-871C-81671C289C9E}" type="presParOf" srcId="{EA76C212-CC33-43D0-8408-FBEE1BC9E333}" destId="{23482FF8-995E-4514-9252-B45B41D68B3B}" srcOrd="1" destOrd="0" presId="urn:microsoft.com/office/officeart/2005/8/layout/orgChart1"/>
    <dgm:cxn modelId="{B161B1BF-D42A-42C3-93C3-C26159202F18}" type="presParOf" srcId="{23482FF8-995E-4514-9252-B45B41D68B3B}" destId="{595B0AD1-A9CC-4669-8D76-5F5DD72F96D6}" srcOrd="0" destOrd="0" presId="urn:microsoft.com/office/officeart/2005/8/layout/orgChart1"/>
    <dgm:cxn modelId="{F9B8307E-3199-43DE-91E7-C50FDA605D93}" type="presParOf" srcId="{595B0AD1-A9CC-4669-8D76-5F5DD72F96D6}" destId="{BA050291-2932-4877-9676-1165A14BA2AC}" srcOrd="0" destOrd="0" presId="urn:microsoft.com/office/officeart/2005/8/layout/orgChart1"/>
    <dgm:cxn modelId="{9FD7AFA1-ED78-4508-851A-788EFB2580D3}" type="presParOf" srcId="{595B0AD1-A9CC-4669-8D76-5F5DD72F96D6}" destId="{DA975D33-F1F8-4F82-8234-BF091DD88103}" srcOrd="1" destOrd="0" presId="urn:microsoft.com/office/officeart/2005/8/layout/orgChart1"/>
    <dgm:cxn modelId="{6B1E7056-8AF3-4B6C-A585-9C1B1940503C}" type="presParOf" srcId="{23482FF8-995E-4514-9252-B45B41D68B3B}" destId="{7A2BC61F-37B6-4318-B57B-7F0AD4FB9531}" srcOrd="1" destOrd="0" presId="urn:microsoft.com/office/officeart/2005/8/layout/orgChart1"/>
    <dgm:cxn modelId="{0E917308-E44A-4EE0-A5A8-4D79AAA54E69}" type="presParOf" srcId="{23482FF8-995E-4514-9252-B45B41D68B3B}" destId="{B1AA9BC9-44FD-413C-A967-97B588808FF3}" srcOrd="2" destOrd="0" presId="urn:microsoft.com/office/officeart/2005/8/layout/orgChart1"/>
    <dgm:cxn modelId="{ABB93B29-787C-47CF-8A9B-9800AE39EB73}" type="presParOf" srcId="{EA76C212-CC33-43D0-8408-FBEE1BC9E333}" destId="{D18AF8AC-68EB-4D11-927F-A79239E47126}" srcOrd="2" destOrd="0" presId="urn:microsoft.com/office/officeart/2005/8/layout/orgChart1"/>
    <dgm:cxn modelId="{D9CCBB82-6820-4BCB-B127-D5E148CFB13B}" type="presParOf" srcId="{EA76C212-CC33-43D0-8408-FBEE1BC9E333}" destId="{AE975D3F-798B-4807-9FA7-38884AF7CC14}" srcOrd="3" destOrd="0" presId="urn:microsoft.com/office/officeart/2005/8/layout/orgChart1"/>
    <dgm:cxn modelId="{3BACA90A-75F8-4052-A3FF-A797B5A06CBA}" type="presParOf" srcId="{AE975D3F-798B-4807-9FA7-38884AF7CC14}" destId="{1B93F380-C283-4F74-89F0-A986D20135F1}" srcOrd="0" destOrd="0" presId="urn:microsoft.com/office/officeart/2005/8/layout/orgChart1"/>
    <dgm:cxn modelId="{3B82A397-031C-472E-958A-AF189CFEB6A2}" type="presParOf" srcId="{1B93F380-C283-4F74-89F0-A986D20135F1}" destId="{A436DE88-52B0-4711-B524-E7CD084A31AB}" srcOrd="0" destOrd="0" presId="urn:microsoft.com/office/officeart/2005/8/layout/orgChart1"/>
    <dgm:cxn modelId="{030E6A23-1591-47AB-8680-74428A2A8254}" type="presParOf" srcId="{1B93F380-C283-4F74-89F0-A986D20135F1}" destId="{950BDB41-64DA-41D8-8B5E-0F79436344C3}" srcOrd="1" destOrd="0" presId="urn:microsoft.com/office/officeart/2005/8/layout/orgChart1"/>
    <dgm:cxn modelId="{E822A257-8B27-49F1-A7B9-13456B50957F}" type="presParOf" srcId="{AE975D3F-798B-4807-9FA7-38884AF7CC14}" destId="{C3DC9DA7-842F-41AB-A235-04B5C99B50D3}" srcOrd="1" destOrd="0" presId="urn:microsoft.com/office/officeart/2005/8/layout/orgChart1"/>
    <dgm:cxn modelId="{A1218D34-0B03-4CC3-AF9E-25B1FE80C392}" type="presParOf" srcId="{AE975D3F-798B-4807-9FA7-38884AF7CC14}" destId="{C1C91A62-9C6D-48B9-AF36-12979CB4D3C3}" srcOrd="2" destOrd="0" presId="urn:microsoft.com/office/officeart/2005/8/layout/orgChart1"/>
    <dgm:cxn modelId="{7D32770A-B0EF-4815-AF67-AF811F112AF1}" type="presParOf" srcId="{EA76C212-CC33-43D0-8408-FBEE1BC9E333}" destId="{416D21C9-2B20-4481-A2D6-0C4A86E0B400}" srcOrd="4" destOrd="0" presId="urn:microsoft.com/office/officeart/2005/8/layout/orgChart1"/>
    <dgm:cxn modelId="{B4CEDDD7-BEE7-49F7-B711-670B59BA06E9}" type="presParOf" srcId="{EA76C212-CC33-43D0-8408-FBEE1BC9E333}" destId="{17BBED95-E017-42BD-B5B1-706CFC300F53}" srcOrd="5" destOrd="0" presId="urn:microsoft.com/office/officeart/2005/8/layout/orgChart1"/>
    <dgm:cxn modelId="{CCECD102-B14A-4ED2-AF1A-C1D4BA8827EB}" type="presParOf" srcId="{17BBED95-E017-42BD-B5B1-706CFC300F53}" destId="{73C22D35-71CC-4750-B0A1-48A950E28248}" srcOrd="0" destOrd="0" presId="urn:microsoft.com/office/officeart/2005/8/layout/orgChart1"/>
    <dgm:cxn modelId="{5BC243D8-B6F0-4239-852B-7CF078046DCA}" type="presParOf" srcId="{73C22D35-71CC-4750-B0A1-48A950E28248}" destId="{E8402B93-C2AC-4FC5-B245-35D05C277DB6}" srcOrd="0" destOrd="0" presId="urn:microsoft.com/office/officeart/2005/8/layout/orgChart1"/>
    <dgm:cxn modelId="{DE5C4DE2-BA21-4DE4-A9CF-ACF5456439F3}" type="presParOf" srcId="{73C22D35-71CC-4750-B0A1-48A950E28248}" destId="{ABC130D4-3F95-48AC-B993-8C50B2418BA6}" srcOrd="1" destOrd="0" presId="urn:microsoft.com/office/officeart/2005/8/layout/orgChart1"/>
    <dgm:cxn modelId="{42578871-2749-439C-8882-905DEA828BC1}" type="presParOf" srcId="{17BBED95-E017-42BD-B5B1-706CFC300F53}" destId="{3A89F16E-AB31-45C5-9690-BCBC242C962A}" srcOrd="1" destOrd="0" presId="urn:microsoft.com/office/officeart/2005/8/layout/orgChart1"/>
    <dgm:cxn modelId="{0FC2B19E-5177-439C-871F-6201837C513F}" type="presParOf" srcId="{17BBED95-E017-42BD-B5B1-706CFC300F53}" destId="{B0B8C010-F4DC-4DB9-9EA1-B36A6B155F25}" srcOrd="2" destOrd="0" presId="urn:microsoft.com/office/officeart/2005/8/layout/orgChart1"/>
    <dgm:cxn modelId="{E466DBA1-CF34-4FBD-9E34-C43C64D75A27}" type="presParOf" srcId="{3F6CD5A3-CD08-4810-BF93-E4B4123CD727}" destId="{4C12A8EC-5159-42F1-8E6C-1BD5036B6C1E}" srcOrd="2" destOrd="0" presId="urn:microsoft.com/office/officeart/2005/8/layout/orgChart1"/>
    <dgm:cxn modelId="{D7F4CB6B-42BE-4D90-B554-A45B9FC3FA4A}" type="presParOf" srcId="{4C12A8EC-5159-42F1-8E6C-1BD5036B6C1E}" destId="{DAC53C7C-AE2A-40B9-BF9E-42EC439E8BCA}" srcOrd="0" destOrd="0" presId="urn:microsoft.com/office/officeart/2005/8/layout/orgChart1"/>
    <dgm:cxn modelId="{8E4894E5-D1F9-4BB7-93D9-6ABEF7C3EC0C}" type="presParOf" srcId="{4C12A8EC-5159-42F1-8E6C-1BD5036B6C1E}" destId="{4917586A-0DAA-48EA-AC05-D243BA17C6EE}" srcOrd="1" destOrd="0" presId="urn:microsoft.com/office/officeart/2005/8/layout/orgChart1"/>
    <dgm:cxn modelId="{387DFA9B-7A61-465D-9FCA-EDB04892A27E}" type="presParOf" srcId="{4917586A-0DAA-48EA-AC05-D243BA17C6EE}" destId="{086C0A35-574D-44B1-A270-DE4D7CC568CD}" srcOrd="0" destOrd="0" presId="urn:microsoft.com/office/officeart/2005/8/layout/orgChart1"/>
    <dgm:cxn modelId="{641DCD41-1C03-4902-B761-7B7454A20741}" type="presParOf" srcId="{086C0A35-574D-44B1-A270-DE4D7CC568CD}" destId="{81ABC839-4BB5-40D6-9AAE-4E5164F96A2F}" srcOrd="0" destOrd="0" presId="urn:microsoft.com/office/officeart/2005/8/layout/orgChart1"/>
    <dgm:cxn modelId="{5600C607-4ECF-420F-820B-F85A3BC31599}" type="presParOf" srcId="{086C0A35-574D-44B1-A270-DE4D7CC568CD}" destId="{B3EAE2F7-F13E-41ED-9FEC-B20FEA8F9E9C}" srcOrd="1" destOrd="0" presId="urn:microsoft.com/office/officeart/2005/8/layout/orgChart1"/>
    <dgm:cxn modelId="{8FE95A48-50D3-4AED-93EB-B06AB0CA726D}" type="presParOf" srcId="{4917586A-0DAA-48EA-AC05-D243BA17C6EE}" destId="{98DF67C9-237A-45BF-8D69-2CBA0A70993D}" srcOrd="1" destOrd="0" presId="urn:microsoft.com/office/officeart/2005/8/layout/orgChart1"/>
    <dgm:cxn modelId="{AFB80BFA-3DBD-462B-8138-96BB778B0B9C}" type="presParOf" srcId="{4917586A-0DAA-48EA-AC05-D243BA17C6EE}" destId="{EBC34AE2-686F-4392-B9D2-5538C0AEAF4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3E8257B-0E22-434D-9D68-519E87C3A555}"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en-US"/>
        </a:p>
      </dgm:t>
    </dgm:pt>
    <dgm:pt modelId="{37A9B291-58FE-4196-B018-7035680B41B3}">
      <dgm:prSet phldrT="[Text]"/>
      <dgm:spPr/>
      <dgm:t>
        <a:bodyPr/>
        <a:lstStyle/>
        <a:p>
          <a:r>
            <a:rPr lang="en-US" dirty="0"/>
            <a:t>If LEO enrolls in PTI or receives a Conditional Discharge, PTC may: </a:t>
          </a:r>
        </a:p>
      </dgm:t>
    </dgm:pt>
    <dgm:pt modelId="{14C109CA-D0CF-4023-B2C7-81615136DED7}" type="parTrans" cxnId="{B4DA5B3E-504E-4EDF-B4F1-D11323F231EF}">
      <dgm:prSet/>
      <dgm:spPr/>
      <dgm:t>
        <a:bodyPr/>
        <a:lstStyle/>
        <a:p>
          <a:endParaRPr lang="en-US"/>
        </a:p>
      </dgm:t>
    </dgm:pt>
    <dgm:pt modelId="{668D587C-F05E-4497-872B-E914D7C9B2D5}" type="sibTrans" cxnId="{B4DA5B3E-504E-4EDF-B4F1-D11323F231EF}">
      <dgm:prSet/>
      <dgm:spPr/>
      <dgm:t>
        <a:bodyPr/>
        <a:lstStyle/>
        <a:p>
          <a:endParaRPr lang="en-US"/>
        </a:p>
      </dgm:t>
    </dgm:pt>
    <dgm:pt modelId="{C0B342A4-1486-45FB-A94C-F7A2FD28F82B}">
      <dgm:prSet phldrT="[Text]"/>
      <dgm:spPr>
        <a:solidFill>
          <a:schemeClr val="accent5"/>
        </a:solidFill>
      </dgm:spPr>
      <dgm:t>
        <a:bodyPr/>
        <a:lstStyle/>
        <a:p>
          <a:r>
            <a:rPr lang="en-US" dirty="0"/>
            <a:t>Continue immediate suspension until program completed</a:t>
          </a:r>
        </a:p>
        <a:p>
          <a:r>
            <a:rPr lang="en-US" dirty="0"/>
            <a:t> (note: charges not deemed disposed until completion of program) </a:t>
          </a:r>
        </a:p>
      </dgm:t>
    </dgm:pt>
    <dgm:pt modelId="{13D163D5-8AE5-42E4-B58A-052950199373}" type="parTrans" cxnId="{5E832875-760A-4413-88E7-EDA319AFCE3D}">
      <dgm:prSet/>
      <dgm:spPr/>
      <dgm:t>
        <a:bodyPr/>
        <a:lstStyle/>
        <a:p>
          <a:endParaRPr lang="en-US"/>
        </a:p>
      </dgm:t>
    </dgm:pt>
    <dgm:pt modelId="{B5556AD2-F09E-46AA-A64A-2390CB6CBFAB}" type="sibTrans" cxnId="{5E832875-760A-4413-88E7-EDA319AFCE3D}">
      <dgm:prSet/>
      <dgm:spPr/>
      <dgm:t>
        <a:bodyPr/>
        <a:lstStyle/>
        <a:p>
          <a:endParaRPr lang="en-US"/>
        </a:p>
      </dgm:t>
    </dgm:pt>
    <dgm:pt modelId="{4861FF3C-EECD-48EE-A63B-BCA9026BE1F4}">
      <dgm:prSet phldrT="[Text]"/>
      <dgm:spPr>
        <a:solidFill>
          <a:schemeClr val="accent5"/>
        </a:solidFill>
      </dgm:spPr>
      <dgm:t>
        <a:bodyPr/>
        <a:lstStyle/>
        <a:p>
          <a:r>
            <a:rPr lang="en-US" dirty="0"/>
            <a:t>Find there is no immediate risk or danger to the LEO remaining licensed during diversionary period, PTC may still initiate an adverse licensing action</a:t>
          </a:r>
        </a:p>
      </dgm:t>
    </dgm:pt>
    <dgm:pt modelId="{F365C7BE-D5BF-4D95-B667-220260F0B08A}" type="parTrans" cxnId="{54363DF7-2F11-4D51-A4BE-BBC991215E3E}">
      <dgm:prSet/>
      <dgm:spPr/>
      <dgm:t>
        <a:bodyPr/>
        <a:lstStyle/>
        <a:p>
          <a:endParaRPr lang="en-US"/>
        </a:p>
      </dgm:t>
    </dgm:pt>
    <dgm:pt modelId="{CB2F3F21-9120-4801-801D-DF1A3DD5EA85}" type="sibTrans" cxnId="{54363DF7-2F11-4D51-A4BE-BBC991215E3E}">
      <dgm:prSet/>
      <dgm:spPr/>
      <dgm:t>
        <a:bodyPr/>
        <a:lstStyle/>
        <a:p>
          <a:endParaRPr lang="en-US"/>
        </a:p>
      </dgm:t>
    </dgm:pt>
    <dgm:pt modelId="{3363D049-C3AE-428A-ADB4-92949481C5B4}">
      <dgm:prSet/>
      <dgm:spPr>
        <a:solidFill>
          <a:schemeClr val="accent5"/>
        </a:solidFill>
      </dgm:spPr>
      <dgm:t>
        <a:bodyPr/>
        <a:lstStyle/>
        <a:p>
          <a:r>
            <a:rPr lang="en-US" dirty="0"/>
            <a:t>If immediate suspension imposed, a written final notice of immediate suspension shall be issued with findings of fact and conclusions of law</a:t>
          </a:r>
        </a:p>
      </dgm:t>
    </dgm:pt>
    <dgm:pt modelId="{726CA002-0553-4139-8B05-04A9F0FCFF8D}" type="parTrans" cxnId="{738E4843-D109-4459-A42E-BAABB60EF9E6}">
      <dgm:prSet/>
      <dgm:spPr/>
      <dgm:t>
        <a:bodyPr/>
        <a:lstStyle/>
        <a:p>
          <a:endParaRPr lang="en-US"/>
        </a:p>
      </dgm:t>
    </dgm:pt>
    <dgm:pt modelId="{1D878C28-F6A0-4D4F-9B29-4D4C616BD826}" type="sibTrans" cxnId="{738E4843-D109-4459-A42E-BAABB60EF9E6}">
      <dgm:prSet/>
      <dgm:spPr/>
      <dgm:t>
        <a:bodyPr/>
        <a:lstStyle/>
        <a:p>
          <a:endParaRPr lang="en-US"/>
        </a:p>
      </dgm:t>
    </dgm:pt>
    <dgm:pt modelId="{55A245BF-8ED9-44F2-A5AA-B8480D87DF19}" type="pres">
      <dgm:prSet presAssocID="{43E8257B-0E22-434D-9D68-519E87C3A555}" presName="hierChild1" presStyleCnt="0">
        <dgm:presLayoutVars>
          <dgm:orgChart val="1"/>
          <dgm:chPref val="1"/>
          <dgm:dir/>
          <dgm:animOne val="branch"/>
          <dgm:animLvl val="lvl"/>
          <dgm:resizeHandles/>
        </dgm:presLayoutVars>
      </dgm:prSet>
      <dgm:spPr/>
    </dgm:pt>
    <dgm:pt modelId="{A9DFA04D-1BC8-40A3-8EAF-0B0DE4A1603B}" type="pres">
      <dgm:prSet presAssocID="{37A9B291-58FE-4196-B018-7035680B41B3}" presName="hierRoot1" presStyleCnt="0">
        <dgm:presLayoutVars>
          <dgm:hierBranch val="init"/>
        </dgm:presLayoutVars>
      </dgm:prSet>
      <dgm:spPr/>
    </dgm:pt>
    <dgm:pt modelId="{F0F72BC0-4F70-40D2-BD0C-7EBADAD8533C}" type="pres">
      <dgm:prSet presAssocID="{37A9B291-58FE-4196-B018-7035680B41B3}" presName="rootComposite1" presStyleCnt="0"/>
      <dgm:spPr/>
    </dgm:pt>
    <dgm:pt modelId="{126AA736-8617-44A9-8AED-D24EFE4FE3A9}" type="pres">
      <dgm:prSet presAssocID="{37A9B291-58FE-4196-B018-7035680B41B3}" presName="rootText1" presStyleLbl="node0" presStyleIdx="0" presStyleCnt="1">
        <dgm:presLayoutVars>
          <dgm:chPref val="3"/>
        </dgm:presLayoutVars>
      </dgm:prSet>
      <dgm:spPr/>
    </dgm:pt>
    <dgm:pt modelId="{EA3FF3FB-66E0-433B-BDD6-F4F93463E966}" type="pres">
      <dgm:prSet presAssocID="{37A9B291-58FE-4196-B018-7035680B41B3}" presName="rootConnector1" presStyleLbl="node1" presStyleIdx="0" presStyleCnt="0"/>
      <dgm:spPr/>
    </dgm:pt>
    <dgm:pt modelId="{E488EAF4-1C08-45B0-B2DB-11D20458C1CF}" type="pres">
      <dgm:prSet presAssocID="{37A9B291-58FE-4196-B018-7035680B41B3}" presName="hierChild2" presStyleCnt="0"/>
      <dgm:spPr/>
    </dgm:pt>
    <dgm:pt modelId="{79042FBF-8EF5-4366-9687-3665297D5519}" type="pres">
      <dgm:prSet presAssocID="{13D163D5-8AE5-42E4-B58A-052950199373}" presName="Name37" presStyleLbl="parChTrans1D2" presStyleIdx="0" presStyleCnt="3"/>
      <dgm:spPr/>
    </dgm:pt>
    <dgm:pt modelId="{51D5E628-83FA-44E9-A025-D1DE101B7FA4}" type="pres">
      <dgm:prSet presAssocID="{C0B342A4-1486-45FB-A94C-F7A2FD28F82B}" presName="hierRoot2" presStyleCnt="0">
        <dgm:presLayoutVars>
          <dgm:hierBranch val="init"/>
        </dgm:presLayoutVars>
      </dgm:prSet>
      <dgm:spPr/>
    </dgm:pt>
    <dgm:pt modelId="{69FA7A66-7E45-4C5B-AE28-13FA5319EF56}" type="pres">
      <dgm:prSet presAssocID="{C0B342A4-1486-45FB-A94C-F7A2FD28F82B}" presName="rootComposite" presStyleCnt="0"/>
      <dgm:spPr/>
    </dgm:pt>
    <dgm:pt modelId="{A2485016-A299-4AB7-ACBC-55A63619D810}" type="pres">
      <dgm:prSet presAssocID="{C0B342A4-1486-45FB-A94C-F7A2FD28F82B}" presName="rootText" presStyleLbl="node2" presStyleIdx="0" presStyleCnt="3">
        <dgm:presLayoutVars>
          <dgm:chPref val="3"/>
        </dgm:presLayoutVars>
      </dgm:prSet>
      <dgm:spPr/>
    </dgm:pt>
    <dgm:pt modelId="{E42F74C9-AFAC-4C7C-BA18-534389128E22}" type="pres">
      <dgm:prSet presAssocID="{C0B342A4-1486-45FB-A94C-F7A2FD28F82B}" presName="rootConnector" presStyleLbl="node2" presStyleIdx="0" presStyleCnt="3"/>
      <dgm:spPr/>
    </dgm:pt>
    <dgm:pt modelId="{29323926-99C5-4698-BAAF-D665831B981D}" type="pres">
      <dgm:prSet presAssocID="{C0B342A4-1486-45FB-A94C-F7A2FD28F82B}" presName="hierChild4" presStyleCnt="0"/>
      <dgm:spPr/>
    </dgm:pt>
    <dgm:pt modelId="{2FB85762-3163-4F61-94C5-640BFF316024}" type="pres">
      <dgm:prSet presAssocID="{C0B342A4-1486-45FB-A94C-F7A2FD28F82B}" presName="hierChild5" presStyleCnt="0"/>
      <dgm:spPr/>
    </dgm:pt>
    <dgm:pt modelId="{D11DADB3-96CE-4D6C-B0BA-4474718D8DA6}" type="pres">
      <dgm:prSet presAssocID="{726CA002-0553-4139-8B05-04A9F0FCFF8D}" presName="Name37" presStyleLbl="parChTrans1D2" presStyleIdx="1" presStyleCnt="3"/>
      <dgm:spPr/>
    </dgm:pt>
    <dgm:pt modelId="{C2DC6C29-B1EA-47F2-95B3-BE707A2E6023}" type="pres">
      <dgm:prSet presAssocID="{3363D049-C3AE-428A-ADB4-92949481C5B4}" presName="hierRoot2" presStyleCnt="0">
        <dgm:presLayoutVars>
          <dgm:hierBranch val="init"/>
        </dgm:presLayoutVars>
      </dgm:prSet>
      <dgm:spPr/>
    </dgm:pt>
    <dgm:pt modelId="{7E5FAF6C-FE11-4A3E-A221-1F9B6529C2D7}" type="pres">
      <dgm:prSet presAssocID="{3363D049-C3AE-428A-ADB4-92949481C5B4}" presName="rootComposite" presStyleCnt="0"/>
      <dgm:spPr/>
    </dgm:pt>
    <dgm:pt modelId="{DC2146F4-E391-4CC8-B057-2ADF4BDBC5FB}" type="pres">
      <dgm:prSet presAssocID="{3363D049-C3AE-428A-ADB4-92949481C5B4}" presName="rootText" presStyleLbl="node2" presStyleIdx="1" presStyleCnt="3">
        <dgm:presLayoutVars>
          <dgm:chPref val="3"/>
        </dgm:presLayoutVars>
      </dgm:prSet>
      <dgm:spPr/>
    </dgm:pt>
    <dgm:pt modelId="{E9E708E5-8FC5-4A3F-93E6-841EE8D18679}" type="pres">
      <dgm:prSet presAssocID="{3363D049-C3AE-428A-ADB4-92949481C5B4}" presName="rootConnector" presStyleLbl="node2" presStyleIdx="1" presStyleCnt="3"/>
      <dgm:spPr/>
    </dgm:pt>
    <dgm:pt modelId="{0682828E-4A2E-4081-9A4F-A74F15AFCCB8}" type="pres">
      <dgm:prSet presAssocID="{3363D049-C3AE-428A-ADB4-92949481C5B4}" presName="hierChild4" presStyleCnt="0"/>
      <dgm:spPr/>
    </dgm:pt>
    <dgm:pt modelId="{763E93C9-97A1-46F2-972A-F802BA615CA6}" type="pres">
      <dgm:prSet presAssocID="{3363D049-C3AE-428A-ADB4-92949481C5B4}" presName="hierChild5" presStyleCnt="0"/>
      <dgm:spPr/>
    </dgm:pt>
    <dgm:pt modelId="{3F5B7EDA-96D1-44E6-B731-D3DEC341B886}" type="pres">
      <dgm:prSet presAssocID="{F365C7BE-D5BF-4D95-B667-220260F0B08A}" presName="Name37" presStyleLbl="parChTrans1D2" presStyleIdx="2" presStyleCnt="3"/>
      <dgm:spPr/>
    </dgm:pt>
    <dgm:pt modelId="{AB759F44-8A86-4E02-BBBB-C00EFA363B51}" type="pres">
      <dgm:prSet presAssocID="{4861FF3C-EECD-48EE-A63B-BCA9026BE1F4}" presName="hierRoot2" presStyleCnt="0">
        <dgm:presLayoutVars>
          <dgm:hierBranch val="init"/>
        </dgm:presLayoutVars>
      </dgm:prSet>
      <dgm:spPr/>
    </dgm:pt>
    <dgm:pt modelId="{2E80A18F-AD1C-46E0-AE18-B3210DCAD4CA}" type="pres">
      <dgm:prSet presAssocID="{4861FF3C-EECD-48EE-A63B-BCA9026BE1F4}" presName="rootComposite" presStyleCnt="0"/>
      <dgm:spPr/>
    </dgm:pt>
    <dgm:pt modelId="{5410AF48-8D59-4EBF-A59B-A6BCFD1B5AF3}" type="pres">
      <dgm:prSet presAssocID="{4861FF3C-EECD-48EE-A63B-BCA9026BE1F4}" presName="rootText" presStyleLbl="node2" presStyleIdx="2" presStyleCnt="3">
        <dgm:presLayoutVars>
          <dgm:chPref val="3"/>
        </dgm:presLayoutVars>
      </dgm:prSet>
      <dgm:spPr/>
    </dgm:pt>
    <dgm:pt modelId="{7DC830D1-A97C-4F3D-8BF0-11911F8374E2}" type="pres">
      <dgm:prSet presAssocID="{4861FF3C-EECD-48EE-A63B-BCA9026BE1F4}" presName="rootConnector" presStyleLbl="node2" presStyleIdx="2" presStyleCnt="3"/>
      <dgm:spPr/>
    </dgm:pt>
    <dgm:pt modelId="{205EA114-D466-400A-8B9E-BA3A95DE01A6}" type="pres">
      <dgm:prSet presAssocID="{4861FF3C-EECD-48EE-A63B-BCA9026BE1F4}" presName="hierChild4" presStyleCnt="0"/>
      <dgm:spPr/>
    </dgm:pt>
    <dgm:pt modelId="{78330A10-8929-45BA-B6E8-9BCFC04B2485}" type="pres">
      <dgm:prSet presAssocID="{4861FF3C-EECD-48EE-A63B-BCA9026BE1F4}" presName="hierChild5" presStyleCnt="0"/>
      <dgm:spPr/>
    </dgm:pt>
    <dgm:pt modelId="{47AE582E-623D-440F-8336-AEAAE2627688}" type="pres">
      <dgm:prSet presAssocID="{37A9B291-58FE-4196-B018-7035680B41B3}" presName="hierChild3" presStyleCnt="0"/>
      <dgm:spPr/>
    </dgm:pt>
  </dgm:ptLst>
  <dgm:cxnLst>
    <dgm:cxn modelId="{AD762B08-DE12-4BCF-BFBB-0E082D703CC9}" type="presOf" srcId="{37A9B291-58FE-4196-B018-7035680B41B3}" destId="{126AA736-8617-44A9-8AED-D24EFE4FE3A9}" srcOrd="0" destOrd="0" presId="urn:microsoft.com/office/officeart/2005/8/layout/orgChart1"/>
    <dgm:cxn modelId="{F5C2A71F-923C-48C3-B607-AB61E46F050F}" type="presOf" srcId="{C0B342A4-1486-45FB-A94C-F7A2FD28F82B}" destId="{E42F74C9-AFAC-4C7C-BA18-534389128E22}" srcOrd="1" destOrd="0" presId="urn:microsoft.com/office/officeart/2005/8/layout/orgChart1"/>
    <dgm:cxn modelId="{39440420-362B-407C-B391-9C6D3B109AB1}" type="presOf" srcId="{37A9B291-58FE-4196-B018-7035680B41B3}" destId="{EA3FF3FB-66E0-433B-BDD6-F4F93463E966}" srcOrd="1" destOrd="0" presId="urn:microsoft.com/office/officeart/2005/8/layout/orgChart1"/>
    <dgm:cxn modelId="{28B6E931-FEAD-4A7A-850E-7E7F0F9754F9}" type="presOf" srcId="{F365C7BE-D5BF-4D95-B667-220260F0B08A}" destId="{3F5B7EDA-96D1-44E6-B731-D3DEC341B886}" srcOrd="0" destOrd="0" presId="urn:microsoft.com/office/officeart/2005/8/layout/orgChart1"/>
    <dgm:cxn modelId="{B4DA5B3E-504E-4EDF-B4F1-D11323F231EF}" srcId="{43E8257B-0E22-434D-9D68-519E87C3A555}" destId="{37A9B291-58FE-4196-B018-7035680B41B3}" srcOrd="0" destOrd="0" parTransId="{14C109CA-D0CF-4023-B2C7-81615136DED7}" sibTransId="{668D587C-F05E-4497-872B-E914D7C9B2D5}"/>
    <dgm:cxn modelId="{738E4843-D109-4459-A42E-BAABB60EF9E6}" srcId="{37A9B291-58FE-4196-B018-7035680B41B3}" destId="{3363D049-C3AE-428A-ADB4-92949481C5B4}" srcOrd="1" destOrd="0" parTransId="{726CA002-0553-4139-8B05-04A9F0FCFF8D}" sibTransId="{1D878C28-F6A0-4D4F-9B29-4D4C616BD826}"/>
    <dgm:cxn modelId="{FACB2D48-42EF-4FDC-ADC5-9741CA48BEDD}" type="presOf" srcId="{43E8257B-0E22-434D-9D68-519E87C3A555}" destId="{55A245BF-8ED9-44F2-A5AA-B8480D87DF19}" srcOrd="0" destOrd="0" presId="urn:microsoft.com/office/officeart/2005/8/layout/orgChart1"/>
    <dgm:cxn modelId="{5E832875-760A-4413-88E7-EDA319AFCE3D}" srcId="{37A9B291-58FE-4196-B018-7035680B41B3}" destId="{C0B342A4-1486-45FB-A94C-F7A2FD28F82B}" srcOrd="0" destOrd="0" parTransId="{13D163D5-8AE5-42E4-B58A-052950199373}" sibTransId="{B5556AD2-F09E-46AA-A64A-2390CB6CBFAB}"/>
    <dgm:cxn modelId="{428DE392-9B83-4EC8-8C99-40C796F3E958}" type="presOf" srcId="{4861FF3C-EECD-48EE-A63B-BCA9026BE1F4}" destId="{7DC830D1-A97C-4F3D-8BF0-11911F8374E2}" srcOrd="1" destOrd="0" presId="urn:microsoft.com/office/officeart/2005/8/layout/orgChart1"/>
    <dgm:cxn modelId="{ED3DDBB2-5DA0-4687-A2CE-38D406C6FE5D}" type="presOf" srcId="{13D163D5-8AE5-42E4-B58A-052950199373}" destId="{79042FBF-8EF5-4366-9687-3665297D5519}" srcOrd="0" destOrd="0" presId="urn:microsoft.com/office/officeart/2005/8/layout/orgChart1"/>
    <dgm:cxn modelId="{E19D63BD-D146-4CCA-BB20-ABB0C4143B76}" type="presOf" srcId="{726CA002-0553-4139-8B05-04A9F0FCFF8D}" destId="{D11DADB3-96CE-4D6C-B0BA-4474718D8DA6}" srcOrd="0" destOrd="0" presId="urn:microsoft.com/office/officeart/2005/8/layout/orgChart1"/>
    <dgm:cxn modelId="{164E37E2-5046-45E4-B872-DFA4332D9A20}" type="presOf" srcId="{3363D049-C3AE-428A-ADB4-92949481C5B4}" destId="{E9E708E5-8FC5-4A3F-93E6-841EE8D18679}" srcOrd="1" destOrd="0" presId="urn:microsoft.com/office/officeart/2005/8/layout/orgChart1"/>
    <dgm:cxn modelId="{BD413CE7-BD3B-4410-ACF3-862DB268795D}" type="presOf" srcId="{4861FF3C-EECD-48EE-A63B-BCA9026BE1F4}" destId="{5410AF48-8D59-4EBF-A59B-A6BCFD1B5AF3}" srcOrd="0" destOrd="0" presId="urn:microsoft.com/office/officeart/2005/8/layout/orgChart1"/>
    <dgm:cxn modelId="{54363DF7-2F11-4D51-A4BE-BBC991215E3E}" srcId="{37A9B291-58FE-4196-B018-7035680B41B3}" destId="{4861FF3C-EECD-48EE-A63B-BCA9026BE1F4}" srcOrd="2" destOrd="0" parTransId="{F365C7BE-D5BF-4D95-B667-220260F0B08A}" sibTransId="{CB2F3F21-9120-4801-801D-DF1A3DD5EA85}"/>
    <dgm:cxn modelId="{CFCB09FA-E631-4689-851E-75EBFD6DA914}" type="presOf" srcId="{3363D049-C3AE-428A-ADB4-92949481C5B4}" destId="{DC2146F4-E391-4CC8-B057-2ADF4BDBC5FB}" srcOrd="0" destOrd="0" presId="urn:microsoft.com/office/officeart/2005/8/layout/orgChart1"/>
    <dgm:cxn modelId="{D8DE7BFB-1469-4588-98C9-C29E7EA5F9EF}" type="presOf" srcId="{C0B342A4-1486-45FB-A94C-F7A2FD28F82B}" destId="{A2485016-A299-4AB7-ACBC-55A63619D810}" srcOrd="0" destOrd="0" presId="urn:microsoft.com/office/officeart/2005/8/layout/orgChart1"/>
    <dgm:cxn modelId="{DCA88544-0A11-4AA2-977C-A92F2C323CED}" type="presParOf" srcId="{55A245BF-8ED9-44F2-A5AA-B8480D87DF19}" destId="{A9DFA04D-1BC8-40A3-8EAF-0B0DE4A1603B}" srcOrd="0" destOrd="0" presId="urn:microsoft.com/office/officeart/2005/8/layout/orgChart1"/>
    <dgm:cxn modelId="{FE1B6289-7AAC-48CF-8356-FF712FF45FE2}" type="presParOf" srcId="{A9DFA04D-1BC8-40A3-8EAF-0B0DE4A1603B}" destId="{F0F72BC0-4F70-40D2-BD0C-7EBADAD8533C}" srcOrd="0" destOrd="0" presId="urn:microsoft.com/office/officeart/2005/8/layout/orgChart1"/>
    <dgm:cxn modelId="{8AE0A449-A63A-40B2-84D8-5BDBE32C6FDF}" type="presParOf" srcId="{F0F72BC0-4F70-40D2-BD0C-7EBADAD8533C}" destId="{126AA736-8617-44A9-8AED-D24EFE4FE3A9}" srcOrd="0" destOrd="0" presId="urn:microsoft.com/office/officeart/2005/8/layout/orgChart1"/>
    <dgm:cxn modelId="{3437EA27-C799-4E3A-ABB1-B62B15E24B94}" type="presParOf" srcId="{F0F72BC0-4F70-40D2-BD0C-7EBADAD8533C}" destId="{EA3FF3FB-66E0-433B-BDD6-F4F93463E966}" srcOrd="1" destOrd="0" presId="urn:microsoft.com/office/officeart/2005/8/layout/orgChart1"/>
    <dgm:cxn modelId="{2FCFD9FA-5DE9-462B-9608-3B6773EA31CA}" type="presParOf" srcId="{A9DFA04D-1BC8-40A3-8EAF-0B0DE4A1603B}" destId="{E488EAF4-1C08-45B0-B2DB-11D20458C1CF}" srcOrd="1" destOrd="0" presId="urn:microsoft.com/office/officeart/2005/8/layout/orgChart1"/>
    <dgm:cxn modelId="{7C1BE7E9-D1BF-469E-95A3-FABA8E269874}" type="presParOf" srcId="{E488EAF4-1C08-45B0-B2DB-11D20458C1CF}" destId="{79042FBF-8EF5-4366-9687-3665297D5519}" srcOrd="0" destOrd="0" presId="urn:microsoft.com/office/officeart/2005/8/layout/orgChart1"/>
    <dgm:cxn modelId="{047C663F-A6E1-4B58-BD12-3286B302E594}" type="presParOf" srcId="{E488EAF4-1C08-45B0-B2DB-11D20458C1CF}" destId="{51D5E628-83FA-44E9-A025-D1DE101B7FA4}" srcOrd="1" destOrd="0" presId="urn:microsoft.com/office/officeart/2005/8/layout/orgChart1"/>
    <dgm:cxn modelId="{360FA2B7-1ED1-434E-AC88-66EC6C5BBC7D}" type="presParOf" srcId="{51D5E628-83FA-44E9-A025-D1DE101B7FA4}" destId="{69FA7A66-7E45-4C5B-AE28-13FA5319EF56}" srcOrd="0" destOrd="0" presId="urn:microsoft.com/office/officeart/2005/8/layout/orgChart1"/>
    <dgm:cxn modelId="{162D2B92-265B-4DFE-BF2B-00340628B681}" type="presParOf" srcId="{69FA7A66-7E45-4C5B-AE28-13FA5319EF56}" destId="{A2485016-A299-4AB7-ACBC-55A63619D810}" srcOrd="0" destOrd="0" presId="urn:microsoft.com/office/officeart/2005/8/layout/orgChart1"/>
    <dgm:cxn modelId="{0C96F974-E1FE-4F70-92D2-C52C8B4FB9E0}" type="presParOf" srcId="{69FA7A66-7E45-4C5B-AE28-13FA5319EF56}" destId="{E42F74C9-AFAC-4C7C-BA18-534389128E22}" srcOrd="1" destOrd="0" presId="urn:microsoft.com/office/officeart/2005/8/layout/orgChart1"/>
    <dgm:cxn modelId="{E96CD265-D560-4544-9E7D-94C3CD655234}" type="presParOf" srcId="{51D5E628-83FA-44E9-A025-D1DE101B7FA4}" destId="{29323926-99C5-4698-BAAF-D665831B981D}" srcOrd="1" destOrd="0" presId="urn:microsoft.com/office/officeart/2005/8/layout/orgChart1"/>
    <dgm:cxn modelId="{7E67DA5E-A81F-45E3-87BF-2E712256E796}" type="presParOf" srcId="{51D5E628-83FA-44E9-A025-D1DE101B7FA4}" destId="{2FB85762-3163-4F61-94C5-640BFF316024}" srcOrd="2" destOrd="0" presId="urn:microsoft.com/office/officeart/2005/8/layout/orgChart1"/>
    <dgm:cxn modelId="{A44D4D5D-26DD-4BA5-935F-3D808C435526}" type="presParOf" srcId="{E488EAF4-1C08-45B0-B2DB-11D20458C1CF}" destId="{D11DADB3-96CE-4D6C-B0BA-4474718D8DA6}" srcOrd="2" destOrd="0" presId="urn:microsoft.com/office/officeart/2005/8/layout/orgChart1"/>
    <dgm:cxn modelId="{4B4ADE6F-8077-42C4-AB22-B992AF7D3587}" type="presParOf" srcId="{E488EAF4-1C08-45B0-B2DB-11D20458C1CF}" destId="{C2DC6C29-B1EA-47F2-95B3-BE707A2E6023}" srcOrd="3" destOrd="0" presId="urn:microsoft.com/office/officeart/2005/8/layout/orgChart1"/>
    <dgm:cxn modelId="{981323BF-0E70-4388-93BA-F3CCE28B2C26}" type="presParOf" srcId="{C2DC6C29-B1EA-47F2-95B3-BE707A2E6023}" destId="{7E5FAF6C-FE11-4A3E-A221-1F9B6529C2D7}" srcOrd="0" destOrd="0" presId="urn:microsoft.com/office/officeart/2005/8/layout/orgChart1"/>
    <dgm:cxn modelId="{6D0CB6E2-767E-48EA-B804-819E720A1BD7}" type="presParOf" srcId="{7E5FAF6C-FE11-4A3E-A221-1F9B6529C2D7}" destId="{DC2146F4-E391-4CC8-B057-2ADF4BDBC5FB}" srcOrd="0" destOrd="0" presId="urn:microsoft.com/office/officeart/2005/8/layout/orgChart1"/>
    <dgm:cxn modelId="{0FD775C9-EBDD-4316-9EEF-9D4A340CC64C}" type="presParOf" srcId="{7E5FAF6C-FE11-4A3E-A221-1F9B6529C2D7}" destId="{E9E708E5-8FC5-4A3F-93E6-841EE8D18679}" srcOrd="1" destOrd="0" presId="urn:microsoft.com/office/officeart/2005/8/layout/orgChart1"/>
    <dgm:cxn modelId="{6F2D4037-6C3E-4135-B96F-879F2DA8A3D0}" type="presParOf" srcId="{C2DC6C29-B1EA-47F2-95B3-BE707A2E6023}" destId="{0682828E-4A2E-4081-9A4F-A74F15AFCCB8}" srcOrd="1" destOrd="0" presId="urn:microsoft.com/office/officeart/2005/8/layout/orgChart1"/>
    <dgm:cxn modelId="{92739B1E-0A80-465D-9C4A-00896FA9DFFB}" type="presParOf" srcId="{C2DC6C29-B1EA-47F2-95B3-BE707A2E6023}" destId="{763E93C9-97A1-46F2-972A-F802BA615CA6}" srcOrd="2" destOrd="0" presId="urn:microsoft.com/office/officeart/2005/8/layout/orgChart1"/>
    <dgm:cxn modelId="{8A73FB57-7E4C-413F-9085-3B7072BDBB37}" type="presParOf" srcId="{E488EAF4-1C08-45B0-B2DB-11D20458C1CF}" destId="{3F5B7EDA-96D1-44E6-B731-D3DEC341B886}" srcOrd="4" destOrd="0" presId="urn:microsoft.com/office/officeart/2005/8/layout/orgChart1"/>
    <dgm:cxn modelId="{60FA5F07-8290-45B9-B089-3240E0C0AA02}" type="presParOf" srcId="{E488EAF4-1C08-45B0-B2DB-11D20458C1CF}" destId="{AB759F44-8A86-4E02-BBBB-C00EFA363B51}" srcOrd="5" destOrd="0" presId="urn:microsoft.com/office/officeart/2005/8/layout/orgChart1"/>
    <dgm:cxn modelId="{50353E51-B5D3-41EA-A6E7-DA03D64277FF}" type="presParOf" srcId="{AB759F44-8A86-4E02-BBBB-C00EFA363B51}" destId="{2E80A18F-AD1C-46E0-AE18-B3210DCAD4CA}" srcOrd="0" destOrd="0" presId="urn:microsoft.com/office/officeart/2005/8/layout/orgChart1"/>
    <dgm:cxn modelId="{D6FA2F2C-750F-4B42-8323-01140D4E44F6}" type="presParOf" srcId="{2E80A18F-AD1C-46E0-AE18-B3210DCAD4CA}" destId="{5410AF48-8D59-4EBF-A59B-A6BCFD1B5AF3}" srcOrd="0" destOrd="0" presId="urn:microsoft.com/office/officeart/2005/8/layout/orgChart1"/>
    <dgm:cxn modelId="{DC668A03-9B70-4B16-8DFE-F93B5D51F073}" type="presParOf" srcId="{2E80A18F-AD1C-46E0-AE18-B3210DCAD4CA}" destId="{7DC830D1-A97C-4F3D-8BF0-11911F8374E2}" srcOrd="1" destOrd="0" presId="urn:microsoft.com/office/officeart/2005/8/layout/orgChart1"/>
    <dgm:cxn modelId="{B9D87EA4-F077-4274-AEA4-8501FF42081E}" type="presParOf" srcId="{AB759F44-8A86-4E02-BBBB-C00EFA363B51}" destId="{205EA114-D466-400A-8B9E-BA3A95DE01A6}" srcOrd="1" destOrd="0" presId="urn:microsoft.com/office/officeart/2005/8/layout/orgChart1"/>
    <dgm:cxn modelId="{965A940D-D51A-488B-BB7E-5A29C1ED4DDD}" type="presParOf" srcId="{AB759F44-8A86-4E02-BBBB-C00EFA363B51}" destId="{78330A10-8929-45BA-B6E8-9BCFC04B2485}" srcOrd="2" destOrd="0" presId="urn:microsoft.com/office/officeart/2005/8/layout/orgChart1"/>
    <dgm:cxn modelId="{1C135859-B92E-407C-8125-47FA05AEF5E1}" type="presParOf" srcId="{A9DFA04D-1BC8-40A3-8EAF-0B0DE4A1603B}" destId="{47AE582E-623D-440F-8336-AEAAE262768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99F179F-E265-4A60-9DAC-5F4FF1D74DD6}"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lang="en-US"/>
        </a:p>
      </dgm:t>
    </dgm:pt>
    <dgm:pt modelId="{2A50A611-8E52-46D6-A266-8E64AC431792}">
      <dgm:prSet phldrT="[Text]"/>
      <dgm:spPr/>
      <dgm:t>
        <a:bodyPr/>
        <a:lstStyle/>
        <a:p>
          <a:r>
            <a:rPr lang="en-US" dirty="0"/>
            <a:t>If found LEO engaged in action that is the basis for an adverse licensing action, PTC may: </a:t>
          </a:r>
        </a:p>
      </dgm:t>
    </dgm:pt>
    <dgm:pt modelId="{23D722F6-45FE-47B1-8E36-16C13B2BA72C}" type="parTrans" cxnId="{283A7885-B9B2-4899-97BD-5EDA11FE7ABD}">
      <dgm:prSet/>
      <dgm:spPr/>
      <dgm:t>
        <a:bodyPr/>
        <a:lstStyle/>
        <a:p>
          <a:endParaRPr lang="en-US"/>
        </a:p>
      </dgm:t>
    </dgm:pt>
    <dgm:pt modelId="{BFB29BB5-EAB8-4C80-8AC8-B3D974422CDE}" type="sibTrans" cxnId="{283A7885-B9B2-4899-97BD-5EDA11FE7ABD}">
      <dgm:prSet/>
      <dgm:spPr/>
      <dgm:t>
        <a:bodyPr/>
        <a:lstStyle/>
        <a:p>
          <a:endParaRPr lang="en-US"/>
        </a:p>
      </dgm:t>
    </dgm:pt>
    <dgm:pt modelId="{A02A2F20-19A5-4F16-A6B3-E5C4F9A35031}">
      <dgm:prSet phldrT="[Text]"/>
      <dgm:spPr>
        <a:solidFill>
          <a:schemeClr val="accent5"/>
        </a:solidFill>
      </dgm:spPr>
      <dgm:t>
        <a:bodyPr/>
        <a:lstStyle/>
        <a:p>
          <a:r>
            <a:rPr lang="en-US" dirty="0"/>
            <a:t>Revoke or Suspend a license</a:t>
          </a:r>
        </a:p>
      </dgm:t>
    </dgm:pt>
    <dgm:pt modelId="{EB15D1C4-83A5-4B1F-96BF-09887FD18DD9}" type="parTrans" cxnId="{DDB69791-DD10-4CAA-B4DD-FDE990D014B5}">
      <dgm:prSet/>
      <dgm:spPr/>
      <dgm:t>
        <a:bodyPr/>
        <a:lstStyle/>
        <a:p>
          <a:endParaRPr lang="en-US"/>
        </a:p>
      </dgm:t>
    </dgm:pt>
    <dgm:pt modelId="{DFA177FC-DBB8-4B75-9460-FD3D5555C533}" type="sibTrans" cxnId="{DDB69791-DD10-4CAA-B4DD-FDE990D014B5}">
      <dgm:prSet/>
      <dgm:spPr/>
      <dgm:t>
        <a:bodyPr/>
        <a:lstStyle/>
        <a:p>
          <a:endParaRPr lang="en-US"/>
        </a:p>
      </dgm:t>
    </dgm:pt>
    <dgm:pt modelId="{EE03D7A8-7526-473C-BA57-091903889042}">
      <dgm:prSet phldrT="[Text]"/>
      <dgm:spPr>
        <a:solidFill>
          <a:schemeClr val="accent5"/>
        </a:solidFill>
      </dgm:spPr>
      <dgm:t>
        <a:bodyPr/>
        <a:lstStyle/>
        <a:p>
          <a:r>
            <a:rPr lang="en-US" dirty="0"/>
            <a:t>Condition a penalty, or withhold formal disposition upon the LEO’s completion of care, counseling, or treatment, as directed by the Commission</a:t>
          </a:r>
        </a:p>
      </dgm:t>
    </dgm:pt>
    <dgm:pt modelId="{96FF3AE1-5E89-4E30-93FD-7568CEF875AF}" type="parTrans" cxnId="{830BE7EA-4A16-4BB9-93D3-A70E70D4CA62}">
      <dgm:prSet/>
      <dgm:spPr/>
      <dgm:t>
        <a:bodyPr/>
        <a:lstStyle/>
        <a:p>
          <a:endParaRPr lang="en-US"/>
        </a:p>
      </dgm:t>
    </dgm:pt>
    <dgm:pt modelId="{32980DB5-E50F-4F84-8E9F-B775135804CC}" type="sibTrans" cxnId="{830BE7EA-4A16-4BB9-93D3-A70E70D4CA62}">
      <dgm:prSet/>
      <dgm:spPr/>
      <dgm:t>
        <a:bodyPr/>
        <a:lstStyle/>
        <a:p>
          <a:endParaRPr lang="en-US"/>
        </a:p>
      </dgm:t>
    </dgm:pt>
    <dgm:pt modelId="{8097BB62-4529-49A6-9686-CB1A54BB69A8}" type="pres">
      <dgm:prSet presAssocID="{999F179F-E265-4A60-9DAC-5F4FF1D74DD6}" presName="diagram" presStyleCnt="0">
        <dgm:presLayoutVars>
          <dgm:chPref val="1"/>
          <dgm:dir/>
          <dgm:animOne val="branch"/>
          <dgm:animLvl val="lvl"/>
          <dgm:resizeHandles val="exact"/>
        </dgm:presLayoutVars>
      </dgm:prSet>
      <dgm:spPr/>
    </dgm:pt>
    <dgm:pt modelId="{80988E7C-864C-4A91-A1E7-C510CE20783A}" type="pres">
      <dgm:prSet presAssocID="{2A50A611-8E52-46D6-A266-8E64AC431792}" presName="root1" presStyleCnt="0"/>
      <dgm:spPr/>
    </dgm:pt>
    <dgm:pt modelId="{4A547650-9084-43E7-9926-62162718941B}" type="pres">
      <dgm:prSet presAssocID="{2A50A611-8E52-46D6-A266-8E64AC431792}" presName="LevelOneTextNode" presStyleLbl="node0" presStyleIdx="0" presStyleCnt="1">
        <dgm:presLayoutVars>
          <dgm:chPref val="3"/>
        </dgm:presLayoutVars>
      </dgm:prSet>
      <dgm:spPr/>
    </dgm:pt>
    <dgm:pt modelId="{FD4AECF7-9DFA-47C7-8FF0-16DFB395C4DC}" type="pres">
      <dgm:prSet presAssocID="{2A50A611-8E52-46D6-A266-8E64AC431792}" presName="level2hierChild" presStyleCnt="0"/>
      <dgm:spPr/>
    </dgm:pt>
    <dgm:pt modelId="{4560C2CE-5912-4BE8-A328-91AF83C7BFE4}" type="pres">
      <dgm:prSet presAssocID="{EB15D1C4-83A5-4B1F-96BF-09887FD18DD9}" presName="conn2-1" presStyleLbl="parChTrans1D2" presStyleIdx="0" presStyleCnt="2"/>
      <dgm:spPr/>
    </dgm:pt>
    <dgm:pt modelId="{7F4DAA22-9302-4E49-8427-E7E04B4EDA9C}" type="pres">
      <dgm:prSet presAssocID="{EB15D1C4-83A5-4B1F-96BF-09887FD18DD9}" presName="connTx" presStyleLbl="parChTrans1D2" presStyleIdx="0" presStyleCnt="2"/>
      <dgm:spPr/>
    </dgm:pt>
    <dgm:pt modelId="{D588B269-019C-4E78-B438-6FA8190BA20C}" type="pres">
      <dgm:prSet presAssocID="{A02A2F20-19A5-4F16-A6B3-E5C4F9A35031}" presName="root2" presStyleCnt="0"/>
      <dgm:spPr/>
    </dgm:pt>
    <dgm:pt modelId="{EF3922B3-45B9-4AD6-B6AA-70000DDD4242}" type="pres">
      <dgm:prSet presAssocID="{A02A2F20-19A5-4F16-A6B3-E5C4F9A35031}" presName="LevelTwoTextNode" presStyleLbl="node2" presStyleIdx="0" presStyleCnt="2">
        <dgm:presLayoutVars>
          <dgm:chPref val="3"/>
        </dgm:presLayoutVars>
      </dgm:prSet>
      <dgm:spPr/>
    </dgm:pt>
    <dgm:pt modelId="{9423C887-9428-46F0-890B-0A84E75A3DE8}" type="pres">
      <dgm:prSet presAssocID="{A02A2F20-19A5-4F16-A6B3-E5C4F9A35031}" presName="level3hierChild" presStyleCnt="0"/>
      <dgm:spPr/>
    </dgm:pt>
    <dgm:pt modelId="{07EA545E-2681-4BE2-91CD-DEAE9C3C8A75}" type="pres">
      <dgm:prSet presAssocID="{96FF3AE1-5E89-4E30-93FD-7568CEF875AF}" presName="conn2-1" presStyleLbl="parChTrans1D2" presStyleIdx="1" presStyleCnt="2"/>
      <dgm:spPr/>
    </dgm:pt>
    <dgm:pt modelId="{DAD686BF-B3B0-403D-BB1F-A5399CCC3332}" type="pres">
      <dgm:prSet presAssocID="{96FF3AE1-5E89-4E30-93FD-7568CEF875AF}" presName="connTx" presStyleLbl="parChTrans1D2" presStyleIdx="1" presStyleCnt="2"/>
      <dgm:spPr/>
    </dgm:pt>
    <dgm:pt modelId="{3A7DF798-2CC8-4188-8D8B-73361F6AD3A4}" type="pres">
      <dgm:prSet presAssocID="{EE03D7A8-7526-473C-BA57-091903889042}" presName="root2" presStyleCnt="0"/>
      <dgm:spPr/>
    </dgm:pt>
    <dgm:pt modelId="{43D357C7-9C99-4304-B628-B74F61641CDE}" type="pres">
      <dgm:prSet presAssocID="{EE03D7A8-7526-473C-BA57-091903889042}" presName="LevelTwoTextNode" presStyleLbl="node2" presStyleIdx="1" presStyleCnt="2">
        <dgm:presLayoutVars>
          <dgm:chPref val="3"/>
        </dgm:presLayoutVars>
      </dgm:prSet>
      <dgm:spPr/>
    </dgm:pt>
    <dgm:pt modelId="{FC67BE44-C020-4539-89C1-9B53319E784A}" type="pres">
      <dgm:prSet presAssocID="{EE03D7A8-7526-473C-BA57-091903889042}" presName="level3hierChild" presStyleCnt="0"/>
      <dgm:spPr/>
    </dgm:pt>
  </dgm:ptLst>
  <dgm:cxnLst>
    <dgm:cxn modelId="{46A5D508-7C93-4A08-8FCF-A7712CC1D5BB}" type="presOf" srcId="{EB15D1C4-83A5-4B1F-96BF-09887FD18DD9}" destId="{7F4DAA22-9302-4E49-8427-E7E04B4EDA9C}" srcOrd="1" destOrd="0" presId="urn:microsoft.com/office/officeart/2005/8/layout/hierarchy2"/>
    <dgm:cxn modelId="{5C2BF03F-91A8-4A08-88B9-F6BF2E584B96}" type="presOf" srcId="{999F179F-E265-4A60-9DAC-5F4FF1D74DD6}" destId="{8097BB62-4529-49A6-9686-CB1A54BB69A8}" srcOrd="0" destOrd="0" presId="urn:microsoft.com/office/officeart/2005/8/layout/hierarchy2"/>
    <dgm:cxn modelId="{C39DB262-A22E-489B-B7A2-EA174A88FECC}" type="presOf" srcId="{96FF3AE1-5E89-4E30-93FD-7568CEF875AF}" destId="{DAD686BF-B3B0-403D-BB1F-A5399CCC3332}" srcOrd="1" destOrd="0" presId="urn:microsoft.com/office/officeart/2005/8/layout/hierarchy2"/>
    <dgm:cxn modelId="{283A7885-B9B2-4899-97BD-5EDA11FE7ABD}" srcId="{999F179F-E265-4A60-9DAC-5F4FF1D74DD6}" destId="{2A50A611-8E52-46D6-A266-8E64AC431792}" srcOrd="0" destOrd="0" parTransId="{23D722F6-45FE-47B1-8E36-16C13B2BA72C}" sibTransId="{BFB29BB5-EAB8-4C80-8AC8-B3D974422CDE}"/>
    <dgm:cxn modelId="{DDB69791-DD10-4CAA-B4DD-FDE990D014B5}" srcId="{2A50A611-8E52-46D6-A266-8E64AC431792}" destId="{A02A2F20-19A5-4F16-A6B3-E5C4F9A35031}" srcOrd="0" destOrd="0" parTransId="{EB15D1C4-83A5-4B1F-96BF-09887FD18DD9}" sibTransId="{DFA177FC-DBB8-4B75-9460-FD3D5555C533}"/>
    <dgm:cxn modelId="{DE02F6A4-387B-4BE6-BA75-244FCABC4857}" type="presOf" srcId="{A02A2F20-19A5-4F16-A6B3-E5C4F9A35031}" destId="{EF3922B3-45B9-4AD6-B6AA-70000DDD4242}" srcOrd="0" destOrd="0" presId="urn:microsoft.com/office/officeart/2005/8/layout/hierarchy2"/>
    <dgm:cxn modelId="{F37F94A7-AF89-41BF-BAB1-C5B3A04D3996}" type="presOf" srcId="{96FF3AE1-5E89-4E30-93FD-7568CEF875AF}" destId="{07EA545E-2681-4BE2-91CD-DEAE9C3C8A75}" srcOrd="0" destOrd="0" presId="urn:microsoft.com/office/officeart/2005/8/layout/hierarchy2"/>
    <dgm:cxn modelId="{19AEE3B2-D940-4409-B582-9166662AF2E3}" type="presOf" srcId="{EE03D7A8-7526-473C-BA57-091903889042}" destId="{43D357C7-9C99-4304-B628-B74F61641CDE}" srcOrd="0" destOrd="0" presId="urn:microsoft.com/office/officeart/2005/8/layout/hierarchy2"/>
    <dgm:cxn modelId="{8386EBC1-F0B3-47DF-88EE-0EC4CE69D533}" type="presOf" srcId="{EB15D1C4-83A5-4B1F-96BF-09887FD18DD9}" destId="{4560C2CE-5912-4BE8-A328-91AF83C7BFE4}" srcOrd="0" destOrd="0" presId="urn:microsoft.com/office/officeart/2005/8/layout/hierarchy2"/>
    <dgm:cxn modelId="{D58CB7E7-EEB3-4864-BEB0-20733E3FE31B}" type="presOf" srcId="{2A50A611-8E52-46D6-A266-8E64AC431792}" destId="{4A547650-9084-43E7-9926-62162718941B}" srcOrd="0" destOrd="0" presId="urn:microsoft.com/office/officeart/2005/8/layout/hierarchy2"/>
    <dgm:cxn modelId="{830BE7EA-4A16-4BB9-93D3-A70E70D4CA62}" srcId="{2A50A611-8E52-46D6-A266-8E64AC431792}" destId="{EE03D7A8-7526-473C-BA57-091903889042}" srcOrd="1" destOrd="0" parTransId="{96FF3AE1-5E89-4E30-93FD-7568CEF875AF}" sibTransId="{32980DB5-E50F-4F84-8E9F-B775135804CC}"/>
    <dgm:cxn modelId="{0E483866-4E72-4A7D-B913-D27E7D56AF5F}" type="presParOf" srcId="{8097BB62-4529-49A6-9686-CB1A54BB69A8}" destId="{80988E7C-864C-4A91-A1E7-C510CE20783A}" srcOrd="0" destOrd="0" presId="urn:microsoft.com/office/officeart/2005/8/layout/hierarchy2"/>
    <dgm:cxn modelId="{84E29FB8-0E68-4928-91E0-63A335297722}" type="presParOf" srcId="{80988E7C-864C-4A91-A1E7-C510CE20783A}" destId="{4A547650-9084-43E7-9926-62162718941B}" srcOrd="0" destOrd="0" presId="urn:microsoft.com/office/officeart/2005/8/layout/hierarchy2"/>
    <dgm:cxn modelId="{6BD13F2C-F68D-4E87-9102-CD061C47C381}" type="presParOf" srcId="{80988E7C-864C-4A91-A1E7-C510CE20783A}" destId="{FD4AECF7-9DFA-47C7-8FF0-16DFB395C4DC}" srcOrd="1" destOrd="0" presId="urn:microsoft.com/office/officeart/2005/8/layout/hierarchy2"/>
    <dgm:cxn modelId="{9AF0D802-1E49-4C49-87E8-FAA7833FABAD}" type="presParOf" srcId="{FD4AECF7-9DFA-47C7-8FF0-16DFB395C4DC}" destId="{4560C2CE-5912-4BE8-A328-91AF83C7BFE4}" srcOrd="0" destOrd="0" presId="urn:microsoft.com/office/officeart/2005/8/layout/hierarchy2"/>
    <dgm:cxn modelId="{2F9E2A54-D8E7-4C58-B391-23F23D769BC5}" type="presParOf" srcId="{4560C2CE-5912-4BE8-A328-91AF83C7BFE4}" destId="{7F4DAA22-9302-4E49-8427-E7E04B4EDA9C}" srcOrd="0" destOrd="0" presId="urn:microsoft.com/office/officeart/2005/8/layout/hierarchy2"/>
    <dgm:cxn modelId="{AAA1703A-0359-4F89-B20B-670E6318F92A}" type="presParOf" srcId="{FD4AECF7-9DFA-47C7-8FF0-16DFB395C4DC}" destId="{D588B269-019C-4E78-B438-6FA8190BA20C}" srcOrd="1" destOrd="0" presId="urn:microsoft.com/office/officeart/2005/8/layout/hierarchy2"/>
    <dgm:cxn modelId="{5478DE8A-419E-42E3-8680-768FFF17B9DA}" type="presParOf" srcId="{D588B269-019C-4E78-B438-6FA8190BA20C}" destId="{EF3922B3-45B9-4AD6-B6AA-70000DDD4242}" srcOrd="0" destOrd="0" presId="urn:microsoft.com/office/officeart/2005/8/layout/hierarchy2"/>
    <dgm:cxn modelId="{934B8B63-7AA3-41D1-A9DD-B1CD1C15E779}" type="presParOf" srcId="{D588B269-019C-4E78-B438-6FA8190BA20C}" destId="{9423C887-9428-46F0-890B-0A84E75A3DE8}" srcOrd="1" destOrd="0" presId="urn:microsoft.com/office/officeart/2005/8/layout/hierarchy2"/>
    <dgm:cxn modelId="{3190A31C-0918-49E9-82EA-457A3DD9A0E6}" type="presParOf" srcId="{FD4AECF7-9DFA-47C7-8FF0-16DFB395C4DC}" destId="{07EA545E-2681-4BE2-91CD-DEAE9C3C8A75}" srcOrd="2" destOrd="0" presId="urn:microsoft.com/office/officeart/2005/8/layout/hierarchy2"/>
    <dgm:cxn modelId="{A1F5D86F-58B5-4A87-AD0A-3A0616C71056}" type="presParOf" srcId="{07EA545E-2681-4BE2-91CD-DEAE9C3C8A75}" destId="{DAD686BF-B3B0-403D-BB1F-A5399CCC3332}" srcOrd="0" destOrd="0" presId="urn:microsoft.com/office/officeart/2005/8/layout/hierarchy2"/>
    <dgm:cxn modelId="{75FAA2B4-F419-4AF0-8725-B52365F18678}" type="presParOf" srcId="{FD4AECF7-9DFA-47C7-8FF0-16DFB395C4DC}" destId="{3A7DF798-2CC8-4188-8D8B-73361F6AD3A4}" srcOrd="3" destOrd="0" presId="urn:microsoft.com/office/officeart/2005/8/layout/hierarchy2"/>
    <dgm:cxn modelId="{17ED493F-C342-47A9-8AA1-897137122184}" type="presParOf" srcId="{3A7DF798-2CC8-4188-8D8B-73361F6AD3A4}" destId="{43D357C7-9C99-4304-B628-B74F61641CDE}" srcOrd="0" destOrd="0" presId="urn:microsoft.com/office/officeart/2005/8/layout/hierarchy2"/>
    <dgm:cxn modelId="{306522E8-4BF0-4DAF-880A-840E27F77521}" type="presParOf" srcId="{3A7DF798-2CC8-4188-8D8B-73361F6AD3A4}" destId="{FC67BE44-C020-4539-89C1-9B53319E784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57165AD-E574-4118-9F4F-0BEB0A6465BD}"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en-US"/>
        </a:p>
      </dgm:t>
    </dgm:pt>
    <dgm:pt modelId="{77AC3137-CF6B-484B-8805-CB6113E4AC72}">
      <dgm:prSet phldrT="[Text]"/>
      <dgm:spPr/>
      <dgm:t>
        <a:bodyPr/>
        <a:lstStyle/>
        <a:p>
          <a:r>
            <a:rPr lang="en-US" dirty="0"/>
            <a:t>If found LEO did not engage in action that is the basis for an adverse licensing action, PTC may</a:t>
          </a:r>
        </a:p>
      </dgm:t>
    </dgm:pt>
    <dgm:pt modelId="{C82139C7-32A0-4C78-B6DB-0E62943C5E87}" type="parTrans" cxnId="{932266FF-09E1-4195-9D82-25F2E0F59C3B}">
      <dgm:prSet/>
      <dgm:spPr/>
      <dgm:t>
        <a:bodyPr/>
        <a:lstStyle/>
        <a:p>
          <a:endParaRPr lang="en-US"/>
        </a:p>
      </dgm:t>
    </dgm:pt>
    <dgm:pt modelId="{60DD3482-F4A9-41C5-A26C-80FA332713DE}" type="sibTrans" cxnId="{932266FF-09E1-4195-9D82-25F2E0F59C3B}">
      <dgm:prSet/>
      <dgm:spPr/>
      <dgm:t>
        <a:bodyPr/>
        <a:lstStyle/>
        <a:p>
          <a:endParaRPr lang="en-US"/>
        </a:p>
      </dgm:t>
    </dgm:pt>
    <dgm:pt modelId="{566AC22A-593E-42C2-8852-DB55673983B7}">
      <dgm:prSet phldrT="[Text]"/>
      <dgm:spPr/>
      <dgm:t>
        <a:bodyPr/>
        <a:lstStyle/>
        <a:p>
          <a:r>
            <a:rPr lang="en-US" dirty="0"/>
            <a:t>Withhold imposition of judgment on an adverse finding against an applicant or LEO </a:t>
          </a:r>
        </a:p>
      </dgm:t>
    </dgm:pt>
    <dgm:pt modelId="{DAB732A6-C82F-4CF5-A10F-F2ACA37F777B}" type="parTrans" cxnId="{6A5D54EF-BA5D-483F-997A-1E941585592C}">
      <dgm:prSet/>
      <dgm:spPr/>
      <dgm:t>
        <a:bodyPr/>
        <a:lstStyle/>
        <a:p>
          <a:endParaRPr lang="en-US"/>
        </a:p>
      </dgm:t>
    </dgm:pt>
    <dgm:pt modelId="{521CF4F4-B83C-4C0F-BABF-D6DCD97F37F3}" type="sibTrans" cxnId="{6A5D54EF-BA5D-483F-997A-1E941585592C}">
      <dgm:prSet/>
      <dgm:spPr/>
      <dgm:t>
        <a:bodyPr/>
        <a:lstStyle/>
        <a:p>
          <a:endParaRPr lang="en-US"/>
        </a:p>
      </dgm:t>
    </dgm:pt>
    <dgm:pt modelId="{43FC7682-0E0F-47E8-991A-586FEB76CFDF}">
      <dgm:prSet phldrT="[Text]"/>
      <dgm:spPr/>
      <dgm:t>
        <a:bodyPr/>
        <a:lstStyle/>
        <a:p>
          <a:r>
            <a:rPr lang="en-US" dirty="0"/>
            <a:t>Suspend enforcement of its judgement and place LEO on probation. Probation may be vacated upon noncompliance with whatever reasonable terms of probation imposed by the PTC</a:t>
          </a:r>
        </a:p>
      </dgm:t>
    </dgm:pt>
    <dgm:pt modelId="{867EF6A2-975F-46CC-91AC-F62490B5F3DB}" type="parTrans" cxnId="{14091635-4B42-4992-BC77-872F94C32BCA}">
      <dgm:prSet/>
      <dgm:spPr/>
      <dgm:t>
        <a:bodyPr/>
        <a:lstStyle/>
        <a:p>
          <a:endParaRPr lang="en-US"/>
        </a:p>
      </dgm:t>
    </dgm:pt>
    <dgm:pt modelId="{68AEA8A7-F2CD-4C3A-8879-4B9785A54CD5}" type="sibTrans" cxnId="{14091635-4B42-4992-BC77-872F94C32BCA}">
      <dgm:prSet/>
      <dgm:spPr/>
      <dgm:t>
        <a:bodyPr/>
        <a:lstStyle/>
        <a:p>
          <a:endParaRPr lang="en-US"/>
        </a:p>
      </dgm:t>
    </dgm:pt>
    <dgm:pt modelId="{2EE6D815-E789-40B9-8B11-A2D187AC0771}">
      <dgm:prSet/>
      <dgm:spPr/>
      <dgm:t>
        <a:bodyPr/>
        <a:lstStyle/>
        <a:p>
          <a:r>
            <a:rPr lang="en-US" dirty="0"/>
            <a:t>Restore and reissue a license. However, this may be conditioned upon corrective measures prescribed by PTC</a:t>
          </a:r>
        </a:p>
      </dgm:t>
    </dgm:pt>
    <dgm:pt modelId="{AE68A916-06F8-413B-BC88-A4EFA0B8B611}" type="parTrans" cxnId="{09139FF3-1D05-49A9-989D-770D0848D8E5}">
      <dgm:prSet/>
      <dgm:spPr/>
      <dgm:t>
        <a:bodyPr/>
        <a:lstStyle/>
        <a:p>
          <a:endParaRPr lang="en-US"/>
        </a:p>
      </dgm:t>
    </dgm:pt>
    <dgm:pt modelId="{C56C28B8-7669-443D-97DE-4F24D8F57715}" type="sibTrans" cxnId="{09139FF3-1D05-49A9-989D-770D0848D8E5}">
      <dgm:prSet/>
      <dgm:spPr/>
      <dgm:t>
        <a:bodyPr/>
        <a:lstStyle/>
        <a:p>
          <a:endParaRPr lang="en-US"/>
        </a:p>
      </dgm:t>
    </dgm:pt>
    <dgm:pt modelId="{5CF9C509-41CB-419C-9992-AA964C55B63A}" type="pres">
      <dgm:prSet presAssocID="{557165AD-E574-4118-9F4F-0BEB0A6465BD}" presName="diagram" presStyleCnt="0">
        <dgm:presLayoutVars>
          <dgm:chPref val="1"/>
          <dgm:dir/>
          <dgm:animOne val="branch"/>
          <dgm:animLvl val="lvl"/>
          <dgm:resizeHandles val="exact"/>
        </dgm:presLayoutVars>
      </dgm:prSet>
      <dgm:spPr/>
    </dgm:pt>
    <dgm:pt modelId="{34AA5916-3F44-4F68-9204-02ABFD6775F5}" type="pres">
      <dgm:prSet presAssocID="{77AC3137-CF6B-484B-8805-CB6113E4AC72}" presName="root1" presStyleCnt="0"/>
      <dgm:spPr/>
    </dgm:pt>
    <dgm:pt modelId="{CD717F14-8A36-4C1F-9455-7A3E90E36107}" type="pres">
      <dgm:prSet presAssocID="{77AC3137-CF6B-484B-8805-CB6113E4AC72}" presName="LevelOneTextNode" presStyleLbl="node0" presStyleIdx="0" presStyleCnt="1">
        <dgm:presLayoutVars>
          <dgm:chPref val="3"/>
        </dgm:presLayoutVars>
      </dgm:prSet>
      <dgm:spPr/>
    </dgm:pt>
    <dgm:pt modelId="{A9D0D7F9-C896-497C-A17F-251C50864B56}" type="pres">
      <dgm:prSet presAssocID="{77AC3137-CF6B-484B-8805-CB6113E4AC72}" presName="level2hierChild" presStyleCnt="0"/>
      <dgm:spPr/>
    </dgm:pt>
    <dgm:pt modelId="{550D49E6-6F33-4406-ACF4-6DE2DCB456EB}" type="pres">
      <dgm:prSet presAssocID="{DAB732A6-C82F-4CF5-A10F-F2ACA37F777B}" presName="conn2-1" presStyleLbl="parChTrans1D2" presStyleIdx="0" presStyleCnt="3"/>
      <dgm:spPr/>
    </dgm:pt>
    <dgm:pt modelId="{FDD3C0EF-33C0-438A-9685-CB145740FD35}" type="pres">
      <dgm:prSet presAssocID="{DAB732A6-C82F-4CF5-A10F-F2ACA37F777B}" presName="connTx" presStyleLbl="parChTrans1D2" presStyleIdx="0" presStyleCnt="3"/>
      <dgm:spPr/>
    </dgm:pt>
    <dgm:pt modelId="{56C264F8-8743-4092-81E9-066AF8528725}" type="pres">
      <dgm:prSet presAssocID="{566AC22A-593E-42C2-8852-DB55673983B7}" presName="root2" presStyleCnt="0"/>
      <dgm:spPr/>
    </dgm:pt>
    <dgm:pt modelId="{07436610-CE8E-49E0-BF15-B758BD4EC88F}" type="pres">
      <dgm:prSet presAssocID="{566AC22A-593E-42C2-8852-DB55673983B7}" presName="LevelTwoTextNode" presStyleLbl="node2" presStyleIdx="0" presStyleCnt="3">
        <dgm:presLayoutVars>
          <dgm:chPref val="3"/>
        </dgm:presLayoutVars>
      </dgm:prSet>
      <dgm:spPr/>
    </dgm:pt>
    <dgm:pt modelId="{4FC20BBD-3640-4B18-AC96-DE88B5D49EAC}" type="pres">
      <dgm:prSet presAssocID="{566AC22A-593E-42C2-8852-DB55673983B7}" presName="level3hierChild" presStyleCnt="0"/>
      <dgm:spPr/>
    </dgm:pt>
    <dgm:pt modelId="{A9BCE808-8BCE-4150-9FC2-4A25087BBD77}" type="pres">
      <dgm:prSet presAssocID="{867EF6A2-975F-46CC-91AC-F62490B5F3DB}" presName="conn2-1" presStyleLbl="parChTrans1D2" presStyleIdx="1" presStyleCnt="3"/>
      <dgm:spPr/>
    </dgm:pt>
    <dgm:pt modelId="{9B34CDFF-6A6E-462B-8554-E546B6C82736}" type="pres">
      <dgm:prSet presAssocID="{867EF6A2-975F-46CC-91AC-F62490B5F3DB}" presName="connTx" presStyleLbl="parChTrans1D2" presStyleIdx="1" presStyleCnt="3"/>
      <dgm:spPr/>
    </dgm:pt>
    <dgm:pt modelId="{3209BC23-BCC6-4176-8E32-D63D7A3BC91B}" type="pres">
      <dgm:prSet presAssocID="{43FC7682-0E0F-47E8-991A-586FEB76CFDF}" presName="root2" presStyleCnt="0"/>
      <dgm:spPr/>
    </dgm:pt>
    <dgm:pt modelId="{43313DD5-0588-42C9-8EDC-9DC8D67DDA7C}" type="pres">
      <dgm:prSet presAssocID="{43FC7682-0E0F-47E8-991A-586FEB76CFDF}" presName="LevelTwoTextNode" presStyleLbl="node2" presStyleIdx="1" presStyleCnt="3">
        <dgm:presLayoutVars>
          <dgm:chPref val="3"/>
        </dgm:presLayoutVars>
      </dgm:prSet>
      <dgm:spPr/>
    </dgm:pt>
    <dgm:pt modelId="{0B76E7E8-20D5-407F-B357-34B325C45CFA}" type="pres">
      <dgm:prSet presAssocID="{43FC7682-0E0F-47E8-991A-586FEB76CFDF}" presName="level3hierChild" presStyleCnt="0"/>
      <dgm:spPr/>
    </dgm:pt>
    <dgm:pt modelId="{09A64059-0602-4DD5-9FCC-65D716E83898}" type="pres">
      <dgm:prSet presAssocID="{AE68A916-06F8-413B-BC88-A4EFA0B8B611}" presName="conn2-1" presStyleLbl="parChTrans1D2" presStyleIdx="2" presStyleCnt="3"/>
      <dgm:spPr/>
    </dgm:pt>
    <dgm:pt modelId="{6E30D987-1C3A-4A47-A515-31B76C2F1AFA}" type="pres">
      <dgm:prSet presAssocID="{AE68A916-06F8-413B-BC88-A4EFA0B8B611}" presName="connTx" presStyleLbl="parChTrans1D2" presStyleIdx="2" presStyleCnt="3"/>
      <dgm:spPr/>
    </dgm:pt>
    <dgm:pt modelId="{DFE4EB34-7255-464E-AF19-3D60D20B7E99}" type="pres">
      <dgm:prSet presAssocID="{2EE6D815-E789-40B9-8B11-A2D187AC0771}" presName="root2" presStyleCnt="0"/>
      <dgm:spPr/>
    </dgm:pt>
    <dgm:pt modelId="{6BB1EFEF-460A-45B5-A8E8-7C9857E2B610}" type="pres">
      <dgm:prSet presAssocID="{2EE6D815-E789-40B9-8B11-A2D187AC0771}" presName="LevelTwoTextNode" presStyleLbl="node2" presStyleIdx="2" presStyleCnt="3">
        <dgm:presLayoutVars>
          <dgm:chPref val="3"/>
        </dgm:presLayoutVars>
      </dgm:prSet>
      <dgm:spPr/>
    </dgm:pt>
    <dgm:pt modelId="{3FAEF634-B671-4A5C-85F2-C7F31DDDA23C}" type="pres">
      <dgm:prSet presAssocID="{2EE6D815-E789-40B9-8B11-A2D187AC0771}" presName="level3hierChild" presStyleCnt="0"/>
      <dgm:spPr/>
    </dgm:pt>
  </dgm:ptLst>
  <dgm:cxnLst>
    <dgm:cxn modelId="{C84D7C15-12BD-4E66-BB13-9C824D82BA42}" type="presOf" srcId="{77AC3137-CF6B-484B-8805-CB6113E4AC72}" destId="{CD717F14-8A36-4C1F-9455-7A3E90E36107}" srcOrd="0" destOrd="0" presId="urn:microsoft.com/office/officeart/2005/8/layout/hierarchy2"/>
    <dgm:cxn modelId="{B0CA402C-CB1E-468F-9519-63331AC913F1}" type="presOf" srcId="{557165AD-E574-4118-9F4F-0BEB0A6465BD}" destId="{5CF9C509-41CB-419C-9992-AA964C55B63A}" srcOrd="0" destOrd="0" presId="urn:microsoft.com/office/officeart/2005/8/layout/hierarchy2"/>
    <dgm:cxn modelId="{0DB7DE2D-BB6A-48DF-8000-E1B55A61D5B4}" type="presOf" srcId="{2EE6D815-E789-40B9-8B11-A2D187AC0771}" destId="{6BB1EFEF-460A-45B5-A8E8-7C9857E2B610}" srcOrd="0" destOrd="0" presId="urn:microsoft.com/office/officeart/2005/8/layout/hierarchy2"/>
    <dgm:cxn modelId="{C9A1C02F-7DBE-4138-93EC-FB54E38051FB}" type="presOf" srcId="{DAB732A6-C82F-4CF5-A10F-F2ACA37F777B}" destId="{550D49E6-6F33-4406-ACF4-6DE2DCB456EB}" srcOrd="0" destOrd="0" presId="urn:microsoft.com/office/officeart/2005/8/layout/hierarchy2"/>
    <dgm:cxn modelId="{14091635-4B42-4992-BC77-872F94C32BCA}" srcId="{77AC3137-CF6B-484B-8805-CB6113E4AC72}" destId="{43FC7682-0E0F-47E8-991A-586FEB76CFDF}" srcOrd="1" destOrd="0" parTransId="{867EF6A2-975F-46CC-91AC-F62490B5F3DB}" sibTransId="{68AEA8A7-F2CD-4C3A-8879-4B9785A54CD5}"/>
    <dgm:cxn modelId="{8696AE39-AAD4-489A-A2FC-A3C018D0513F}" type="presOf" srcId="{AE68A916-06F8-413B-BC88-A4EFA0B8B611}" destId="{6E30D987-1C3A-4A47-A515-31B76C2F1AFA}" srcOrd="1" destOrd="0" presId="urn:microsoft.com/office/officeart/2005/8/layout/hierarchy2"/>
    <dgm:cxn modelId="{C042F383-053B-4AE9-B8C0-932096510513}" type="presOf" srcId="{566AC22A-593E-42C2-8852-DB55673983B7}" destId="{07436610-CE8E-49E0-BF15-B758BD4EC88F}" srcOrd="0" destOrd="0" presId="urn:microsoft.com/office/officeart/2005/8/layout/hierarchy2"/>
    <dgm:cxn modelId="{E979368B-FA7E-402C-9781-81C8ED0AA275}" type="presOf" srcId="{DAB732A6-C82F-4CF5-A10F-F2ACA37F777B}" destId="{FDD3C0EF-33C0-438A-9685-CB145740FD35}" srcOrd="1" destOrd="0" presId="urn:microsoft.com/office/officeart/2005/8/layout/hierarchy2"/>
    <dgm:cxn modelId="{EBA11BA6-A416-4F65-BD7A-18582572678C}" type="presOf" srcId="{867EF6A2-975F-46CC-91AC-F62490B5F3DB}" destId="{9B34CDFF-6A6E-462B-8554-E546B6C82736}" srcOrd="1" destOrd="0" presId="urn:microsoft.com/office/officeart/2005/8/layout/hierarchy2"/>
    <dgm:cxn modelId="{788FABA6-0E06-4075-8363-C54F9FBD4E02}" type="presOf" srcId="{43FC7682-0E0F-47E8-991A-586FEB76CFDF}" destId="{43313DD5-0588-42C9-8EDC-9DC8D67DDA7C}" srcOrd="0" destOrd="0" presId="urn:microsoft.com/office/officeart/2005/8/layout/hierarchy2"/>
    <dgm:cxn modelId="{D91EBBE5-1054-4538-AB65-502897C5CE91}" type="presOf" srcId="{867EF6A2-975F-46CC-91AC-F62490B5F3DB}" destId="{A9BCE808-8BCE-4150-9FC2-4A25087BBD77}" srcOrd="0" destOrd="0" presId="urn:microsoft.com/office/officeart/2005/8/layout/hierarchy2"/>
    <dgm:cxn modelId="{108455EB-9F5A-4ECC-9A7D-30E3DA8E59D8}" type="presOf" srcId="{AE68A916-06F8-413B-BC88-A4EFA0B8B611}" destId="{09A64059-0602-4DD5-9FCC-65D716E83898}" srcOrd="0" destOrd="0" presId="urn:microsoft.com/office/officeart/2005/8/layout/hierarchy2"/>
    <dgm:cxn modelId="{6A5D54EF-BA5D-483F-997A-1E941585592C}" srcId="{77AC3137-CF6B-484B-8805-CB6113E4AC72}" destId="{566AC22A-593E-42C2-8852-DB55673983B7}" srcOrd="0" destOrd="0" parTransId="{DAB732A6-C82F-4CF5-A10F-F2ACA37F777B}" sibTransId="{521CF4F4-B83C-4C0F-BABF-D6DCD97F37F3}"/>
    <dgm:cxn modelId="{09139FF3-1D05-49A9-989D-770D0848D8E5}" srcId="{77AC3137-CF6B-484B-8805-CB6113E4AC72}" destId="{2EE6D815-E789-40B9-8B11-A2D187AC0771}" srcOrd="2" destOrd="0" parTransId="{AE68A916-06F8-413B-BC88-A4EFA0B8B611}" sibTransId="{C56C28B8-7669-443D-97DE-4F24D8F57715}"/>
    <dgm:cxn modelId="{932266FF-09E1-4195-9D82-25F2E0F59C3B}" srcId="{557165AD-E574-4118-9F4F-0BEB0A6465BD}" destId="{77AC3137-CF6B-484B-8805-CB6113E4AC72}" srcOrd="0" destOrd="0" parTransId="{C82139C7-32A0-4C78-B6DB-0E62943C5E87}" sibTransId="{60DD3482-F4A9-41C5-A26C-80FA332713DE}"/>
    <dgm:cxn modelId="{E9248C91-CE88-46BF-8437-B81DBE61305E}" type="presParOf" srcId="{5CF9C509-41CB-419C-9992-AA964C55B63A}" destId="{34AA5916-3F44-4F68-9204-02ABFD6775F5}" srcOrd="0" destOrd="0" presId="urn:microsoft.com/office/officeart/2005/8/layout/hierarchy2"/>
    <dgm:cxn modelId="{DB356117-82EC-4473-B9F6-06005C180993}" type="presParOf" srcId="{34AA5916-3F44-4F68-9204-02ABFD6775F5}" destId="{CD717F14-8A36-4C1F-9455-7A3E90E36107}" srcOrd="0" destOrd="0" presId="urn:microsoft.com/office/officeart/2005/8/layout/hierarchy2"/>
    <dgm:cxn modelId="{2E577C45-9275-4B1C-B7AC-9B8CDE0E6B3E}" type="presParOf" srcId="{34AA5916-3F44-4F68-9204-02ABFD6775F5}" destId="{A9D0D7F9-C896-497C-A17F-251C50864B56}" srcOrd="1" destOrd="0" presId="urn:microsoft.com/office/officeart/2005/8/layout/hierarchy2"/>
    <dgm:cxn modelId="{1428663E-63F5-4AE9-9272-144AA0F9D062}" type="presParOf" srcId="{A9D0D7F9-C896-497C-A17F-251C50864B56}" destId="{550D49E6-6F33-4406-ACF4-6DE2DCB456EB}" srcOrd="0" destOrd="0" presId="urn:microsoft.com/office/officeart/2005/8/layout/hierarchy2"/>
    <dgm:cxn modelId="{2DC29917-8F0C-45CA-B37D-54C88853C4A2}" type="presParOf" srcId="{550D49E6-6F33-4406-ACF4-6DE2DCB456EB}" destId="{FDD3C0EF-33C0-438A-9685-CB145740FD35}" srcOrd="0" destOrd="0" presId="urn:microsoft.com/office/officeart/2005/8/layout/hierarchy2"/>
    <dgm:cxn modelId="{9E16E932-51BF-44A8-8C28-26B69BB356A2}" type="presParOf" srcId="{A9D0D7F9-C896-497C-A17F-251C50864B56}" destId="{56C264F8-8743-4092-81E9-066AF8528725}" srcOrd="1" destOrd="0" presId="urn:microsoft.com/office/officeart/2005/8/layout/hierarchy2"/>
    <dgm:cxn modelId="{0E741897-684E-4AFB-92E4-4E5CA4376A2F}" type="presParOf" srcId="{56C264F8-8743-4092-81E9-066AF8528725}" destId="{07436610-CE8E-49E0-BF15-B758BD4EC88F}" srcOrd="0" destOrd="0" presId="urn:microsoft.com/office/officeart/2005/8/layout/hierarchy2"/>
    <dgm:cxn modelId="{F9583DC4-8A27-4454-B262-6C0AB50CF4CB}" type="presParOf" srcId="{56C264F8-8743-4092-81E9-066AF8528725}" destId="{4FC20BBD-3640-4B18-AC96-DE88B5D49EAC}" srcOrd="1" destOrd="0" presId="urn:microsoft.com/office/officeart/2005/8/layout/hierarchy2"/>
    <dgm:cxn modelId="{56A82DB6-AB15-47D2-80BE-8ABB3D367325}" type="presParOf" srcId="{A9D0D7F9-C896-497C-A17F-251C50864B56}" destId="{A9BCE808-8BCE-4150-9FC2-4A25087BBD77}" srcOrd="2" destOrd="0" presId="urn:microsoft.com/office/officeart/2005/8/layout/hierarchy2"/>
    <dgm:cxn modelId="{716AAA81-E736-47FF-B131-AF39ECAF2772}" type="presParOf" srcId="{A9BCE808-8BCE-4150-9FC2-4A25087BBD77}" destId="{9B34CDFF-6A6E-462B-8554-E546B6C82736}" srcOrd="0" destOrd="0" presId="urn:microsoft.com/office/officeart/2005/8/layout/hierarchy2"/>
    <dgm:cxn modelId="{AEF2B403-54CB-4669-892D-BEC9464E9A43}" type="presParOf" srcId="{A9D0D7F9-C896-497C-A17F-251C50864B56}" destId="{3209BC23-BCC6-4176-8E32-D63D7A3BC91B}" srcOrd="3" destOrd="0" presId="urn:microsoft.com/office/officeart/2005/8/layout/hierarchy2"/>
    <dgm:cxn modelId="{A077EB62-9E8A-44A1-8FEF-935B6A4AEEEC}" type="presParOf" srcId="{3209BC23-BCC6-4176-8E32-D63D7A3BC91B}" destId="{43313DD5-0588-42C9-8EDC-9DC8D67DDA7C}" srcOrd="0" destOrd="0" presId="urn:microsoft.com/office/officeart/2005/8/layout/hierarchy2"/>
    <dgm:cxn modelId="{4E28945C-505C-411F-BCD9-C5AC87FF5CFC}" type="presParOf" srcId="{3209BC23-BCC6-4176-8E32-D63D7A3BC91B}" destId="{0B76E7E8-20D5-407F-B357-34B325C45CFA}" srcOrd="1" destOrd="0" presId="urn:microsoft.com/office/officeart/2005/8/layout/hierarchy2"/>
    <dgm:cxn modelId="{D93C7E32-1F8C-4DD1-83D4-44DCB67903DC}" type="presParOf" srcId="{A9D0D7F9-C896-497C-A17F-251C50864B56}" destId="{09A64059-0602-4DD5-9FCC-65D716E83898}" srcOrd="4" destOrd="0" presId="urn:microsoft.com/office/officeart/2005/8/layout/hierarchy2"/>
    <dgm:cxn modelId="{7B8DABC9-93DA-4BFB-A24A-2EE6142498FD}" type="presParOf" srcId="{09A64059-0602-4DD5-9FCC-65D716E83898}" destId="{6E30D987-1C3A-4A47-A515-31B76C2F1AFA}" srcOrd="0" destOrd="0" presId="urn:microsoft.com/office/officeart/2005/8/layout/hierarchy2"/>
    <dgm:cxn modelId="{35A8B4F6-66B7-4445-B524-E3BEC1FBF9BC}" type="presParOf" srcId="{A9D0D7F9-C896-497C-A17F-251C50864B56}" destId="{DFE4EB34-7255-464E-AF19-3D60D20B7E99}" srcOrd="5" destOrd="0" presId="urn:microsoft.com/office/officeart/2005/8/layout/hierarchy2"/>
    <dgm:cxn modelId="{124AFD09-94F0-46D9-99CF-F2F326A43161}" type="presParOf" srcId="{DFE4EB34-7255-464E-AF19-3D60D20B7E99}" destId="{6BB1EFEF-460A-45B5-A8E8-7C9857E2B610}" srcOrd="0" destOrd="0" presId="urn:microsoft.com/office/officeart/2005/8/layout/hierarchy2"/>
    <dgm:cxn modelId="{059269B6-19D7-49CE-ACA6-2C05A85FFC8B}" type="presParOf" srcId="{DFE4EB34-7255-464E-AF19-3D60D20B7E99}" destId="{3FAEF634-B671-4A5C-85F2-C7F31DDDA23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BFE1AEE-CADD-4907-BB3A-5C799DB32A2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330B2560-AB53-4460-B256-377B1FE73858}">
      <dgm:prSet phldrT="[Text]" custT="1"/>
      <dgm:spPr/>
      <dgm:t>
        <a:bodyPr/>
        <a:lstStyle/>
        <a:p>
          <a:r>
            <a:rPr lang="en-US" sz="2000" b="1" dirty="0"/>
            <a:t>If found LEO engaged in action that is the basis for an adverse licensing action, PTC may</a:t>
          </a:r>
        </a:p>
      </dgm:t>
    </dgm:pt>
    <dgm:pt modelId="{421EA753-3D72-40B6-8438-5CC51B1E34C1}" type="parTrans" cxnId="{010344C0-690C-40FF-993D-2AD92AAEC2F2}">
      <dgm:prSet/>
      <dgm:spPr/>
      <dgm:t>
        <a:bodyPr/>
        <a:lstStyle/>
        <a:p>
          <a:endParaRPr lang="en-US"/>
        </a:p>
      </dgm:t>
    </dgm:pt>
    <dgm:pt modelId="{829C8DBF-1C94-4776-AD13-882E82D3CCE6}" type="sibTrans" cxnId="{010344C0-690C-40FF-993D-2AD92AAEC2F2}">
      <dgm:prSet/>
      <dgm:spPr/>
      <dgm:t>
        <a:bodyPr/>
        <a:lstStyle/>
        <a:p>
          <a:endParaRPr lang="en-US"/>
        </a:p>
      </dgm:t>
    </dgm:pt>
    <dgm:pt modelId="{5AFC063C-F8C2-4045-9DBA-BFDB52AECF1A}" type="asst">
      <dgm:prSet phldrT="[Text]"/>
      <dgm:spPr/>
      <dgm:t>
        <a:bodyPr/>
        <a:lstStyle/>
        <a:p>
          <a:r>
            <a:rPr lang="en-US" b="1" dirty="0"/>
            <a:t>Suspend enforcement of its judgement and place LEO on probation. Probation may be vacated upon noncompliance with whatever reasonable terms of probation imposed by the PTC</a:t>
          </a:r>
        </a:p>
      </dgm:t>
    </dgm:pt>
    <dgm:pt modelId="{E0998D89-982C-45B7-B1F9-32C6235D7BC4}" type="parTrans" cxnId="{080E17AA-BF70-49C9-8BB1-A48126531EFA}">
      <dgm:prSet/>
      <dgm:spPr/>
      <dgm:t>
        <a:bodyPr/>
        <a:lstStyle/>
        <a:p>
          <a:endParaRPr lang="en-US"/>
        </a:p>
      </dgm:t>
    </dgm:pt>
    <dgm:pt modelId="{EA057EA7-61D3-4C27-BD9C-790024C46671}" type="sibTrans" cxnId="{080E17AA-BF70-49C9-8BB1-A48126531EFA}">
      <dgm:prSet/>
      <dgm:spPr/>
      <dgm:t>
        <a:bodyPr/>
        <a:lstStyle/>
        <a:p>
          <a:endParaRPr lang="en-US"/>
        </a:p>
      </dgm:t>
    </dgm:pt>
    <dgm:pt modelId="{87619361-27DA-4CFA-A902-3E97F2383B46}">
      <dgm:prSet phldrT="[Text]"/>
      <dgm:spPr/>
      <dgm:t>
        <a:bodyPr/>
        <a:lstStyle/>
        <a:p>
          <a:r>
            <a:rPr lang="en-US" b="1" dirty="0"/>
            <a:t>Withhold imposition of judgment on an adverse finding against an applicant or LEO </a:t>
          </a:r>
        </a:p>
      </dgm:t>
    </dgm:pt>
    <dgm:pt modelId="{E014F211-ACE7-4005-B50C-4BE9C34A6618}" type="parTrans" cxnId="{282263AD-D712-45F1-A553-7FE58D0ADE2E}">
      <dgm:prSet/>
      <dgm:spPr/>
      <dgm:t>
        <a:bodyPr/>
        <a:lstStyle/>
        <a:p>
          <a:endParaRPr lang="en-US"/>
        </a:p>
      </dgm:t>
    </dgm:pt>
    <dgm:pt modelId="{09A315B0-E823-4AB5-99CD-FEDB0339A5AE}" type="sibTrans" cxnId="{282263AD-D712-45F1-A553-7FE58D0ADE2E}">
      <dgm:prSet/>
      <dgm:spPr/>
      <dgm:t>
        <a:bodyPr/>
        <a:lstStyle/>
        <a:p>
          <a:endParaRPr lang="en-US"/>
        </a:p>
      </dgm:t>
    </dgm:pt>
    <dgm:pt modelId="{9D59B6D9-5C57-4A16-AC73-07ABB8D91B0E}">
      <dgm:prSet phldrT="[Text]"/>
      <dgm:spPr/>
      <dgm:t>
        <a:bodyPr/>
        <a:lstStyle/>
        <a:p>
          <a:r>
            <a:rPr lang="en-US" b="1" dirty="0"/>
            <a:t>Restore and reissue a license. However, this may be conditioned upon corrective measures prescribed by PTC</a:t>
          </a:r>
        </a:p>
      </dgm:t>
    </dgm:pt>
    <dgm:pt modelId="{E33E49D8-3FA2-4B3C-956A-6B02D1F2FB84}" type="parTrans" cxnId="{FE960859-0702-4890-9BED-75E1B4C3C715}">
      <dgm:prSet/>
      <dgm:spPr/>
      <dgm:t>
        <a:bodyPr/>
        <a:lstStyle/>
        <a:p>
          <a:endParaRPr lang="en-US"/>
        </a:p>
      </dgm:t>
    </dgm:pt>
    <dgm:pt modelId="{7B054BAD-26C7-410C-9D4E-FDE66E552FA5}" type="sibTrans" cxnId="{FE960859-0702-4890-9BED-75E1B4C3C715}">
      <dgm:prSet/>
      <dgm:spPr/>
      <dgm:t>
        <a:bodyPr/>
        <a:lstStyle/>
        <a:p>
          <a:endParaRPr lang="en-US"/>
        </a:p>
      </dgm:t>
    </dgm:pt>
    <dgm:pt modelId="{50D70745-AEC3-4BB2-AF86-94EA2C1D2144}" type="pres">
      <dgm:prSet presAssocID="{3BFE1AEE-CADD-4907-BB3A-5C799DB32A26}" presName="hierChild1" presStyleCnt="0">
        <dgm:presLayoutVars>
          <dgm:orgChart val="1"/>
          <dgm:chPref val="1"/>
          <dgm:dir/>
          <dgm:animOne val="branch"/>
          <dgm:animLvl val="lvl"/>
          <dgm:resizeHandles/>
        </dgm:presLayoutVars>
      </dgm:prSet>
      <dgm:spPr/>
    </dgm:pt>
    <dgm:pt modelId="{16ABC91E-3E37-4180-B5CD-BE937CEAF6C0}" type="pres">
      <dgm:prSet presAssocID="{330B2560-AB53-4460-B256-377B1FE73858}" presName="hierRoot1" presStyleCnt="0">
        <dgm:presLayoutVars>
          <dgm:hierBranch val="init"/>
        </dgm:presLayoutVars>
      </dgm:prSet>
      <dgm:spPr/>
    </dgm:pt>
    <dgm:pt modelId="{04AD62AC-326C-484F-B5C3-68F3FB91C3BD}" type="pres">
      <dgm:prSet presAssocID="{330B2560-AB53-4460-B256-377B1FE73858}" presName="rootComposite1" presStyleCnt="0"/>
      <dgm:spPr/>
    </dgm:pt>
    <dgm:pt modelId="{DE7F6404-0C88-41F3-8F46-F3C2299039F3}" type="pres">
      <dgm:prSet presAssocID="{330B2560-AB53-4460-B256-377B1FE73858}" presName="rootText1" presStyleLbl="node0" presStyleIdx="0" presStyleCnt="1">
        <dgm:presLayoutVars>
          <dgm:chPref val="3"/>
        </dgm:presLayoutVars>
      </dgm:prSet>
      <dgm:spPr/>
    </dgm:pt>
    <dgm:pt modelId="{B9BCAACB-08F4-4BDE-AB20-E6B79CD2CF6B}" type="pres">
      <dgm:prSet presAssocID="{330B2560-AB53-4460-B256-377B1FE73858}" presName="rootConnector1" presStyleLbl="node1" presStyleIdx="0" presStyleCnt="0"/>
      <dgm:spPr/>
    </dgm:pt>
    <dgm:pt modelId="{C16967EE-4714-4326-9C5B-771A07DD705D}" type="pres">
      <dgm:prSet presAssocID="{330B2560-AB53-4460-B256-377B1FE73858}" presName="hierChild2" presStyleCnt="0"/>
      <dgm:spPr/>
    </dgm:pt>
    <dgm:pt modelId="{49DE7853-3D2F-4AF2-B698-E0A67B7A887D}" type="pres">
      <dgm:prSet presAssocID="{E014F211-ACE7-4005-B50C-4BE9C34A6618}" presName="Name37" presStyleLbl="parChTrans1D2" presStyleIdx="0" presStyleCnt="3"/>
      <dgm:spPr/>
    </dgm:pt>
    <dgm:pt modelId="{282C4081-3A3A-46FB-869C-DB2ECE3B5D93}" type="pres">
      <dgm:prSet presAssocID="{87619361-27DA-4CFA-A902-3E97F2383B46}" presName="hierRoot2" presStyleCnt="0">
        <dgm:presLayoutVars>
          <dgm:hierBranch val="init"/>
        </dgm:presLayoutVars>
      </dgm:prSet>
      <dgm:spPr/>
    </dgm:pt>
    <dgm:pt modelId="{86BE1481-12F2-4817-9312-C9E438F9ABDB}" type="pres">
      <dgm:prSet presAssocID="{87619361-27DA-4CFA-A902-3E97F2383B46}" presName="rootComposite" presStyleCnt="0"/>
      <dgm:spPr/>
    </dgm:pt>
    <dgm:pt modelId="{86B6001B-54C3-4C9F-96C4-49B72FC04BAE}" type="pres">
      <dgm:prSet presAssocID="{87619361-27DA-4CFA-A902-3E97F2383B46}" presName="rootText" presStyleLbl="node2" presStyleIdx="0" presStyleCnt="2" custLinFactY="-62935" custLinFactNeighborX="-54411" custLinFactNeighborY="-100000">
        <dgm:presLayoutVars>
          <dgm:chPref val="3"/>
        </dgm:presLayoutVars>
      </dgm:prSet>
      <dgm:spPr/>
    </dgm:pt>
    <dgm:pt modelId="{79A20DDA-9555-496F-8981-75AC7CA32944}" type="pres">
      <dgm:prSet presAssocID="{87619361-27DA-4CFA-A902-3E97F2383B46}" presName="rootConnector" presStyleLbl="node2" presStyleIdx="0" presStyleCnt="2"/>
      <dgm:spPr/>
    </dgm:pt>
    <dgm:pt modelId="{6BB2D812-BB60-4D60-AB45-08C2483CE90F}" type="pres">
      <dgm:prSet presAssocID="{87619361-27DA-4CFA-A902-3E97F2383B46}" presName="hierChild4" presStyleCnt="0"/>
      <dgm:spPr/>
    </dgm:pt>
    <dgm:pt modelId="{2D1E7D08-12A3-4FA6-B936-28A905B70931}" type="pres">
      <dgm:prSet presAssocID="{87619361-27DA-4CFA-A902-3E97F2383B46}" presName="hierChild5" presStyleCnt="0"/>
      <dgm:spPr/>
    </dgm:pt>
    <dgm:pt modelId="{F06C4D84-919A-4AEE-A324-A1CE9E5BA979}" type="pres">
      <dgm:prSet presAssocID="{E33E49D8-3FA2-4B3C-956A-6B02D1F2FB84}" presName="Name37" presStyleLbl="parChTrans1D2" presStyleIdx="1" presStyleCnt="3"/>
      <dgm:spPr/>
    </dgm:pt>
    <dgm:pt modelId="{1829463B-951A-40F0-9C99-E0DEC05A608D}" type="pres">
      <dgm:prSet presAssocID="{9D59B6D9-5C57-4A16-AC73-07ABB8D91B0E}" presName="hierRoot2" presStyleCnt="0">
        <dgm:presLayoutVars>
          <dgm:hierBranch val="init"/>
        </dgm:presLayoutVars>
      </dgm:prSet>
      <dgm:spPr/>
    </dgm:pt>
    <dgm:pt modelId="{08FD3608-060E-4462-8DE7-A99FE09B8978}" type="pres">
      <dgm:prSet presAssocID="{9D59B6D9-5C57-4A16-AC73-07ABB8D91B0E}" presName="rootComposite" presStyleCnt="0"/>
      <dgm:spPr/>
    </dgm:pt>
    <dgm:pt modelId="{E54322E6-D881-4792-B156-D7FD26B7FD1E}" type="pres">
      <dgm:prSet presAssocID="{9D59B6D9-5C57-4A16-AC73-07ABB8D91B0E}" presName="rootText" presStyleLbl="node2" presStyleIdx="1" presStyleCnt="2" custLinFactY="-63599" custLinFactNeighborX="50453" custLinFactNeighborY="-100000">
        <dgm:presLayoutVars>
          <dgm:chPref val="3"/>
        </dgm:presLayoutVars>
      </dgm:prSet>
      <dgm:spPr/>
    </dgm:pt>
    <dgm:pt modelId="{053F8361-4464-4918-BA07-3D53626309B2}" type="pres">
      <dgm:prSet presAssocID="{9D59B6D9-5C57-4A16-AC73-07ABB8D91B0E}" presName="rootConnector" presStyleLbl="node2" presStyleIdx="1" presStyleCnt="2"/>
      <dgm:spPr/>
    </dgm:pt>
    <dgm:pt modelId="{47657D81-4B77-4615-867B-AB37C9415FEA}" type="pres">
      <dgm:prSet presAssocID="{9D59B6D9-5C57-4A16-AC73-07ABB8D91B0E}" presName="hierChild4" presStyleCnt="0"/>
      <dgm:spPr/>
    </dgm:pt>
    <dgm:pt modelId="{E09A6995-1399-49B8-9396-56FE6144C9F2}" type="pres">
      <dgm:prSet presAssocID="{9D59B6D9-5C57-4A16-AC73-07ABB8D91B0E}" presName="hierChild5" presStyleCnt="0"/>
      <dgm:spPr/>
    </dgm:pt>
    <dgm:pt modelId="{E252B681-DB51-4183-B6D1-CEE049280276}" type="pres">
      <dgm:prSet presAssocID="{330B2560-AB53-4460-B256-377B1FE73858}" presName="hierChild3" presStyleCnt="0"/>
      <dgm:spPr/>
    </dgm:pt>
    <dgm:pt modelId="{AC8B760D-03C7-42E7-8CFF-744E2E46FFB5}" type="pres">
      <dgm:prSet presAssocID="{E0998D89-982C-45B7-B1F9-32C6235D7BC4}" presName="Name111" presStyleLbl="parChTrans1D2" presStyleIdx="2" presStyleCnt="3"/>
      <dgm:spPr/>
    </dgm:pt>
    <dgm:pt modelId="{941CA016-9D94-4DFF-B115-D4831ACD9039}" type="pres">
      <dgm:prSet presAssocID="{5AFC063C-F8C2-4045-9DBA-BFDB52AECF1A}" presName="hierRoot3" presStyleCnt="0">
        <dgm:presLayoutVars>
          <dgm:hierBranch val="init"/>
        </dgm:presLayoutVars>
      </dgm:prSet>
      <dgm:spPr/>
    </dgm:pt>
    <dgm:pt modelId="{E558B939-5F32-4DB1-8DD7-0E2E8370C84E}" type="pres">
      <dgm:prSet presAssocID="{5AFC063C-F8C2-4045-9DBA-BFDB52AECF1A}" presName="rootComposite3" presStyleCnt="0"/>
      <dgm:spPr/>
    </dgm:pt>
    <dgm:pt modelId="{B7E57B9F-B928-43C4-A43E-FD823C5DD9AF}" type="pres">
      <dgm:prSet presAssocID="{5AFC063C-F8C2-4045-9DBA-BFDB52AECF1A}" presName="rootText3" presStyleLbl="asst1" presStyleIdx="0" presStyleCnt="1" custLinFactNeighborX="60910" custLinFactNeighborY="-21243">
        <dgm:presLayoutVars>
          <dgm:chPref val="3"/>
        </dgm:presLayoutVars>
      </dgm:prSet>
      <dgm:spPr/>
    </dgm:pt>
    <dgm:pt modelId="{6A8769CD-17AE-4927-AA0C-9DC6B37C5D98}" type="pres">
      <dgm:prSet presAssocID="{5AFC063C-F8C2-4045-9DBA-BFDB52AECF1A}" presName="rootConnector3" presStyleLbl="asst1" presStyleIdx="0" presStyleCnt="1"/>
      <dgm:spPr/>
    </dgm:pt>
    <dgm:pt modelId="{21045678-CD44-449C-873B-7D3A237C308F}" type="pres">
      <dgm:prSet presAssocID="{5AFC063C-F8C2-4045-9DBA-BFDB52AECF1A}" presName="hierChild6" presStyleCnt="0"/>
      <dgm:spPr/>
    </dgm:pt>
    <dgm:pt modelId="{6AC0848D-DE32-441A-8817-95C2FD1E11D2}" type="pres">
      <dgm:prSet presAssocID="{5AFC063C-F8C2-4045-9DBA-BFDB52AECF1A}" presName="hierChild7" presStyleCnt="0"/>
      <dgm:spPr/>
    </dgm:pt>
  </dgm:ptLst>
  <dgm:cxnLst>
    <dgm:cxn modelId="{A3FAA301-54CB-4EF5-B0F0-4CB67F5473CE}" type="presOf" srcId="{9D59B6D9-5C57-4A16-AC73-07ABB8D91B0E}" destId="{E54322E6-D881-4792-B156-D7FD26B7FD1E}" srcOrd="0" destOrd="0" presId="urn:microsoft.com/office/officeart/2005/8/layout/orgChart1"/>
    <dgm:cxn modelId="{62D8381C-FE59-4129-BC27-DEFC2A59B641}" type="presOf" srcId="{87619361-27DA-4CFA-A902-3E97F2383B46}" destId="{86B6001B-54C3-4C9F-96C4-49B72FC04BAE}" srcOrd="0" destOrd="0" presId="urn:microsoft.com/office/officeart/2005/8/layout/orgChart1"/>
    <dgm:cxn modelId="{7007C424-233A-4272-81DE-24656A362857}" type="presOf" srcId="{330B2560-AB53-4460-B256-377B1FE73858}" destId="{B9BCAACB-08F4-4BDE-AB20-E6B79CD2CF6B}" srcOrd="1" destOrd="0" presId="urn:microsoft.com/office/officeart/2005/8/layout/orgChart1"/>
    <dgm:cxn modelId="{5DD6CA2B-90FC-4AE9-A76A-466C0E671AB3}" type="presOf" srcId="{5AFC063C-F8C2-4045-9DBA-BFDB52AECF1A}" destId="{6A8769CD-17AE-4927-AA0C-9DC6B37C5D98}" srcOrd="1" destOrd="0" presId="urn:microsoft.com/office/officeart/2005/8/layout/orgChart1"/>
    <dgm:cxn modelId="{AE53222C-26DC-41B5-B889-BAF990F4B705}" type="presOf" srcId="{9D59B6D9-5C57-4A16-AC73-07ABB8D91B0E}" destId="{053F8361-4464-4918-BA07-3D53626309B2}" srcOrd="1" destOrd="0" presId="urn:microsoft.com/office/officeart/2005/8/layout/orgChart1"/>
    <dgm:cxn modelId="{37AEC631-B9F7-4FA3-92B3-C26715F17077}" type="presOf" srcId="{330B2560-AB53-4460-B256-377B1FE73858}" destId="{DE7F6404-0C88-41F3-8F46-F3C2299039F3}" srcOrd="0" destOrd="0" presId="urn:microsoft.com/office/officeart/2005/8/layout/orgChart1"/>
    <dgm:cxn modelId="{F062BA46-4696-4C31-948D-9BCE93AC39A6}" type="presOf" srcId="{E014F211-ACE7-4005-B50C-4BE9C34A6618}" destId="{49DE7853-3D2F-4AF2-B698-E0A67B7A887D}" srcOrd="0" destOrd="0" presId="urn:microsoft.com/office/officeart/2005/8/layout/orgChart1"/>
    <dgm:cxn modelId="{FE960859-0702-4890-9BED-75E1B4C3C715}" srcId="{330B2560-AB53-4460-B256-377B1FE73858}" destId="{9D59B6D9-5C57-4A16-AC73-07ABB8D91B0E}" srcOrd="2" destOrd="0" parTransId="{E33E49D8-3FA2-4B3C-956A-6B02D1F2FB84}" sibTransId="{7B054BAD-26C7-410C-9D4E-FDE66E552FA5}"/>
    <dgm:cxn modelId="{775BCD7B-5B68-453A-801A-001E25496CE2}" type="presOf" srcId="{87619361-27DA-4CFA-A902-3E97F2383B46}" destId="{79A20DDA-9555-496F-8981-75AC7CA32944}" srcOrd="1" destOrd="0" presId="urn:microsoft.com/office/officeart/2005/8/layout/orgChart1"/>
    <dgm:cxn modelId="{78220793-C60D-4E7D-9CF1-ECC2942819B1}" type="presOf" srcId="{3BFE1AEE-CADD-4907-BB3A-5C799DB32A26}" destId="{50D70745-AEC3-4BB2-AF86-94EA2C1D2144}" srcOrd="0" destOrd="0" presId="urn:microsoft.com/office/officeart/2005/8/layout/orgChart1"/>
    <dgm:cxn modelId="{51BE199C-1FDA-4CF0-988D-C7074BE459CF}" type="presOf" srcId="{E33E49D8-3FA2-4B3C-956A-6B02D1F2FB84}" destId="{F06C4D84-919A-4AEE-A324-A1CE9E5BA979}" srcOrd="0" destOrd="0" presId="urn:microsoft.com/office/officeart/2005/8/layout/orgChart1"/>
    <dgm:cxn modelId="{080E17AA-BF70-49C9-8BB1-A48126531EFA}" srcId="{330B2560-AB53-4460-B256-377B1FE73858}" destId="{5AFC063C-F8C2-4045-9DBA-BFDB52AECF1A}" srcOrd="0" destOrd="0" parTransId="{E0998D89-982C-45B7-B1F9-32C6235D7BC4}" sibTransId="{EA057EA7-61D3-4C27-BD9C-790024C46671}"/>
    <dgm:cxn modelId="{282263AD-D712-45F1-A553-7FE58D0ADE2E}" srcId="{330B2560-AB53-4460-B256-377B1FE73858}" destId="{87619361-27DA-4CFA-A902-3E97F2383B46}" srcOrd="1" destOrd="0" parTransId="{E014F211-ACE7-4005-B50C-4BE9C34A6618}" sibTransId="{09A315B0-E823-4AB5-99CD-FEDB0339A5AE}"/>
    <dgm:cxn modelId="{C8EE05B2-48F4-4121-98FD-53EA95EA1B7C}" type="presOf" srcId="{E0998D89-982C-45B7-B1F9-32C6235D7BC4}" destId="{AC8B760D-03C7-42E7-8CFF-744E2E46FFB5}" srcOrd="0" destOrd="0" presId="urn:microsoft.com/office/officeart/2005/8/layout/orgChart1"/>
    <dgm:cxn modelId="{010344C0-690C-40FF-993D-2AD92AAEC2F2}" srcId="{3BFE1AEE-CADD-4907-BB3A-5C799DB32A26}" destId="{330B2560-AB53-4460-B256-377B1FE73858}" srcOrd="0" destOrd="0" parTransId="{421EA753-3D72-40B6-8438-5CC51B1E34C1}" sibTransId="{829C8DBF-1C94-4776-AD13-882E82D3CCE6}"/>
    <dgm:cxn modelId="{E5852FF1-8495-4758-815E-3FD28EA064B8}" type="presOf" srcId="{5AFC063C-F8C2-4045-9DBA-BFDB52AECF1A}" destId="{B7E57B9F-B928-43C4-A43E-FD823C5DD9AF}" srcOrd="0" destOrd="0" presId="urn:microsoft.com/office/officeart/2005/8/layout/orgChart1"/>
    <dgm:cxn modelId="{1469ED23-9BB7-4FB1-B454-2B1F10414B19}" type="presParOf" srcId="{50D70745-AEC3-4BB2-AF86-94EA2C1D2144}" destId="{16ABC91E-3E37-4180-B5CD-BE937CEAF6C0}" srcOrd="0" destOrd="0" presId="urn:microsoft.com/office/officeart/2005/8/layout/orgChart1"/>
    <dgm:cxn modelId="{C05864AC-10FC-4E3B-B6EC-34E4DEEE9C4F}" type="presParOf" srcId="{16ABC91E-3E37-4180-B5CD-BE937CEAF6C0}" destId="{04AD62AC-326C-484F-B5C3-68F3FB91C3BD}" srcOrd="0" destOrd="0" presId="urn:microsoft.com/office/officeart/2005/8/layout/orgChart1"/>
    <dgm:cxn modelId="{5E064883-C9CE-4067-BCFA-4405BAD9E6D2}" type="presParOf" srcId="{04AD62AC-326C-484F-B5C3-68F3FB91C3BD}" destId="{DE7F6404-0C88-41F3-8F46-F3C2299039F3}" srcOrd="0" destOrd="0" presId="urn:microsoft.com/office/officeart/2005/8/layout/orgChart1"/>
    <dgm:cxn modelId="{6BC7EAFB-785F-44FF-888A-FF85299682AA}" type="presParOf" srcId="{04AD62AC-326C-484F-B5C3-68F3FB91C3BD}" destId="{B9BCAACB-08F4-4BDE-AB20-E6B79CD2CF6B}" srcOrd="1" destOrd="0" presId="urn:microsoft.com/office/officeart/2005/8/layout/orgChart1"/>
    <dgm:cxn modelId="{D1677B97-E25D-4BC5-960B-53F6996DB2A5}" type="presParOf" srcId="{16ABC91E-3E37-4180-B5CD-BE937CEAF6C0}" destId="{C16967EE-4714-4326-9C5B-771A07DD705D}" srcOrd="1" destOrd="0" presId="urn:microsoft.com/office/officeart/2005/8/layout/orgChart1"/>
    <dgm:cxn modelId="{1F206DCB-91D5-49D8-9510-385C4CDB321B}" type="presParOf" srcId="{C16967EE-4714-4326-9C5B-771A07DD705D}" destId="{49DE7853-3D2F-4AF2-B698-E0A67B7A887D}" srcOrd="0" destOrd="0" presId="urn:microsoft.com/office/officeart/2005/8/layout/orgChart1"/>
    <dgm:cxn modelId="{1A891155-D361-4617-9E57-91929CA47C08}" type="presParOf" srcId="{C16967EE-4714-4326-9C5B-771A07DD705D}" destId="{282C4081-3A3A-46FB-869C-DB2ECE3B5D93}" srcOrd="1" destOrd="0" presId="urn:microsoft.com/office/officeart/2005/8/layout/orgChart1"/>
    <dgm:cxn modelId="{067E915F-5485-4F96-A67A-42F37278A2B9}" type="presParOf" srcId="{282C4081-3A3A-46FB-869C-DB2ECE3B5D93}" destId="{86BE1481-12F2-4817-9312-C9E438F9ABDB}" srcOrd="0" destOrd="0" presId="urn:microsoft.com/office/officeart/2005/8/layout/orgChart1"/>
    <dgm:cxn modelId="{0E0C4F88-961F-420E-BFE2-A840AC477AD7}" type="presParOf" srcId="{86BE1481-12F2-4817-9312-C9E438F9ABDB}" destId="{86B6001B-54C3-4C9F-96C4-49B72FC04BAE}" srcOrd="0" destOrd="0" presId="urn:microsoft.com/office/officeart/2005/8/layout/orgChart1"/>
    <dgm:cxn modelId="{CEB640E6-A41B-46CB-A776-E87F91ACA543}" type="presParOf" srcId="{86BE1481-12F2-4817-9312-C9E438F9ABDB}" destId="{79A20DDA-9555-496F-8981-75AC7CA32944}" srcOrd="1" destOrd="0" presId="urn:microsoft.com/office/officeart/2005/8/layout/orgChart1"/>
    <dgm:cxn modelId="{9E785C22-C0E4-4A64-93DB-86E9FFA387A0}" type="presParOf" srcId="{282C4081-3A3A-46FB-869C-DB2ECE3B5D93}" destId="{6BB2D812-BB60-4D60-AB45-08C2483CE90F}" srcOrd="1" destOrd="0" presId="urn:microsoft.com/office/officeart/2005/8/layout/orgChart1"/>
    <dgm:cxn modelId="{80394920-FC79-43A5-A78B-1C043BDE726B}" type="presParOf" srcId="{282C4081-3A3A-46FB-869C-DB2ECE3B5D93}" destId="{2D1E7D08-12A3-4FA6-B936-28A905B70931}" srcOrd="2" destOrd="0" presId="urn:microsoft.com/office/officeart/2005/8/layout/orgChart1"/>
    <dgm:cxn modelId="{0B2E997C-5B8B-4359-ABD9-50E5464658DE}" type="presParOf" srcId="{C16967EE-4714-4326-9C5B-771A07DD705D}" destId="{F06C4D84-919A-4AEE-A324-A1CE9E5BA979}" srcOrd="2" destOrd="0" presId="urn:microsoft.com/office/officeart/2005/8/layout/orgChart1"/>
    <dgm:cxn modelId="{69780C0A-AA6F-4B61-A215-7794A1109204}" type="presParOf" srcId="{C16967EE-4714-4326-9C5B-771A07DD705D}" destId="{1829463B-951A-40F0-9C99-E0DEC05A608D}" srcOrd="3" destOrd="0" presId="urn:microsoft.com/office/officeart/2005/8/layout/orgChart1"/>
    <dgm:cxn modelId="{E942045C-D731-4B5B-8609-2A24CC5E0DF6}" type="presParOf" srcId="{1829463B-951A-40F0-9C99-E0DEC05A608D}" destId="{08FD3608-060E-4462-8DE7-A99FE09B8978}" srcOrd="0" destOrd="0" presId="urn:microsoft.com/office/officeart/2005/8/layout/orgChart1"/>
    <dgm:cxn modelId="{139080D8-D185-47CB-A72A-EDEF372FA3A6}" type="presParOf" srcId="{08FD3608-060E-4462-8DE7-A99FE09B8978}" destId="{E54322E6-D881-4792-B156-D7FD26B7FD1E}" srcOrd="0" destOrd="0" presId="urn:microsoft.com/office/officeart/2005/8/layout/orgChart1"/>
    <dgm:cxn modelId="{72F8CB81-35A9-4116-9258-BCA66017F1FD}" type="presParOf" srcId="{08FD3608-060E-4462-8DE7-A99FE09B8978}" destId="{053F8361-4464-4918-BA07-3D53626309B2}" srcOrd="1" destOrd="0" presId="urn:microsoft.com/office/officeart/2005/8/layout/orgChart1"/>
    <dgm:cxn modelId="{48BD535B-273E-43D3-99B7-8BDBDAD7B2EB}" type="presParOf" srcId="{1829463B-951A-40F0-9C99-E0DEC05A608D}" destId="{47657D81-4B77-4615-867B-AB37C9415FEA}" srcOrd="1" destOrd="0" presId="urn:microsoft.com/office/officeart/2005/8/layout/orgChart1"/>
    <dgm:cxn modelId="{044D7040-01E5-4F80-A5B0-76133B09BB7D}" type="presParOf" srcId="{1829463B-951A-40F0-9C99-E0DEC05A608D}" destId="{E09A6995-1399-49B8-9396-56FE6144C9F2}" srcOrd="2" destOrd="0" presId="urn:microsoft.com/office/officeart/2005/8/layout/orgChart1"/>
    <dgm:cxn modelId="{1EFE945C-9647-41EB-973B-C83BE866469D}" type="presParOf" srcId="{16ABC91E-3E37-4180-B5CD-BE937CEAF6C0}" destId="{E252B681-DB51-4183-B6D1-CEE049280276}" srcOrd="2" destOrd="0" presId="urn:microsoft.com/office/officeart/2005/8/layout/orgChart1"/>
    <dgm:cxn modelId="{8D817E4A-1272-4796-94B8-C13F64F1BF6F}" type="presParOf" srcId="{E252B681-DB51-4183-B6D1-CEE049280276}" destId="{AC8B760D-03C7-42E7-8CFF-744E2E46FFB5}" srcOrd="0" destOrd="0" presId="urn:microsoft.com/office/officeart/2005/8/layout/orgChart1"/>
    <dgm:cxn modelId="{713AAB9A-7E46-4D0C-A34F-562EABD20E40}" type="presParOf" srcId="{E252B681-DB51-4183-B6D1-CEE049280276}" destId="{941CA016-9D94-4DFF-B115-D4831ACD9039}" srcOrd="1" destOrd="0" presId="urn:microsoft.com/office/officeart/2005/8/layout/orgChart1"/>
    <dgm:cxn modelId="{E83E78C0-FC32-4AD3-B9E7-2E5E05DE464C}" type="presParOf" srcId="{941CA016-9D94-4DFF-B115-D4831ACD9039}" destId="{E558B939-5F32-4DB1-8DD7-0E2E8370C84E}" srcOrd="0" destOrd="0" presId="urn:microsoft.com/office/officeart/2005/8/layout/orgChart1"/>
    <dgm:cxn modelId="{AA21DAED-1AB3-448D-BF26-B9A43E8BE873}" type="presParOf" srcId="{E558B939-5F32-4DB1-8DD7-0E2E8370C84E}" destId="{B7E57B9F-B928-43C4-A43E-FD823C5DD9AF}" srcOrd="0" destOrd="0" presId="urn:microsoft.com/office/officeart/2005/8/layout/orgChart1"/>
    <dgm:cxn modelId="{5CFB9D4A-A2B2-432C-9B27-66F770E05E42}" type="presParOf" srcId="{E558B939-5F32-4DB1-8DD7-0E2E8370C84E}" destId="{6A8769CD-17AE-4927-AA0C-9DC6B37C5D98}" srcOrd="1" destOrd="0" presId="urn:microsoft.com/office/officeart/2005/8/layout/orgChart1"/>
    <dgm:cxn modelId="{18F0E09A-6B21-42B2-BD8A-AD44EBE9ACA6}" type="presParOf" srcId="{941CA016-9D94-4DFF-B115-D4831ACD9039}" destId="{21045678-CD44-449C-873B-7D3A237C308F}" srcOrd="1" destOrd="0" presId="urn:microsoft.com/office/officeart/2005/8/layout/orgChart1"/>
    <dgm:cxn modelId="{A1420AA1-EF60-4430-93B4-4D80AD46D7F5}" type="presParOf" srcId="{941CA016-9D94-4DFF-B115-D4831ACD9039}" destId="{6AC0848D-DE32-441A-8817-95C2FD1E11D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8C53AA4-49CF-4FFD-9927-D35D154976A4}" type="doc">
      <dgm:prSet loTypeId="urn:microsoft.com/office/officeart/2005/8/layout/hierarchy6" loCatId="hierarchy" qsTypeId="urn:microsoft.com/office/officeart/2005/8/quickstyle/simple1" qsCatId="simple" csTypeId="urn:microsoft.com/office/officeart/2005/8/colors/colorful2" csCatId="colorful" phldr="1"/>
      <dgm:spPr/>
      <dgm:t>
        <a:bodyPr/>
        <a:lstStyle/>
        <a:p>
          <a:endParaRPr lang="en-US"/>
        </a:p>
      </dgm:t>
    </dgm:pt>
    <dgm:pt modelId="{9C961F5E-59DF-4732-94FA-EC50396D64CE}">
      <dgm:prSet phldrT="[Text]"/>
      <dgm:spPr/>
      <dgm:t>
        <a:bodyPr/>
        <a:lstStyle/>
        <a:p>
          <a:r>
            <a:rPr lang="en-US" dirty="0"/>
            <a:t>LEO subject to legal action that DOES NOT require mandatory revocation or denial of license</a:t>
          </a:r>
        </a:p>
      </dgm:t>
    </dgm:pt>
    <dgm:pt modelId="{9B0E1B11-41E7-41C2-9481-46CF9FFCD4EC}" type="parTrans" cxnId="{FD5E2709-252D-41F3-A1AF-2F3F5AB77859}">
      <dgm:prSet/>
      <dgm:spPr/>
      <dgm:t>
        <a:bodyPr/>
        <a:lstStyle/>
        <a:p>
          <a:endParaRPr lang="en-US"/>
        </a:p>
      </dgm:t>
    </dgm:pt>
    <dgm:pt modelId="{9870A388-FF72-40D0-8E05-9BAF2012387B}" type="sibTrans" cxnId="{FD5E2709-252D-41F3-A1AF-2F3F5AB77859}">
      <dgm:prSet/>
      <dgm:spPr/>
      <dgm:t>
        <a:bodyPr/>
        <a:lstStyle/>
        <a:p>
          <a:endParaRPr lang="en-US"/>
        </a:p>
      </dgm:t>
    </dgm:pt>
    <dgm:pt modelId="{889DEE4C-7B46-4CE2-9E86-C5725985F65E}">
      <dgm:prSet phldrT="[Text]"/>
      <dgm:spPr/>
      <dgm:t>
        <a:bodyPr/>
        <a:lstStyle/>
        <a:p>
          <a:r>
            <a:rPr lang="en-US" dirty="0"/>
            <a:t>LEO served with complaint that sets forth charges and basis for complaint</a:t>
          </a:r>
        </a:p>
      </dgm:t>
    </dgm:pt>
    <dgm:pt modelId="{0BF99FE2-D0BB-46F6-B59B-E278A4762B3D}" type="parTrans" cxnId="{B48D65F8-0F22-4BA4-91FD-5A0E5620FF4B}">
      <dgm:prSet/>
      <dgm:spPr/>
      <dgm:t>
        <a:bodyPr/>
        <a:lstStyle/>
        <a:p>
          <a:endParaRPr lang="en-US"/>
        </a:p>
      </dgm:t>
    </dgm:pt>
    <dgm:pt modelId="{7DCC144E-BACD-4691-968D-90EEEC5C88ED}" type="sibTrans" cxnId="{B48D65F8-0F22-4BA4-91FD-5A0E5620FF4B}">
      <dgm:prSet/>
      <dgm:spPr/>
      <dgm:t>
        <a:bodyPr/>
        <a:lstStyle/>
        <a:p>
          <a:endParaRPr lang="en-US"/>
        </a:p>
      </dgm:t>
    </dgm:pt>
    <dgm:pt modelId="{56B37015-7B01-4FDE-8449-E29C9C26FE4A}">
      <dgm:prSet phldrT="[Text]"/>
      <dgm:spPr/>
      <dgm:t>
        <a:bodyPr/>
        <a:lstStyle/>
        <a:p>
          <a:r>
            <a:rPr lang="en-US" dirty="0"/>
            <a:t>LEO has 30 days to file answer and request a hearing. The matter is heard by the PTC. </a:t>
          </a:r>
        </a:p>
      </dgm:t>
    </dgm:pt>
    <dgm:pt modelId="{8746FB45-B540-4397-B593-0C29066F3DB7}" type="parTrans" cxnId="{7CFBA11E-3C50-421A-93DD-1AB10ABC07B4}">
      <dgm:prSet/>
      <dgm:spPr/>
      <dgm:t>
        <a:bodyPr/>
        <a:lstStyle/>
        <a:p>
          <a:endParaRPr lang="en-US"/>
        </a:p>
      </dgm:t>
    </dgm:pt>
    <dgm:pt modelId="{0961C96C-522E-422B-B6ED-FAD624C96ACE}" type="sibTrans" cxnId="{7CFBA11E-3C50-421A-93DD-1AB10ABC07B4}">
      <dgm:prSet/>
      <dgm:spPr/>
      <dgm:t>
        <a:bodyPr/>
        <a:lstStyle/>
        <a:p>
          <a:endParaRPr lang="en-US"/>
        </a:p>
      </dgm:t>
    </dgm:pt>
    <dgm:pt modelId="{6B702A6B-A281-4B81-AB86-F1845D6D58C8}">
      <dgm:prSet phldrT="[Text]"/>
      <dgm:spPr/>
      <dgm:t>
        <a:bodyPr/>
        <a:lstStyle/>
        <a:p>
          <a:r>
            <a:rPr lang="en-US" dirty="0"/>
            <a:t>LEO does not file an answer  or request a hearing within 30 days </a:t>
          </a:r>
        </a:p>
      </dgm:t>
    </dgm:pt>
    <dgm:pt modelId="{66981004-46A0-4819-8BC1-0795D87E72A5}" type="parTrans" cxnId="{2A5F9EA7-CA3A-425B-9B8E-3A08E4EBAD98}">
      <dgm:prSet/>
      <dgm:spPr/>
      <dgm:t>
        <a:bodyPr/>
        <a:lstStyle/>
        <a:p>
          <a:endParaRPr lang="en-US"/>
        </a:p>
      </dgm:t>
    </dgm:pt>
    <dgm:pt modelId="{3ED78DD7-BDB6-4909-BE3E-4806675B6251}" type="sibTrans" cxnId="{2A5F9EA7-CA3A-425B-9B8E-3A08E4EBAD98}">
      <dgm:prSet/>
      <dgm:spPr/>
      <dgm:t>
        <a:bodyPr/>
        <a:lstStyle/>
        <a:p>
          <a:endParaRPr lang="en-US"/>
        </a:p>
      </dgm:t>
    </dgm:pt>
    <dgm:pt modelId="{229C0C66-35B2-4773-82CA-49529C69EA6F}">
      <dgm:prSet/>
      <dgm:spPr/>
      <dgm:t>
        <a:bodyPr/>
        <a:lstStyle/>
        <a:p>
          <a:r>
            <a:rPr lang="en-US" dirty="0"/>
            <a:t>Hearing officer will conduct hearing and provide written report with recommendation</a:t>
          </a:r>
        </a:p>
      </dgm:t>
    </dgm:pt>
    <dgm:pt modelId="{9B8A644A-7089-400E-A144-40EFCA3B7B63}" type="parTrans" cxnId="{0AC48E10-7C6E-4D55-B3D5-53BD0ED2E66E}">
      <dgm:prSet/>
      <dgm:spPr/>
      <dgm:t>
        <a:bodyPr/>
        <a:lstStyle/>
        <a:p>
          <a:endParaRPr lang="en-US"/>
        </a:p>
      </dgm:t>
    </dgm:pt>
    <dgm:pt modelId="{8F82D2A4-70B7-42AA-BBE5-31CF0AA0BEC0}" type="sibTrans" cxnId="{0AC48E10-7C6E-4D55-B3D5-53BD0ED2E66E}">
      <dgm:prSet/>
      <dgm:spPr/>
      <dgm:t>
        <a:bodyPr/>
        <a:lstStyle/>
        <a:p>
          <a:endParaRPr lang="en-US"/>
        </a:p>
      </dgm:t>
    </dgm:pt>
    <dgm:pt modelId="{2AEAC255-3639-4E6E-A19F-3BEFC14D5FA9}">
      <dgm:prSet/>
      <dgm:spPr/>
      <dgm:t>
        <a:bodyPr/>
        <a:lstStyle/>
        <a:p>
          <a:r>
            <a:rPr lang="en-US" dirty="0"/>
            <a:t>Parties may file exceptions to report and appear before Licensing Committee</a:t>
          </a:r>
        </a:p>
      </dgm:t>
    </dgm:pt>
    <dgm:pt modelId="{7CA9FD61-5FD3-4EFA-ACF0-4EB124234A02}" type="parTrans" cxnId="{4B81ACE5-4502-4310-A5C5-7878F1A8475A}">
      <dgm:prSet/>
      <dgm:spPr/>
      <dgm:t>
        <a:bodyPr/>
        <a:lstStyle/>
        <a:p>
          <a:endParaRPr lang="en-US"/>
        </a:p>
      </dgm:t>
    </dgm:pt>
    <dgm:pt modelId="{4C6CD47F-1631-4DB6-8181-4B48BACF6D91}" type="sibTrans" cxnId="{4B81ACE5-4502-4310-A5C5-7878F1A8475A}">
      <dgm:prSet/>
      <dgm:spPr/>
      <dgm:t>
        <a:bodyPr/>
        <a:lstStyle/>
        <a:p>
          <a:endParaRPr lang="en-US"/>
        </a:p>
      </dgm:t>
    </dgm:pt>
    <dgm:pt modelId="{672FF704-8356-4C23-AFE4-198C9DEEA33C}">
      <dgm:prSet/>
      <dgm:spPr/>
      <dgm:t>
        <a:bodyPr/>
        <a:lstStyle/>
        <a:p>
          <a:r>
            <a:rPr lang="en-US" dirty="0"/>
            <a:t>Commission ultimately votes and issues final written decision with factual and legal findings</a:t>
          </a:r>
        </a:p>
      </dgm:t>
    </dgm:pt>
    <dgm:pt modelId="{32FCA38A-3BF9-4E65-9E98-BC4A7A54DBA4}" type="parTrans" cxnId="{E701BA62-271F-4625-B73A-21A890EAC3DF}">
      <dgm:prSet/>
      <dgm:spPr/>
      <dgm:t>
        <a:bodyPr/>
        <a:lstStyle/>
        <a:p>
          <a:endParaRPr lang="en-US"/>
        </a:p>
      </dgm:t>
    </dgm:pt>
    <dgm:pt modelId="{E6C6407A-3B5B-4C65-846F-5A7399AFDAD6}" type="sibTrans" cxnId="{E701BA62-271F-4625-B73A-21A890EAC3DF}">
      <dgm:prSet/>
      <dgm:spPr/>
      <dgm:t>
        <a:bodyPr/>
        <a:lstStyle/>
        <a:p>
          <a:endParaRPr lang="en-US"/>
        </a:p>
      </dgm:t>
    </dgm:pt>
    <dgm:pt modelId="{3F2A3CC1-C12E-432A-A9F0-02FB040570E5}" type="pres">
      <dgm:prSet presAssocID="{38C53AA4-49CF-4FFD-9927-D35D154976A4}" presName="mainComposite" presStyleCnt="0">
        <dgm:presLayoutVars>
          <dgm:chPref val="1"/>
          <dgm:dir/>
          <dgm:animOne val="branch"/>
          <dgm:animLvl val="lvl"/>
          <dgm:resizeHandles val="exact"/>
        </dgm:presLayoutVars>
      </dgm:prSet>
      <dgm:spPr/>
    </dgm:pt>
    <dgm:pt modelId="{38D8A3C3-1A00-40CF-A5B6-1EE3F0EB47CB}" type="pres">
      <dgm:prSet presAssocID="{38C53AA4-49CF-4FFD-9927-D35D154976A4}" presName="hierFlow" presStyleCnt="0"/>
      <dgm:spPr/>
    </dgm:pt>
    <dgm:pt modelId="{93D24F0E-7CA7-4163-BF92-35E1105F4BC7}" type="pres">
      <dgm:prSet presAssocID="{38C53AA4-49CF-4FFD-9927-D35D154976A4}" presName="hierChild1" presStyleCnt="0">
        <dgm:presLayoutVars>
          <dgm:chPref val="1"/>
          <dgm:animOne val="branch"/>
          <dgm:animLvl val="lvl"/>
        </dgm:presLayoutVars>
      </dgm:prSet>
      <dgm:spPr/>
    </dgm:pt>
    <dgm:pt modelId="{AF0E55C3-4CF0-4D9B-9B1E-93618B658C31}" type="pres">
      <dgm:prSet presAssocID="{9C961F5E-59DF-4732-94FA-EC50396D64CE}" presName="Name14" presStyleCnt="0"/>
      <dgm:spPr/>
    </dgm:pt>
    <dgm:pt modelId="{94BCDBA7-4DFE-4A2C-8B34-EDFE4FEF65F1}" type="pres">
      <dgm:prSet presAssocID="{9C961F5E-59DF-4732-94FA-EC50396D64CE}" presName="level1Shape" presStyleLbl="node0" presStyleIdx="0" presStyleCnt="1">
        <dgm:presLayoutVars>
          <dgm:chPref val="3"/>
        </dgm:presLayoutVars>
      </dgm:prSet>
      <dgm:spPr/>
    </dgm:pt>
    <dgm:pt modelId="{20AB8DE7-5EB5-4B1F-A1AC-526103102BDA}" type="pres">
      <dgm:prSet presAssocID="{9C961F5E-59DF-4732-94FA-EC50396D64CE}" presName="hierChild2" presStyleCnt="0"/>
      <dgm:spPr/>
    </dgm:pt>
    <dgm:pt modelId="{CD6FCA0C-ED74-421B-9888-051BB6B584B8}" type="pres">
      <dgm:prSet presAssocID="{0BF99FE2-D0BB-46F6-B59B-E278A4762B3D}" presName="Name19" presStyleLbl="parChTrans1D2" presStyleIdx="0" presStyleCnt="1"/>
      <dgm:spPr/>
    </dgm:pt>
    <dgm:pt modelId="{5087F548-3911-423C-B65B-8BF4AC00A4CB}" type="pres">
      <dgm:prSet presAssocID="{889DEE4C-7B46-4CE2-9E86-C5725985F65E}" presName="Name21" presStyleCnt="0"/>
      <dgm:spPr/>
    </dgm:pt>
    <dgm:pt modelId="{A70E748B-A9CB-4AD6-9A5D-8264EF5141DE}" type="pres">
      <dgm:prSet presAssocID="{889DEE4C-7B46-4CE2-9E86-C5725985F65E}" presName="level2Shape" presStyleLbl="node2" presStyleIdx="0" presStyleCnt="1"/>
      <dgm:spPr/>
    </dgm:pt>
    <dgm:pt modelId="{254E5DC2-3B83-4301-BC59-8AB9ABF0B61C}" type="pres">
      <dgm:prSet presAssocID="{889DEE4C-7B46-4CE2-9E86-C5725985F65E}" presName="hierChild3" presStyleCnt="0"/>
      <dgm:spPr/>
    </dgm:pt>
    <dgm:pt modelId="{E87471D9-B4C6-47AA-9401-734C516CBBF2}" type="pres">
      <dgm:prSet presAssocID="{8746FB45-B540-4397-B593-0C29066F3DB7}" presName="Name19" presStyleLbl="parChTrans1D3" presStyleIdx="0" presStyleCnt="2"/>
      <dgm:spPr/>
    </dgm:pt>
    <dgm:pt modelId="{58581912-1CEA-41AE-B55F-B767E74CF945}" type="pres">
      <dgm:prSet presAssocID="{56B37015-7B01-4FDE-8449-E29C9C26FE4A}" presName="Name21" presStyleCnt="0"/>
      <dgm:spPr/>
    </dgm:pt>
    <dgm:pt modelId="{74B0BF33-5165-4666-8942-3C5B979524AB}" type="pres">
      <dgm:prSet presAssocID="{56B37015-7B01-4FDE-8449-E29C9C26FE4A}" presName="level2Shape" presStyleLbl="node3" presStyleIdx="0" presStyleCnt="2"/>
      <dgm:spPr/>
    </dgm:pt>
    <dgm:pt modelId="{1FECBF44-F9C6-4CB7-8972-FB9283055E3C}" type="pres">
      <dgm:prSet presAssocID="{56B37015-7B01-4FDE-8449-E29C9C26FE4A}" presName="hierChild3" presStyleCnt="0"/>
      <dgm:spPr/>
    </dgm:pt>
    <dgm:pt modelId="{FDC8BDBE-2149-409E-8829-42260C1DE217}" type="pres">
      <dgm:prSet presAssocID="{9B8A644A-7089-400E-A144-40EFCA3B7B63}" presName="Name19" presStyleLbl="parChTrans1D4" presStyleIdx="0" presStyleCnt="3"/>
      <dgm:spPr/>
    </dgm:pt>
    <dgm:pt modelId="{29FB0F25-A7FF-43E8-A35C-44A7DB45A958}" type="pres">
      <dgm:prSet presAssocID="{229C0C66-35B2-4773-82CA-49529C69EA6F}" presName="Name21" presStyleCnt="0"/>
      <dgm:spPr/>
    </dgm:pt>
    <dgm:pt modelId="{88DE5A90-034C-48F3-8708-F18B72233A21}" type="pres">
      <dgm:prSet presAssocID="{229C0C66-35B2-4773-82CA-49529C69EA6F}" presName="level2Shape" presStyleLbl="node4" presStyleIdx="0" presStyleCnt="3"/>
      <dgm:spPr/>
    </dgm:pt>
    <dgm:pt modelId="{5E7EDEA1-B59C-44F8-BA5A-C0F4C61B007A}" type="pres">
      <dgm:prSet presAssocID="{229C0C66-35B2-4773-82CA-49529C69EA6F}" presName="hierChild3" presStyleCnt="0"/>
      <dgm:spPr/>
    </dgm:pt>
    <dgm:pt modelId="{3C3A2A6A-41A7-49EF-ABAC-32D621930F86}" type="pres">
      <dgm:prSet presAssocID="{7CA9FD61-5FD3-4EFA-ACF0-4EB124234A02}" presName="Name19" presStyleLbl="parChTrans1D4" presStyleIdx="1" presStyleCnt="3"/>
      <dgm:spPr/>
    </dgm:pt>
    <dgm:pt modelId="{FDB60672-B0D3-459B-A086-BA78F91726A3}" type="pres">
      <dgm:prSet presAssocID="{2AEAC255-3639-4E6E-A19F-3BEFC14D5FA9}" presName="Name21" presStyleCnt="0"/>
      <dgm:spPr/>
    </dgm:pt>
    <dgm:pt modelId="{E6A4FCF3-477D-4177-A72C-940F00BD2043}" type="pres">
      <dgm:prSet presAssocID="{2AEAC255-3639-4E6E-A19F-3BEFC14D5FA9}" presName="level2Shape" presStyleLbl="node4" presStyleIdx="1" presStyleCnt="3"/>
      <dgm:spPr/>
    </dgm:pt>
    <dgm:pt modelId="{D9A7AAC5-0ED7-482C-9C3E-EF47AD75DBBF}" type="pres">
      <dgm:prSet presAssocID="{2AEAC255-3639-4E6E-A19F-3BEFC14D5FA9}" presName="hierChild3" presStyleCnt="0"/>
      <dgm:spPr/>
    </dgm:pt>
    <dgm:pt modelId="{2F67AF94-C96E-47EA-8BC0-640B8AECAC9E}" type="pres">
      <dgm:prSet presAssocID="{32FCA38A-3BF9-4E65-9E98-BC4A7A54DBA4}" presName="Name19" presStyleLbl="parChTrans1D4" presStyleIdx="2" presStyleCnt="3"/>
      <dgm:spPr/>
    </dgm:pt>
    <dgm:pt modelId="{1023DDA6-E66C-492C-9F3B-82D3E271813D}" type="pres">
      <dgm:prSet presAssocID="{672FF704-8356-4C23-AFE4-198C9DEEA33C}" presName="Name21" presStyleCnt="0"/>
      <dgm:spPr/>
    </dgm:pt>
    <dgm:pt modelId="{6A544317-5BC2-49AE-BE3A-39F6E30A8DC3}" type="pres">
      <dgm:prSet presAssocID="{672FF704-8356-4C23-AFE4-198C9DEEA33C}" presName="level2Shape" presStyleLbl="node4" presStyleIdx="2" presStyleCnt="3"/>
      <dgm:spPr/>
    </dgm:pt>
    <dgm:pt modelId="{69F7B562-BE61-4D4F-8FA7-DC0D90606621}" type="pres">
      <dgm:prSet presAssocID="{672FF704-8356-4C23-AFE4-198C9DEEA33C}" presName="hierChild3" presStyleCnt="0"/>
      <dgm:spPr/>
    </dgm:pt>
    <dgm:pt modelId="{998F6204-794C-47B1-A3C7-992758F05169}" type="pres">
      <dgm:prSet presAssocID="{66981004-46A0-4819-8BC1-0795D87E72A5}" presName="Name19" presStyleLbl="parChTrans1D3" presStyleIdx="1" presStyleCnt="2"/>
      <dgm:spPr/>
    </dgm:pt>
    <dgm:pt modelId="{C2506C17-2D25-4819-B49A-FB91C8574528}" type="pres">
      <dgm:prSet presAssocID="{6B702A6B-A281-4B81-AB86-F1845D6D58C8}" presName="Name21" presStyleCnt="0"/>
      <dgm:spPr/>
    </dgm:pt>
    <dgm:pt modelId="{8AF0E253-1331-480D-9CCC-E8F25ACCE01D}" type="pres">
      <dgm:prSet presAssocID="{6B702A6B-A281-4B81-AB86-F1845D6D58C8}" presName="level2Shape" presStyleLbl="node3" presStyleIdx="1" presStyleCnt="2"/>
      <dgm:spPr/>
    </dgm:pt>
    <dgm:pt modelId="{EDE92A13-3144-4738-A16D-FC2D38C4170D}" type="pres">
      <dgm:prSet presAssocID="{6B702A6B-A281-4B81-AB86-F1845D6D58C8}" presName="hierChild3" presStyleCnt="0"/>
      <dgm:spPr/>
    </dgm:pt>
    <dgm:pt modelId="{37A21574-2FF8-488F-BBF3-DD5D697E6933}" type="pres">
      <dgm:prSet presAssocID="{38C53AA4-49CF-4FFD-9927-D35D154976A4}" presName="bgShapesFlow" presStyleCnt="0"/>
      <dgm:spPr/>
    </dgm:pt>
  </dgm:ptLst>
  <dgm:cxnLst>
    <dgm:cxn modelId="{FD5E2709-252D-41F3-A1AF-2F3F5AB77859}" srcId="{38C53AA4-49CF-4FFD-9927-D35D154976A4}" destId="{9C961F5E-59DF-4732-94FA-EC50396D64CE}" srcOrd="0" destOrd="0" parTransId="{9B0E1B11-41E7-41C2-9481-46CF9FFCD4EC}" sibTransId="{9870A388-FF72-40D0-8E05-9BAF2012387B}"/>
    <dgm:cxn modelId="{0AC48E10-7C6E-4D55-B3D5-53BD0ED2E66E}" srcId="{56B37015-7B01-4FDE-8449-E29C9C26FE4A}" destId="{229C0C66-35B2-4773-82CA-49529C69EA6F}" srcOrd="0" destOrd="0" parTransId="{9B8A644A-7089-400E-A144-40EFCA3B7B63}" sibTransId="{8F82D2A4-70B7-42AA-BBE5-31CF0AA0BEC0}"/>
    <dgm:cxn modelId="{DFFAAE12-5A61-4367-B4F8-37B869810F29}" type="presOf" srcId="{6B702A6B-A281-4B81-AB86-F1845D6D58C8}" destId="{8AF0E253-1331-480D-9CCC-E8F25ACCE01D}" srcOrd="0" destOrd="0" presId="urn:microsoft.com/office/officeart/2005/8/layout/hierarchy6"/>
    <dgm:cxn modelId="{7CFBA11E-3C50-421A-93DD-1AB10ABC07B4}" srcId="{889DEE4C-7B46-4CE2-9E86-C5725985F65E}" destId="{56B37015-7B01-4FDE-8449-E29C9C26FE4A}" srcOrd="0" destOrd="0" parTransId="{8746FB45-B540-4397-B593-0C29066F3DB7}" sibTransId="{0961C96C-522E-422B-B6ED-FAD624C96ACE}"/>
    <dgm:cxn modelId="{84DC3E20-D6F9-482C-BCF5-E0195419D70C}" type="presOf" srcId="{66981004-46A0-4819-8BC1-0795D87E72A5}" destId="{998F6204-794C-47B1-A3C7-992758F05169}" srcOrd="0" destOrd="0" presId="urn:microsoft.com/office/officeart/2005/8/layout/hierarchy6"/>
    <dgm:cxn modelId="{07D95621-0104-471F-85D8-F8F36E776FF2}" type="presOf" srcId="{56B37015-7B01-4FDE-8449-E29C9C26FE4A}" destId="{74B0BF33-5165-4666-8942-3C5B979524AB}" srcOrd="0" destOrd="0" presId="urn:microsoft.com/office/officeart/2005/8/layout/hierarchy6"/>
    <dgm:cxn modelId="{693DAE30-6160-4CF9-B0CE-F2C457D63657}" type="presOf" srcId="{38C53AA4-49CF-4FFD-9927-D35D154976A4}" destId="{3F2A3CC1-C12E-432A-A9F0-02FB040570E5}" srcOrd="0" destOrd="0" presId="urn:microsoft.com/office/officeart/2005/8/layout/hierarchy6"/>
    <dgm:cxn modelId="{E701BA62-271F-4625-B73A-21A890EAC3DF}" srcId="{56B37015-7B01-4FDE-8449-E29C9C26FE4A}" destId="{672FF704-8356-4C23-AFE4-198C9DEEA33C}" srcOrd="2" destOrd="0" parTransId="{32FCA38A-3BF9-4E65-9E98-BC4A7A54DBA4}" sibTransId="{E6C6407A-3B5B-4C65-846F-5A7399AFDAD6}"/>
    <dgm:cxn modelId="{C0540E64-37AA-4172-8A0E-DED035C5C394}" type="presOf" srcId="{672FF704-8356-4C23-AFE4-198C9DEEA33C}" destId="{6A544317-5BC2-49AE-BE3A-39F6E30A8DC3}" srcOrd="0" destOrd="0" presId="urn:microsoft.com/office/officeart/2005/8/layout/hierarchy6"/>
    <dgm:cxn modelId="{273F4E68-6BEC-4F70-8676-543EC2A4F7B2}" type="presOf" srcId="{7CA9FD61-5FD3-4EFA-ACF0-4EB124234A02}" destId="{3C3A2A6A-41A7-49EF-ABAC-32D621930F86}" srcOrd="0" destOrd="0" presId="urn:microsoft.com/office/officeart/2005/8/layout/hierarchy6"/>
    <dgm:cxn modelId="{A2A36F6C-9581-4C4C-98B7-33E796DDE829}" type="presOf" srcId="{9C961F5E-59DF-4732-94FA-EC50396D64CE}" destId="{94BCDBA7-4DFE-4A2C-8B34-EDFE4FEF65F1}" srcOrd="0" destOrd="0" presId="urn:microsoft.com/office/officeart/2005/8/layout/hierarchy6"/>
    <dgm:cxn modelId="{1B59DC55-9956-42B7-A56F-11D007C06965}" type="presOf" srcId="{0BF99FE2-D0BB-46F6-B59B-E278A4762B3D}" destId="{CD6FCA0C-ED74-421B-9888-051BB6B584B8}" srcOrd="0" destOrd="0" presId="urn:microsoft.com/office/officeart/2005/8/layout/hierarchy6"/>
    <dgm:cxn modelId="{A6605CA1-6F69-4B8D-9485-D0469C539ED2}" type="presOf" srcId="{889DEE4C-7B46-4CE2-9E86-C5725985F65E}" destId="{A70E748B-A9CB-4AD6-9A5D-8264EF5141DE}" srcOrd="0" destOrd="0" presId="urn:microsoft.com/office/officeart/2005/8/layout/hierarchy6"/>
    <dgm:cxn modelId="{597CBDA5-F122-4632-9226-D6E7E6E1046C}" type="presOf" srcId="{8746FB45-B540-4397-B593-0C29066F3DB7}" destId="{E87471D9-B4C6-47AA-9401-734C516CBBF2}" srcOrd="0" destOrd="0" presId="urn:microsoft.com/office/officeart/2005/8/layout/hierarchy6"/>
    <dgm:cxn modelId="{2A5F9EA7-CA3A-425B-9B8E-3A08E4EBAD98}" srcId="{889DEE4C-7B46-4CE2-9E86-C5725985F65E}" destId="{6B702A6B-A281-4B81-AB86-F1845D6D58C8}" srcOrd="1" destOrd="0" parTransId="{66981004-46A0-4819-8BC1-0795D87E72A5}" sibTransId="{3ED78DD7-BDB6-4909-BE3E-4806675B6251}"/>
    <dgm:cxn modelId="{40EE92BA-A77F-4E06-B9E3-B03AF4C80D9F}" type="presOf" srcId="{229C0C66-35B2-4773-82CA-49529C69EA6F}" destId="{88DE5A90-034C-48F3-8708-F18B72233A21}" srcOrd="0" destOrd="0" presId="urn:microsoft.com/office/officeart/2005/8/layout/hierarchy6"/>
    <dgm:cxn modelId="{68575FD7-5E8E-476E-BBD0-93A2FA908F39}" type="presOf" srcId="{32FCA38A-3BF9-4E65-9E98-BC4A7A54DBA4}" destId="{2F67AF94-C96E-47EA-8BC0-640B8AECAC9E}" srcOrd="0" destOrd="0" presId="urn:microsoft.com/office/officeart/2005/8/layout/hierarchy6"/>
    <dgm:cxn modelId="{77F62EDE-8051-450F-A48C-2D071D45EDA1}" type="presOf" srcId="{2AEAC255-3639-4E6E-A19F-3BEFC14D5FA9}" destId="{E6A4FCF3-477D-4177-A72C-940F00BD2043}" srcOrd="0" destOrd="0" presId="urn:microsoft.com/office/officeart/2005/8/layout/hierarchy6"/>
    <dgm:cxn modelId="{4B81ACE5-4502-4310-A5C5-7878F1A8475A}" srcId="{56B37015-7B01-4FDE-8449-E29C9C26FE4A}" destId="{2AEAC255-3639-4E6E-A19F-3BEFC14D5FA9}" srcOrd="1" destOrd="0" parTransId="{7CA9FD61-5FD3-4EFA-ACF0-4EB124234A02}" sibTransId="{4C6CD47F-1631-4DB6-8181-4B48BACF6D91}"/>
    <dgm:cxn modelId="{C7D665EB-AADE-4F37-9152-6F5A4C07582D}" type="presOf" srcId="{9B8A644A-7089-400E-A144-40EFCA3B7B63}" destId="{FDC8BDBE-2149-409E-8829-42260C1DE217}" srcOrd="0" destOrd="0" presId="urn:microsoft.com/office/officeart/2005/8/layout/hierarchy6"/>
    <dgm:cxn modelId="{B48D65F8-0F22-4BA4-91FD-5A0E5620FF4B}" srcId="{9C961F5E-59DF-4732-94FA-EC50396D64CE}" destId="{889DEE4C-7B46-4CE2-9E86-C5725985F65E}" srcOrd="0" destOrd="0" parTransId="{0BF99FE2-D0BB-46F6-B59B-E278A4762B3D}" sibTransId="{7DCC144E-BACD-4691-968D-90EEEC5C88ED}"/>
    <dgm:cxn modelId="{D2929A4F-BD31-41F2-B2EE-F8E2923E75A0}" type="presParOf" srcId="{3F2A3CC1-C12E-432A-A9F0-02FB040570E5}" destId="{38D8A3C3-1A00-40CF-A5B6-1EE3F0EB47CB}" srcOrd="0" destOrd="0" presId="urn:microsoft.com/office/officeart/2005/8/layout/hierarchy6"/>
    <dgm:cxn modelId="{7E4B7C8A-3FA0-420E-AC34-E2CD1C11639E}" type="presParOf" srcId="{38D8A3C3-1A00-40CF-A5B6-1EE3F0EB47CB}" destId="{93D24F0E-7CA7-4163-BF92-35E1105F4BC7}" srcOrd="0" destOrd="0" presId="urn:microsoft.com/office/officeart/2005/8/layout/hierarchy6"/>
    <dgm:cxn modelId="{F429804A-D823-46BC-A99B-A1DD0C984BF2}" type="presParOf" srcId="{93D24F0E-7CA7-4163-BF92-35E1105F4BC7}" destId="{AF0E55C3-4CF0-4D9B-9B1E-93618B658C31}" srcOrd="0" destOrd="0" presId="urn:microsoft.com/office/officeart/2005/8/layout/hierarchy6"/>
    <dgm:cxn modelId="{8A6BA947-7AF6-45C5-AEC2-8A6EE1020F6B}" type="presParOf" srcId="{AF0E55C3-4CF0-4D9B-9B1E-93618B658C31}" destId="{94BCDBA7-4DFE-4A2C-8B34-EDFE4FEF65F1}" srcOrd="0" destOrd="0" presId="urn:microsoft.com/office/officeart/2005/8/layout/hierarchy6"/>
    <dgm:cxn modelId="{A53F68A6-B096-4F1D-A678-F89C421E07D0}" type="presParOf" srcId="{AF0E55C3-4CF0-4D9B-9B1E-93618B658C31}" destId="{20AB8DE7-5EB5-4B1F-A1AC-526103102BDA}" srcOrd="1" destOrd="0" presId="urn:microsoft.com/office/officeart/2005/8/layout/hierarchy6"/>
    <dgm:cxn modelId="{BB1F520F-5B7E-4AB3-B908-C0A4A8C0AF35}" type="presParOf" srcId="{20AB8DE7-5EB5-4B1F-A1AC-526103102BDA}" destId="{CD6FCA0C-ED74-421B-9888-051BB6B584B8}" srcOrd="0" destOrd="0" presId="urn:microsoft.com/office/officeart/2005/8/layout/hierarchy6"/>
    <dgm:cxn modelId="{F24B2158-B63E-4658-8763-14AD88086FD5}" type="presParOf" srcId="{20AB8DE7-5EB5-4B1F-A1AC-526103102BDA}" destId="{5087F548-3911-423C-B65B-8BF4AC00A4CB}" srcOrd="1" destOrd="0" presId="urn:microsoft.com/office/officeart/2005/8/layout/hierarchy6"/>
    <dgm:cxn modelId="{B4B69834-2467-4710-96B1-AC619824BCDB}" type="presParOf" srcId="{5087F548-3911-423C-B65B-8BF4AC00A4CB}" destId="{A70E748B-A9CB-4AD6-9A5D-8264EF5141DE}" srcOrd="0" destOrd="0" presId="urn:microsoft.com/office/officeart/2005/8/layout/hierarchy6"/>
    <dgm:cxn modelId="{3C1593B9-EB92-4E45-A213-7A3A77D26AC1}" type="presParOf" srcId="{5087F548-3911-423C-B65B-8BF4AC00A4CB}" destId="{254E5DC2-3B83-4301-BC59-8AB9ABF0B61C}" srcOrd="1" destOrd="0" presId="urn:microsoft.com/office/officeart/2005/8/layout/hierarchy6"/>
    <dgm:cxn modelId="{3AD1F036-E7FF-4343-A2D5-1F6894A2515F}" type="presParOf" srcId="{254E5DC2-3B83-4301-BC59-8AB9ABF0B61C}" destId="{E87471D9-B4C6-47AA-9401-734C516CBBF2}" srcOrd="0" destOrd="0" presId="urn:microsoft.com/office/officeart/2005/8/layout/hierarchy6"/>
    <dgm:cxn modelId="{89FB6223-BCDB-4CE1-8204-38EADB8A277F}" type="presParOf" srcId="{254E5DC2-3B83-4301-BC59-8AB9ABF0B61C}" destId="{58581912-1CEA-41AE-B55F-B767E74CF945}" srcOrd="1" destOrd="0" presId="urn:microsoft.com/office/officeart/2005/8/layout/hierarchy6"/>
    <dgm:cxn modelId="{10FD2E84-74BD-40E8-9700-8AAAEF5BF5AB}" type="presParOf" srcId="{58581912-1CEA-41AE-B55F-B767E74CF945}" destId="{74B0BF33-5165-4666-8942-3C5B979524AB}" srcOrd="0" destOrd="0" presId="urn:microsoft.com/office/officeart/2005/8/layout/hierarchy6"/>
    <dgm:cxn modelId="{EEAC1EB6-78DE-43E8-8666-8A031829D574}" type="presParOf" srcId="{58581912-1CEA-41AE-B55F-B767E74CF945}" destId="{1FECBF44-F9C6-4CB7-8972-FB9283055E3C}" srcOrd="1" destOrd="0" presId="urn:microsoft.com/office/officeart/2005/8/layout/hierarchy6"/>
    <dgm:cxn modelId="{4A3FEFB7-555B-40F2-9702-79C9AF8A0C41}" type="presParOf" srcId="{1FECBF44-F9C6-4CB7-8972-FB9283055E3C}" destId="{FDC8BDBE-2149-409E-8829-42260C1DE217}" srcOrd="0" destOrd="0" presId="urn:microsoft.com/office/officeart/2005/8/layout/hierarchy6"/>
    <dgm:cxn modelId="{F7772FC7-F389-4CC4-942F-FA1F39A3A7B0}" type="presParOf" srcId="{1FECBF44-F9C6-4CB7-8972-FB9283055E3C}" destId="{29FB0F25-A7FF-43E8-A35C-44A7DB45A958}" srcOrd="1" destOrd="0" presId="urn:microsoft.com/office/officeart/2005/8/layout/hierarchy6"/>
    <dgm:cxn modelId="{553BC78C-C690-4DAF-83E4-1868F91709A7}" type="presParOf" srcId="{29FB0F25-A7FF-43E8-A35C-44A7DB45A958}" destId="{88DE5A90-034C-48F3-8708-F18B72233A21}" srcOrd="0" destOrd="0" presId="urn:microsoft.com/office/officeart/2005/8/layout/hierarchy6"/>
    <dgm:cxn modelId="{B7E9226B-F992-403C-8099-3FACC5B965E6}" type="presParOf" srcId="{29FB0F25-A7FF-43E8-A35C-44A7DB45A958}" destId="{5E7EDEA1-B59C-44F8-BA5A-C0F4C61B007A}" srcOrd="1" destOrd="0" presId="urn:microsoft.com/office/officeart/2005/8/layout/hierarchy6"/>
    <dgm:cxn modelId="{11AA4D53-5579-40F6-850B-07129C03F757}" type="presParOf" srcId="{1FECBF44-F9C6-4CB7-8972-FB9283055E3C}" destId="{3C3A2A6A-41A7-49EF-ABAC-32D621930F86}" srcOrd="2" destOrd="0" presId="urn:microsoft.com/office/officeart/2005/8/layout/hierarchy6"/>
    <dgm:cxn modelId="{2AFDA742-4FE5-4F95-BAF7-7C9081E47220}" type="presParOf" srcId="{1FECBF44-F9C6-4CB7-8972-FB9283055E3C}" destId="{FDB60672-B0D3-459B-A086-BA78F91726A3}" srcOrd="3" destOrd="0" presId="urn:microsoft.com/office/officeart/2005/8/layout/hierarchy6"/>
    <dgm:cxn modelId="{0EAD8FD5-B1D5-4A5B-9611-E6C12B31DD12}" type="presParOf" srcId="{FDB60672-B0D3-459B-A086-BA78F91726A3}" destId="{E6A4FCF3-477D-4177-A72C-940F00BD2043}" srcOrd="0" destOrd="0" presId="urn:microsoft.com/office/officeart/2005/8/layout/hierarchy6"/>
    <dgm:cxn modelId="{4B824A7E-233E-4262-B8E6-79D884692696}" type="presParOf" srcId="{FDB60672-B0D3-459B-A086-BA78F91726A3}" destId="{D9A7AAC5-0ED7-482C-9C3E-EF47AD75DBBF}" srcOrd="1" destOrd="0" presId="urn:microsoft.com/office/officeart/2005/8/layout/hierarchy6"/>
    <dgm:cxn modelId="{DD5D4D59-E2D6-496E-86C9-EF46D8CAD9FC}" type="presParOf" srcId="{1FECBF44-F9C6-4CB7-8972-FB9283055E3C}" destId="{2F67AF94-C96E-47EA-8BC0-640B8AECAC9E}" srcOrd="4" destOrd="0" presId="urn:microsoft.com/office/officeart/2005/8/layout/hierarchy6"/>
    <dgm:cxn modelId="{AA9CB9C2-FF35-4905-BCB5-634A3FF9308E}" type="presParOf" srcId="{1FECBF44-F9C6-4CB7-8972-FB9283055E3C}" destId="{1023DDA6-E66C-492C-9F3B-82D3E271813D}" srcOrd="5" destOrd="0" presId="urn:microsoft.com/office/officeart/2005/8/layout/hierarchy6"/>
    <dgm:cxn modelId="{23BEB5C4-2F94-4E2A-AAAA-9C7AACA4762A}" type="presParOf" srcId="{1023DDA6-E66C-492C-9F3B-82D3E271813D}" destId="{6A544317-5BC2-49AE-BE3A-39F6E30A8DC3}" srcOrd="0" destOrd="0" presId="urn:microsoft.com/office/officeart/2005/8/layout/hierarchy6"/>
    <dgm:cxn modelId="{899A4A22-6692-4988-9330-5D8A8C699968}" type="presParOf" srcId="{1023DDA6-E66C-492C-9F3B-82D3E271813D}" destId="{69F7B562-BE61-4D4F-8FA7-DC0D90606621}" srcOrd="1" destOrd="0" presId="urn:microsoft.com/office/officeart/2005/8/layout/hierarchy6"/>
    <dgm:cxn modelId="{C4E3B9D5-20A0-4127-896C-075AAE589BF2}" type="presParOf" srcId="{254E5DC2-3B83-4301-BC59-8AB9ABF0B61C}" destId="{998F6204-794C-47B1-A3C7-992758F05169}" srcOrd="2" destOrd="0" presId="urn:microsoft.com/office/officeart/2005/8/layout/hierarchy6"/>
    <dgm:cxn modelId="{CAD29D8D-FBA3-4197-AE60-4AE37F2B4F68}" type="presParOf" srcId="{254E5DC2-3B83-4301-BC59-8AB9ABF0B61C}" destId="{C2506C17-2D25-4819-B49A-FB91C8574528}" srcOrd="3" destOrd="0" presId="urn:microsoft.com/office/officeart/2005/8/layout/hierarchy6"/>
    <dgm:cxn modelId="{9231E12F-BF6D-414C-AAB3-90D10822C119}" type="presParOf" srcId="{C2506C17-2D25-4819-B49A-FB91C8574528}" destId="{8AF0E253-1331-480D-9CCC-E8F25ACCE01D}" srcOrd="0" destOrd="0" presId="urn:microsoft.com/office/officeart/2005/8/layout/hierarchy6"/>
    <dgm:cxn modelId="{A6AE2BD3-44B0-4DDD-A728-C4F3E393352D}" type="presParOf" srcId="{C2506C17-2D25-4819-B49A-FB91C8574528}" destId="{EDE92A13-3144-4738-A16D-FC2D38C4170D}" srcOrd="1" destOrd="0" presId="urn:microsoft.com/office/officeart/2005/8/layout/hierarchy6"/>
    <dgm:cxn modelId="{4B774CCF-9392-4F07-A2BD-9A6508FD83C6}" type="presParOf" srcId="{3F2A3CC1-C12E-432A-A9F0-02FB040570E5}" destId="{37A21574-2FF8-488F-BBF3-DD5D697E6933}"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E8157E1-6641-41AA-9053-720DBD1BB1E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4820CF2E-9680-4146-9705-C6172FBD274A}">
      <dgm:prSet phldrT="[Text]"/>
      <dgm:spPr/>
      <dgm:t>
        <a:bodyPr/>
        <a:lstStyle/>
        <a:p>
          <a:r>
            <a:rPr lang="en-US" dirty="0"/>
            <a:t>CHIEF LEO EXECUTIVE </a:t>
          </a:r>
        </a:p>
      </dgm:t>
    </dgm:pt>
    <dgm:pt modelId="{559F042B-944F-4590-AB6D-F50486D9FEB0}" type="parTrans" cxnId="{424EC42C-AA81-46E3-A65A-C9D4C2DA1BF1}">
      <dgm:prSet/>
      <dgm:spPr/>
      <dgm:t>
        <a:bodyPr/>
        <a:lstStyle/>
        <a:p>
          <a:endParaRPr lang="en-US"/>
        </a:p>
      </dgm:t>
    </dgm:pt>
    <dgm:pt modelId="{A780BAE7-7D79-433C-96EE-2E477B79BA44}" type="sibTrans" cxnId="{424EC42C-AA81-46E3-A65A-C9D4C2DA1BF1}">
      <dgm:prSet/>
      <dgm:spPr/>
      <dgm:t>
        <a:bodyPr/>
        <a:lstStyle/>
        <a:p>
          <a:endParaRPr lang="en-US"/>
        </a:p>
      </dgm:t>
    </dgm:pt>
    <dgm:pt modelId="{D593295E-99C8-460A-8A77-FB4FBD786E5A}" type="asst">
      <dgm:prSet phldrT="[Text]"/>
      <dgm:spPr/>
      <dgm:t>
        <a:bodyPr/>
        <a:lstStyle/>
        <a:p>
          <a:r>
            <a:rPr lang="en-US" dirty="0"/>
            <a:t>Notify PTC within 2 business days. Supporting documentation to PTC within 10 days of the employment action. Notice must include the date of separation. </a:t>
          </a:r>
        </a:p>
      </dgm:t>
    </dgm:pt>
    <dgm:pt modelId="{FA6C2273-AB2B-4C39-BE46-4DD4A6F1AF49}" type="parTrans" cxnId="{72981F5E-531F-41D9-A3B4-680B189C3F4B}">
      <dgm:prSet/>
      <dgm:spPr/>
      <dgm:t>
        <a:bodyPr/>
        <a:lstStyle/>
        <a:p>
          <a:endParaRPr lang="en-US"/>
        </a:p>
      </dgm:t>
    </dgm:pt>
    <dgm:pt modelId="{7D236AC9-48B9-459B-A2DF-1031F608EE8B}" type="sibTrans" cxnId="{72981F5E-531F-41D9-A3B4-680B189C3F4B}">
      <dgm:prSet/>
      <dgm:spPr/>
      <dgm:t>
        <a:bodyPr/>
        <a:lstStyle/>
        <a:p>
          <a:endParaRPr lang="en-US"/>
        </a:p>
      </dgm:t>
    </dgm:pt>
    <dgm:pt modelId="{D5179F93-E229-4508-B4EF-F34CB4F8735E}">
      <dgm:prSet phldrT="[Text]"/>
      <dgm:spPr/>
      <dgm:t>
        <a:bodyPr/>
        <a:lstStyle/>
        <a:p>
          <a:r>
            <a:rPr lang="en-US" dirty="0"/>
            <a:t>Firing, Termination, or Resignation</a:t>
          </a:r>
        </a:p>
      </dgm:t>
    </dgm:pt>
    <dgm:pt modelId="{3AA0AB24-6541-4B53-9A8C-EF495C6224FE}" type="parTrans" cxnId="{71CCE3C5-5DB4-401F-A530-0AA3FB5B05F4}">
      <dgm:prSet/>
      <dgm:spPr/>
      <dgm:t>
        <a:bodyPr/>
        <a:lstStyle/>
        <a:p>
          <a:endParaRPr lang="en-US"/>
        </a:p>
      </dgm:t>
    </dgm:pt>
    <dgm:pt modelId="{8B6535BB-715B-483E-9349-738CC7312252}" type="sibTrans" cxnId="{71CCE3C5-5DB4-401F-A530-0AA3FB5B05F4}">
      <dgm:prSet/>
      <dgm:spPr/>
      <dgm:t>
        <a:bodyPr/>
        <a:lstStyle/>
        <a:p>
          <a:endParaRPr lang="en-US"/>
        </a:p>
      </dgm:t>
    </dgm:pt>
    <dgm:pt modelId="{67E4CF79-0734-49B7-954F-B97A6406D9EF}">
      <dgm:prSet phldrT="[Text]"/>
      <dgm:spPr/>
      <dgm:t>
        <a:bodyPr/>
        <a:lstStyle/>
        <a:p>
          <a:r>
            <a:rPr lang="en-US" dirty="0"/>
            <a:t>Retirement, or Discipline subject to appeal</a:t>
          </a:r>
        </a:p>
      </dgm:t>
    </dgm:pt>
    <dgm:pt modelId="{6F2B63EB-03F5-4634-B857-FB9FA5996E51}" type="parTrans" cxnId="{FDE3A85A-F1BF-40A5-8D76-8F23A28516F8}">
      <dgm:prSet/>
      <dgm:spPr/>
      <dgm:t>
        <a:bodyPr/>
        <a:lstStyle/>
        <a:p>
          <a:endParaRPr lang="en-US"/>
        </a:p>
      </dgm:t>
    </dgm:pt>
    <dgm:pt modelId="{94411CBD-ADA8-4379-BEEB-2DD181B47A82}" type="sibTrans" cxnId="{FDE3A85A-F1BF-40A5-8D76-8F23A28516F8}">
      <dgm:prSet/>
      <dgm:spPr/>
      <dgm:t>
        <a:bodyPr/>
        <a:lstStyle/>
        <a:p>
          <a:endParaRPr lang="en-US"/>
        </a:p>
      </dgm:t>
    </dgm:pt>
    <dgm:pt modelId="{25D5AE74-6622-4646-821E-D858F080348A}">
      <dgm:prSet phldrT="[Text]"/>
      <dgm:spPr/>
      <dgm:t>
        <a:bodyPr/>
        <a:lstStyle/>
        <a:p>
          <a:r>
            <a:rPr lang="en-US" dirty="0"/>
            <a:t>Voluntary or involuntary extended leave of absence</a:t>
          </a:r>
        </a:p>
      </dgm:t>
    </dgm:pt>
    <dgm:pt modelId="{790AAE1C-21F9-476F-AF91-0E1935AB3253}" type="parTrans" cxnId="{2E1A6B6A-C8C5-4D53-8D18-C791C9BFCAEC}">
      <dgm:prSet/>
      <dgm:spPr/>
      <dgm:t>
        <a:bodyPr/>
        <a:lstStyle/>
        <a:p>
          <a:endParaRPr lang="en-US"/>
        </a:p>
      </dgm:t>
    </dgm:pt>
    <dgm:pt modelId="{59F5E9AF-0077-47DE-94E3-7AA35382A147}" type="sibTrans" cxnId="{2E1A6B6A-C8C5-4D53-8D18-C791C9BFCAEC}">
      <dgm:prSet/>
      <dgm:spPr/>
      <dgm:t>
        <a:bodyPr/>
        <a:lstStyle/>
        <a:p>
          <a:endParaRPr lang="en-US"/>
        </a:p>
      </dgm:t>
    </dgm:pt>
    <dgm:pt modelId="{31EE511D-32F0-4C91-921A-FBEF60799C2A}" type="pres">
      <dgm:prSet presAssocID="{CE8157E1-6641-41AA-9053-720DBD1BB1EC}" presName="hierChild1" presStyleCnt="0">
        <dgm:presLayoutVars>
          <dgm:orgChart val="1"/>
          <dgm:chPref val="1"/>
          <dgm:dir/>
          <dgm:animOne val="branch"/>
          <dgm:animLvl val="lvl"/>
          <dgm:resizeHandles/>
        </dgm:presLayoutVars>
      </dgm:prSet>
      <dgm:spPr/>
    </dgm:pt>
    <dgm:pt modelId="{917FBA29-9296-457E-98F1-B12883B84FE3}" type="pres">
      <dgm:prSet presAssocID="{4820CF2E-9680-4146-9705-C6172FBD274A}" presName="hierRoot1" presStyleCnt="0">
        <dgm:presLayoutVars>
          <dgm:hierBranch val="init"/>
        </dgm:presLayoutVars>
      </dgm:prSet>
      <dgm:spPr/>
    </dgm:pt>
    <dgm:pt modelId="{9C149868-DF6D-4D8F-BE6E-15FDA29E461E}" type="pres">
      <dgm:prSet presAssocID="{4820CF2E-9680-4146-9705-C6172FBD274A}" presName="rootComposite1" presStyleCnt="0"/>
      <dgm:spPr/>
    </dgm:pt>
    <dgm:pt modelId="{44FDE85E-92E9-412F-92E8-3509C274AA50}" type="pres">
      <dgm:prSet presAssocID="{4820CF2E-9680-4146-9705-C6172FBD274A}" presName="rootText1" presStyleLbl="node0" presStyleIdx="0" presStyleCnt="1">
        <dgm:presLayoutVars>
          <dgm:chPref val="3"/>
        </dgm:presLayoutVars>
      </dgm:prSet>
      <dgm:spPr/>
    </dgm:pt>
    <dgm:pt modelId="{15EC75F3-D198-430C-B66E-AEE91EFC9970}" type="pres">
      <dgm:prSet presAssocID="{4820CF2E-9680-4146-9705-C6172FBD274A}" presName="rootConnector1" presStyleLbl="node1" presStyleIdx="0" presStyleCnt="0"/>
      <dgm:spPr/>
    </dgm:pt>
    <dgm:pt modelId="{DF8BD86C-AE05-4396-AB53-CDD20070BD5B}" type="pres">
      <dgm:prSet presAssocID="{4820CF2E-9680-4146-9705-C6172FBD274A}" presName="hierChild2" presStyleCnt="0"/>
      <dgm:spPr/>
    </dgm:pt>
    <dgm:pt modelId="{7D525AC2-C0AF-4B96-AA9B-EB4C3BE45D16}" type="pres">
      <dgm:prSet presAssocID="{3AA0AB24-6541-4B53-9A8C-EF495C6224FE}" presName="Name37" presStyleLbl="parChTrans1D2" presStyleIdx="0" presStyleCnt="4"/>
      <dgm:spPr/>
    </dgm:pt>
    <dgm:pt modelId="{E0854D97-5E22-479A-ACAB-E5DB9FCF1D61}" type="pres">
      <dgm:prSet presAssocID="{D5179F93-E229-4508-B4EF-F34CB4F8735E}" presName="hierRoot2" presStyleCnt="0">
        <dgm:presLayoutVars>
          <dgm:hierBranch val="init"/>
        </dgm:presLayoutVars>
      </dgm:prSet>
      <dgm:spPr/>
    </dgm:pt>
    <dgm:pt modelId="{446C9D0E-D207-418F-B4C9-4BD8D278371C}" type="pres">
      <dgm:prSet presAssocID="{D5179F93-E229-4508-B4EF-F34CB4F8735E}" presName="rootComposite" presStyleCnt="0"/>
      <dgm:spPr/>
    </dgm:pt>
    <dgm:pt modelId="{525BAC24-0C68-4227-B3B1-B6C59514FE72}" type="pres">
      <dgm:prSet presAssocID="{D5179F93-E229-4508-B4EF-F34CB4F8735E}" presName="rootText" presStyleLbl="node2" presStyleIdx="0" presStyleCnt="3">
        <dgm:presLayoutVars>
          <dgm:chPref val="3"/>
        </dgm:presLayoutVars>
      </dgm:prSet>
      <dgm:spPr/>
    </dgm:pt>
    <dgm:pt modelId="{D6356491-2241-4FD9-96B7-2502DE931752}" type="pres">
      <dgm:prSet presAssocID="{D5179F93-E229-4508-B4EF-F34CB4F8735E}" presName="rootConnector" presStyleLbl="node2" presStyleIdx="0" presStyleCnt="3"/>
      <dgm:spPr/>
    </dgm:pt>
    <dgm:pt modelId="{DA74F729-D18C-4EC5-9539-6874D690A096}" type="pres">
      <dgm:prSet presAssocID="{D5179F93-E229-4508-B4EF-F34CB4F8735E}" presName="hierChild4" presStyleCnt="0"/>
      <dgm:spPr/>
    </dgm:pt>
    <dgm:pt modelId="{22A07592-D899-4347-8E89-CFD553519DB2}" type="pres">
      <dgm:prSet presAssocID="{D5179F93-E229-4508-B4EF-F34CB4F8735E}" presName="hierChild5" presStyleCnt="0"/>
      <dgm:spPr/>
    </dgm:pt>
    <dgm:pt modelId="{29479E2E-4BC2-46C5-8693-9F25EC2A6CEB}" type="pres">
      <dgm:prSet presAssocID="{6F2B63EB-03F5-4634-B857-FB9FA5996E51}" presName="Name37" presStyleLbl="parChTrans1D2" presStyleIdx="1" presStyleCnt="4"/>
      <dgm:spPr/>
    </dgm:pt>
    <dgm:pt modelId="{D9A9E2ED-0B20-48A0-BA12-20C53D0C1C16}" type="pres">
      <dgm:prSet presAssocID="{67E4CF79-0734-49B7-954F-B97A6406D9EF}" presName="hierRoot2" presStyleCnt="0">
        <dgm:presLayoutVars>
          <dgm:hierBranch val="init"/>
        </dgm:presLayoutVars>
      </dgm:prSet>
      <dgm:spPr/>
    </dgm:pt>
    <dgm:pt modelId="{0FEA753E-4D76-460C-8F36-3DEDE8744160}" type="pres">
      <dgm:prSet presAssocID="{67E4CF79-0734-49B7-954F-B97A6406D9EF}" presName="rootComposite" presStyleCnt="0"/>
      <dgm:spPr/>
    </dgm:pt>
    <dgm:pt modelId="{2F41A2F2-B133-4856-A849-1FA44B509B71}" type="pres">
      <dgm:prSet presAssocID="{67E4CF79-0734-49B7-954F-B97A6406D9EF}" presName="rootText" presStyleLbl="node2" presStyleIdx="1" presStyleCnt="3">
        <dgm:presLayoutVars>
          <dgm:chPref val="3"/>
        </dgm:presLayoutVars>
      </dgm:prSet>
      <dgm:spPr/>
    </dgm:pt>
    <dgm:pt modelId="{EDF7D256-C177-444B-90AF-4F3CB05AE038}" type="pres">
      <dgm:prSet presAssocID="{67E4CF79-0734-49B7-954F-B97A6406D9EF}" presName="rootConnector" presStyleLbl="node2" presStyleIdx="1" presStyleCnt="3"/>
      <dgm:spPr/>
    </dgm:pt>
    <dgm:pt modelId="{4A919DA2-1545-451C-8EEE-42F91E4615C3}" type="pres">
      <dgm:prSet presAssocID="{67E4CF79-0734-49B7-954F-B97A6406D9EF}" presName="hierChild4" presStyleCnt="0"/>
      <dgm:spPr/>
    </dgm:pt>
    <dgm:pt modelId="{9A835D2D-C0F8-45C3-9A7B-21F5E5F8AE00}" type="pres">
      <dgm:prSet presAssocID="{67E4CF79-0734-49B7-954F-B97A6406D9EF}" presName="hierChild5" presStyleCnt="0"/>
      <dgm:spPr/>
    </dgm:pt>
    <dgm:pt modelId="{01223B17-3544-4B05-ABDF-4654BCFF284E}" type="pres">
      <dgm:prSet presAssocID="{790AAE1C-21F9-476F-AF91-0E1935AB3253}" presName="Name37" presStyleLbl="parChTrans1D2" presStyleIdx="2" presStyleCnt="4"/>
      <dgm:spPr/>
    </dgm:pt>
    <dgm:pt modelId="{CE1AC4DA-A22E-423F-BEE7-69193C2F4F80}" type="pres">
      <dgm:prSet presAssocID="{25D5AE74-6622-4646-821E-D858F080348A}" presName="hierRoot2" presStyleCnt="0">
        <dgm:presLayoutVars>
          <dgm:hierBranch val="init"/>
        </dgm:presLayoutVars>
      </dgm:prSet>
      <dgm:spPr/>
    </dgm:pt>
    <dgm:pt modelId="{DC8D093B-4436-4D5A-83D3-AEAF58280112}" type="pres">
      <dgm:prSet presAssocID="{25D5AE74-6622-4646-821E-D858F080348A}" presName="rootComposite" presStyleCnt="0"/>
      <dgm:spPr/>
    </dgm:pt>
    <dgm:pt modelId="{0C4ECD84-F440-4514-8FFA-80B09B96BE25}" type="pres">
      <dgm:prSet presAssocID="{25D5AE74-6622-4646-821E-D858F080348A}" presName="rootText" presStyleLbl="node2" presStyleIdx="2" presStyleCnt="3">
        <dgm:presLayoutVars>
          <dgm:chPref val="3"/>
        </dgm:presLayoutVars>
      </dgm:prSet>
      <dgm:spPr/>
    </dgm:pt>
    <dgm:pt modelId="{5EAFCCB0-6F19-4798-A606-C0DE1652B903}" type="pres">
      <dgm:prSet presAssocID="{25D5AE74-6622-4646-821E-D858F080348A}" presName="rootConnector" presStyleLbl="node2" presStyleIdx="2" presStyleCnt="3"/>
      <dgm:spPr/>
    </dgm:pt>
    <dgm:pt modelId="{E369BAB9-202C-47B9-A576-0C7AC0BFE937}" type="pres">
      <dgm:prSet presAssocID="{25D5AE74-6622-4646-821E-D858F080348A}" presName="hierChild4" presStyleCnt="0"/>
      <dgm:spPr/>
    </dgm:pt>
    <dgm:pt modelId="{2398EA9D-AE2F-43ED-A58E-0F3757A5AD08}" type="pres">
      <dgm:prSet presAssocID="{25D5AE74-6622-4646-821E-D858F080348A}" presName="hierChild5" presStyleCnt="0"/>
      <dgm:spPr/>
    </dgm:pt>
    <dgm:pt modelId="{67574D75-4D71-456D-AC5F-749C5E4DEC9C}" type="pres">
      <dgm:prSet presAssocID="{4820CF2E-9680-4146-9705-C6172FBD274A}" presName="hierChild3" presStyleCnt="0"/>
      <dgm:spPr/>
    </dgm:pt>
    <dgm:pt modelId="{D1AD5EAC-B873-43B9-8E46-F8F4C949D883}" type="pres">
      <dgm:prSet presAssocID="{FA6C2273-AB2B-4C39-BE46-4DD4A6F1AF49}" presName="Name111" presStyleLbl="parChTrans1D2" presStyleIdx="3" presStyleCnt="4"/>
      <dgm:spPr/>
    </dgm:pt>
    <dgm:pt modelId="{DD8F7E6E-7C40-4C5E-9817-5B6768240B27}" type="pres">
      <dgm:prSet presAssocID="{D593295E-99C8-460A-8A77-FB4FBD786E5A}" presName="hierRoot3" presStyleCnt="0">
        <dgm:presLayoutVars>
          <dgm:hierBranch val="init"/>
        </dgm:presLayoutVars>
      </dgm:prSet>
      <dgm:spPr/>
    </dgm:pt>
    <dgm:pt modelId="{7A0329C9-2778-4FB9-BE74-38438465B3D8}" type="pres">
      <dgm:prSet presAssocID="{D593295E-99C8-460A-8A77-FB4FBD786E5A}" presName="rootComposite3" presStyleCnt="0"/>
      <dgm:spPr/>
    </dgm:pt>
    <dgm:pt modelId="{C9C1782F-6786-474C-815A-C961D4516489}" type="pres">
      <dgm:prSet presAssocID="{D593295E-99C8-460A-8A77-FB4FBD786E5A}" presName="rootText3" presStyleLbl="asst1" presStyleIdx="0" presStyleCnt="1" custScaleX="159213" custLinFactNeighborX="93587" custLinFactNeighborY="18">
        <dgm:presLayoutVars>
          <dgm:chPref val="3"/>
        </dgm:presLayoutVars>
      </dgm:prSet>
      <dgm:spPr/>
    </dgm:pt>
    <dgm:pt modelId="{D1492A4A-EFBC-4851-ADAD-07905A527134}" type="pres">
      <dgm:prSet presAssocID="{D593295E-99C8-460A-8A77-FB4FBD786E5A}" presName="rootConnector3" presStyleLbl="asst1" presStyleIdx="0" presStyleCnt="1"/>
      <dgm:spPr/>
    </dgm:pt>
    <dgm:pt modelId="{330050FA-F2C7-42F9-AA08-60D05FA624CA}" type="pres">
      <dgm:prSet presAssocID="{D593295E-99C8-460A-8A77-FB4FBD786E5A}" presName="hierChild6" presStyleCnt="0"/>
      <dgm:spPr/>
    </dgm:pt>
    <dgm:pt modelId="{BAD59EB9-6EBB-49A8-8BEC-55319F25B4E2}" type="pres">
      <dgm:prSet presAssocID="{D593295E-99C8-460A-8A77-FB4FBD786E5A}" presName="hierChild7" presStyleCnt="0"/>
      <dgm:spPr/>
    </dgm:pt>
  </dgm:ptLst>
  <dgm:cxnLst>
    <dgm:cxn modelId="{A0E4AD15-5560-4298-94B1-838189740F5C}" type="presOf" srcId="{D5179F93-E229-4508-B4EF-F34CB4F8735E}" destId="{525BAC24-0C68-4227-B3B1-B6C59514FE72}" srcOrd="0" destOrd="0" presId="urn:microsoft.com/office/officeart/2005/8/layout/orgChart1"/>
    <dgm:cxn modelId="{A2F34E1C-1252-40F3-89DA-EC8A7385B114}" type="presOf" srcId="{3AA0AB24-6541-4B53-9A8C-EF495C6224FE}" destId="{7D525AC2-C0AF-4B96-AA9B-EB4C3BE45D16}" srcOrd="0" destOrd="0" presId="urn:microsoft.com/office/officeart/2005/8/layout/orgChart1"/>
    <dgm:cxn modelId="{1271ED25-A4BB-4BFD-81B2-1F74D3162B86}" type="presOf" srcId="{CE8157E1-6641-41AA-9053-720DBD1BB1EC}" destId="{31EE511D-32F0-4C91-921A-FBEF60799C2A}" srcOrd="0" destOrd="0" presId="urn:microsoft.com/office/officeart/2005/8/layout/orgChart1"/>
    <dgm:cxn modelId="{84AD4F27-3110-4C28-8BB3-123FDB9F212C}" type="presOf" srcId="{4820CF2E-9680-4146-9705-C6172FBD274A}" destId="{44FDE85E-92E9-412F-92E8-3509C274AA50}" srcOrd="0" destOrd="0" presId="urn:microsoft.com/office/officeart/2005/8/layout/orgChart1"/>
    <dgm:cxn modelId="{BC181428-34E0-4A44-90D5-20D5AB5C0164}" type="presOf" srcId="{D593295E-99C8-460A-8A77-FB4FBD786E5A}" destId="{C9C1782F-6786-474C-815A-C961D4516489}" srcOrd="0" destOrd="0" presId="urn:microsoft.com/office/officeart/2005/8/layout/orgChart1"/>
    <dgm:cxn modelId="{1DA1272C-A902-4B85-92CA-861A0003EC5E}" type="presOf" srcId="{67E4CF79-0734-49B7-954F-B97A6406D9EF}" destId="{EDF7D256-C177-444B-90AF-4F3CB05AE038}" srcOrd="1" destOrd="0" presId="urn:microsoft.com/office/officeart/2005/8/layout/orgChart1"/>
    <dgm:cxn modelId="{424EC42C-AA81-46E3-A65A-C9D4C2DA1BF1}" srcId="{CE8157E1-6641-41AA-9053-720DBD1BB1EC}" destId="{4820CF2E-9680-4146-9705-C6172FBD274A}" srcOrd="0" destOrd="0" parTransId="{559F042B-944F-4590-AB6D-F50486D9FEB0}" sibTransId="{A780BAE7-7D79-433C-96EE-2E477B79BA44}"/>
    <dgm:cxn modelId="{72981F5E-531F-41D9-A3B4-680B189C3F4B}" srcId="{4820CF2E-9680-4146-9705-C6172FBD274A}" destId="{D593295E-99C8-460A-8A77-FB4FBD786E5A}" srcOrd="0" destOrd="0" parTransId="{FA6C2273-AB2B-4C39-BE46-4DD4A6F1AF49}" sibTransId="{7D236AC9-48B9-459B-A2DF-1031F608EE8B}"/>
    <dgm:cxn modelId="{2E1A6B6A-C8C5-4D53-8D18-C791C9BFCAEC}" srcId="{4820CF2E-9680-4146-9705-C6172FBD274A}" destId="{25D5AE74-6622-4646-821E-D858F080348A}" srcOrd="3" destOrd="0" parTransId="{790AAE1C-21F9-476F-AF91-0E1935AB3253}" sibTransId="{59F5E9AF-0077-47DE-94E3-7AA35382A147}"/>
    <dgm:cxn modelId="{9BDE977A-E86A-4173-9CCD-DD5A327254DB}" type="presOf" srcId="{FA6C2273-AB2B-4C39-BE46-4DD4A6F1AF49}" destId="{D1AD5EAC-B873-43B9-8E46-F8F4C949D883}" srcOrd="0" destOrd="0" presId="urn:microsoft.com/office/officeart/2005/8/layout/orgChart1"/>
    <dgm:cxn modelId="{FDE3A85A-F1BF-40A5-8D76-8F23A28516F8}" srcId="{4820CF2E-9680-4146-9705-C6172FBD274A}" destId="{67E4CF79-0734-49B7-954F-B97A6406D9EF}" srcOrd="2" destOrd="0" parTransId="{6F2B63EB-03F5-4634-B857-FB9FA5996E51}" sibTransId="{94411CBD-ADA8-4379-BEEB-2DD181B47A82}"/>
    <dgm:cxn modelId="{E72E4891-E548-4984-81EC-43E26F05DBA7}" type="presOf" srcId="{6F2B63EB-03F5-4634-B857-FB9FA5996E51}" destId="{29479E2E-4BC2-46C5-8693-9F25EC2A6CEB}" srcOrd="0" destOrd="0" presId="urn:microsoft.com/office/officeart/2005/8/layout/orgChart1"/>
    <dgm:cxn modelId="{F81F3192-731E-45D7-9562-AE66EA232112}" type="presOf" srcId="{4820CF2E-9680-4146-9705-C6172FBD274A}" destId="{15EC75F3-D198-430C-B66E-AEE91EFC9970}" srcOrd="1" destOrd="0" presId="urn:microsoft.com/office/officeart/2005/8/layout/orgChart1"/>
    <dgm:cxn modelId="{BFEF1593-5DA0-47BF-9662-1E5FC3A9268C}" type="presOf" srcId="{D5179F93-E229-4508-B4EF-F34CB4F8735E}" destId="{D6356491-2241-4FD9-96B7-2502DE931752}" srcOrd="1" destOrd="0" presId="urn:microsoft.com/office/officeart/2005/8/layout/orgChart1"/>
    <dgm:cxn modelId="{68D26A94-770D-4D18-8BF3-4C3455748CE8}" type="presOf" srcId="{67E4CF79-0734-49B7-954F-B97A6406D9EF}" destId="{2F41A2F2-B133-4856-A849-1FA44B509B71}" srcOrd="0" destOrd="0" presId="urn:microsoft.com/office/officeart/2005/8/layout/orgChart1"/>
    <dgm:cxn modelId="{FD93A5B2-9186-4AEF-8B16-E524082612C0}" type="presOf" srcId="{790AAE1C-21F9-476F-AF91-0E1935AB3253}" destId="{01223B17-3544-4B05-ABDF-4654BCFF284E}" srcOrd="0" destOrd="0" presId="urn:microsoft.com/office/officeart/2005/8/layout/orgChart1"/>
    <dgm:cxn modelId="{AA81ADB2-E102-44A3-BD8C-57694939206A}" type="presOf" srcId="{25D5AE74-6622-4646-821E-D858F080348A}" destId="{0C4ECD84-F440-4514-8FFA-80B09B96BE25}" srcOrd="0" destOrd="0" presId="urn:microsoft.com/office/officeart/2005/8/layout/orgChart1"/>
    <dgm:cxn modelId="{F5DC0EBA-3535-41EC-B576-A7A5E486C105}" type="presOf" srcId="{D593295E-99C8-460A-8A77-FB4FBD786E5A}" destId="{D1492A4A-EFBC-4851-ADAD-07905A527134}" srcOrd="1" destOrd="0" presId="urn:microsoft.com/office/officeart/2005/8/layout/orgChart1"/>
    <dgm:cxn modelId="{71CCE3C5-5DB4-401F-A530-0AA3FB5B05F4}" srcId="{4820CF2E-9680-4146-9705-C6172FBD274A}" destId="{D5179F93-E229-4508-B4EF-F34CB4F8735E}" srcOrd="1" destOrd="0" parTransId="{3AA0AB24-6541-4B53-9A8C-EF495C6224FE}" sibTransId="{8B6535BB-715B-483E-9349-738CC7312252}"/>
    <dgm:cxn modelId="{661724DC-7532-469F-96E1-D0D888D81CCA}" type="presOf" srcId="{25D5AE74-6622-4646-821E-D858F080348A}" destId="{5EAFCCB0-6F19-4798-A606-C0DE1652B903}" srcOrd="1" destOrd="0" presId="urn:microsoft.com/office/officeart/2005/8/layout/orgChart1"/>
    <dgm:cxn modelId="{0B474F1E-4607-4F0C-B53B-861230F20963}" type="presParOf" srcId="{31EE511D-32F0-4C91-921A-FBEF60799C2A}" destId="{917FBA29-9296-457E-98F1-B12883B84FE3}" srcOrd="0" destOrd="0" presId="urn:microsoft.com/office/officeart/2005/8/layout/orgChart1"/>
    <dgm:cxn modelId="{A6EE5F0B-7166-4EA1-9011-8BFD5FE96795}" type="presParOf" srcId="{917FBA29-9296-457E-98F1-B12883B84FE3}" destId="{9C149868-DF6D-4D8F-BE6E-15FDA29E461E}" srcOrd="0" destOrd="0" presId="urn:microsoft.com/office/officeart/2005/8/layout/orgChart1"/>
    <dgm:cxn modelId="{33DFD4BF-4163-4E46-93BE-83AD83277424}" type="presParOf" srcId="{9C149868-DF6D-4D8F-BE6E-15FDA29E461E}" destId="{44FDE85E-92E9-412F-92E8-3509C274AA50}" srcOrd="0" destOrd="0" presId="urn:microsoft.com/office/officeart/2005/8/layout/orgChart1"/>
    <dgm:cxn modelId="{E44B6F02-2C9B-4427-8A5F-8EC26CBF435B}" type="presParOf" srcId="{9C149868-DF6D-4D8F-BE6E-15FDA29E461E}" destId="{15EC75F3-D198-430C-B66E-AEE91EFC9970}" srcOrd="1" destOrd="0" presId="urn:microsoft.com/office/officeart/2005/8/layout/orgChart1"/>
    <dgm:cxn modelId="{C6F00A03-8AE8-4FE6-A300-7E11B6D18C04}" type="presParOf" srcId="{917FBA29-9296-457E-98F1-B12883B84FE3}" destId="{DF8BD86C-AE05-4396-AB53-CDD20070BD5B}" srcOrd="1" destOrd="0" presId="urn:microsoft.com/office/officeart/2005/8/layout/orgChart1"/>
    <dgm:cxn modelId="{6ACCA892-BFE9-440C-8B08-1FBB22F0E3FB}" type="presParOf" srcId="{DF8BD86C-AE05-4396-AB53-CDD20070BD5B}" destId="{7D525AC2-C0AF-4B96-AA9B-EB4C3BE45D16}" srcOrd="0" destOrd="0" presId="urn:microsoft.com/office/officeart/2005/8/layout/orgChart1"/>
    <dgm:cxn modelId="{3E95139A-BA89-41DF-8BBB-1CF501FEB6F0}" type="presParOf" srcId="{DF8BD86C-AE05-4396-AB53-CDD20070BD5B}" destId="{E0854D97-5E22-479A-ACAB-E5DB9FCF1D61}" srcOrd="1" destOrd="0" presId="urn:microsoft.com/office/officeart/2005/8/layout/orgChart1"/>
    <dgm:cxn modelId="{A25506F6-2DCB-4A57-8CED-AA5F06D71A24}" type="presParOf" srcId="{E0854D97-5E22-479A-ACAB-E5DB9FCF1D61}" destId="{446C9D0E-D207-418F-B4C9-4BD8D278371C}" srcOrd="0" destOrd="0" presId="urn:microsoft.com/office/officeart/2005/8/layout/orgChart1"/>
    <dgm:cxn modelId="{C70CB624-2FAE-4587-8340-A5775D1DA09A}" type="presParOf" srcId="{446C9D0E-D207-418F-B4C9-4BD8D278371C}" destId="{525BAC24-0C68-4227-B3B1-B6C59514FE72}" srcOrd="0" destOrd="0" presId="urn:microsoft.com/office/officeart/2005/8/layout/orgChart1"/>
    <dgm:cxn modelId="{E5E9485F-F172-4040-9503-E76F9F66970B}" type="presParOf" srcId="{446C9D0E-D207-418F-B4C9-4BD8D278371C}" destId="{D6356491-2241-4FD9-96B7-2502DE931752}" srcOrd="1" destOrd="0" presId="urn:microsoft.com/office/officeart/2005/8/layout/orgChart1"/>
    <dgm:cxn modelId="{A05C61B4-0B2C-4363-B7A5-3385D55D5FD1}" type="presParOf" srcId="{E0854D97-5E22-479A-ACAB-E5DB9FCF1D61}" destId="{DA74F729-D18C-4EC5-9539-6874D690A096}" srcOrd="1" destOrd="0" presId="urn:microsoft.com/office/officeart/2005/8/layout/orgChart1"/>
    <dgm:cxn modelId="{CAFBB108-5ED1-4F2A-9277-8A3271A7D437}" type="presParOf" srcId="{E0854D97-5E22-479A-ACAB-E5DB9FCF1D61}" destId="{22A07592-D899-4347-8E89-CFD553519DB2}" srcOrd="2" destOrd="0" presId="urn:microsoft.com/office/officeart/2005/8/layout/orgChart1"/>
    <dgm:cxn modelId="{617D4280-E3C5-49A2-9A7B-1BFBA2A63673}" type="presParOf" srcId="{DF8BD86C-AE05-4396-AB53-CDD20070BD5B}" destId="{29479E2E-4BC2-46C5-8693-9F25EC2A6CEB}" srcOrd="2" destOrd="0" presId="urn:microsoft.com/office/officeart/2005/8/layout/orgChart1"/>
    <dgm:cxn modelId="{4C436C85-F206-4598-BFBA-E2159C0985EC}" type="presParOf" srcId="{DF8BD86C-AE05-4396-AB53-CDD20070BD5B}" destId="{D9A9E2ED-0B20-48A0-BA12-20C53D0C1C16}" srcOrd="3" destOrd="0" presId="urn:microsoft.com/office/officeart/2005/8/layout/orgChart1"/>
    <dgm:cxn modelId="{11331A8F-44AC-4318-9C9F-4A1B9A075005}" type="presParOf" srcId="{D9A9E2ED-0B20-48A0-BA12-20C53D0C1C16}" destId="{0FEA753E-4D76-460C-8F36-3DEDE8744160}" srcOrd="0" destOrd="0" presId="urn:microsoft.com/office/officeart/2005/8/layout/orgChart1"/>
    <dgm:cxn modelId="{9853B18D-6D61-4968-9E9A-EC66D41388BC}" type="presParOf" srcId="{0FEA753E-4D76-460C-8F36-3DEDE8744160}" destId="{2F41A2F2-B133-4856-A849-1FA44B509B71}" srcOrd="0" destOrd="0" presId="urn:microsoft.com/office/officeart/2005/8/layout/orgChart1"/>
    <dgm:cxn modelId="{7C2C62DF-3E52-4DCC-8E56-338316BB2CAD}" type="presParOf" srcId="{0FEA753E-4D76-460C-8F36-3DEDE8744160}" destId="{EDF7D256-C177-444B-90AF-4F3CB05AE038}" srcOrd="1" destOrd="0" presId="urn:microsoft.com/office/officeart/2005/8/layout/orgChart1"/>
    <dgm:cxn modelId="{415F5CCD-E260-4711-9635-E3C994767439}" type="presParOf" srcId="{D9A9E2ED-0B20-48A0-BA12-20C53D0C1C16}" destId="{4A919DA2-1545-451C-8EEE-42F91E4615C3}" srcOrd="1" destOrd="0" presId="urn:microsoft.com/office/officeart/2005/8/layout/orgChart1"/>
    <dgm:cxn modelId="{BE124579-1018-4328-89B4-F7204AFFA778}" type="presParOf" srcId="{D9A9E2ED-0B20-48A0-BA12-20C53D0C1C16}" destId="{9A835D2D-C0F8-45C3-9A7B-21F5E5F8AE00}" srcOrd="2" destOrd="0" presId="urn:microsoft.com/office/officeart/2005/8/layout/orgChart1"/>
    <dgm:cxn modelId="{49FE7D35-5D86-4CD3-8B4D-F95E225D2D18}" type="presParOf" srcId="{DF8BD86C-AE05-4396-AB53-CDD20070BD5B}" destId="{01223B17-3544-4B05-ABDF-4654BCFF284E}" srcOrd="4" destOrd="0" presId="urn:microsoft.com/office/officeart/2005/8/layout/orgChart1"/>
    <dgm:cxn modelId="{F533EC2B-3FF6-4114-B777-6EBE4B40B45C}" type="presParOf" srcId="{DF8BD86C-AE05-4396-AB53-CDD20070BD5B}" destId="{CE1AC4DA-A22E-423F-BEE7-69193C2F4F80}" srcOrd="5" destOrd="0" presId="urn:microsoft.com/office/officeart/2005/8/layout/orgChart1"/>
    <dgm:cxn modelId="{3E952B77-B2F7-4E77-B62F-598E7CDB0FFB}" type="presParOf" srcId="{CE1AC4DA-A22E-423F-BEE7-69193C2F4F80}" destId="{DC8D093B-4436-4D5A-83D3-AEAF58280112}" srcOrd="0" destOrd="0" presId="urn:microsoft.com/office/officeart/2005/8/layout/orgChart1"/>
    <dgm:cxn modelId="{53762F21-D7B5-4DD8-A237-B1B67A3D35D9}" type="presParOf" srcId="{DC8D093B-4436-4D5A-83D3-AEAF58280112}" destId="{0C4ECD84-F440-4514-8FFA-80B09B96BE25}" srcOrd="0" destOrd="0" presId="urn:microsoft.com/office/officeart/2005/8/layout/orgChart1"/>
    <dgm:cxn modelId="{248137B5-1C5A-4995-BB2D-44E416858FA8}" type="presParOf" srcId="{DC8D093B-4436-4D5A-83D3-AEAF58280112}" destId="{5EAFCCB0-6F19-4798-A606-C0DE1652B903}" srcOrd="1" destOrd="0" presId="urn:microsoft.com/office/officeart/2005/8/layout/orgChart1"/>
    <dgm:cxn modelId="{2EFFAB07-E338-49D8-B3AF-390566A26738}" type="presParOf" srcId="{CE1AC4DA-A22E-423F-BEE7-69193C2F4F80}" destId="{E369BAB9-202C-47B9-A576-0C7AC0BFE937}" srcOrd="1" destOrd="0" presId="urn:microsoft.com/office/officeart/2005/8/layout/orgChart1"/>
    <dgm:cxn modelId="{01544A78-BA14-4767-8D0A-F8F49D2F1885}" type="presParOf" srcId="{CE1AC4DA-A22E-423F-BEE7-69193C2F4F80}" destId="{2398EA9D-AE2F-43ED-A58E-0F3757A5AD08}" srcOrd="2" destOrd="0" presId="urn:microsoft.com/office/officeart/2005/8/layout/orgChart1"/>
    <dgm:cxn modelId="{76F47C6E-0148-46C9-9514-FA342528AC03}" type="presParOf" srcId="{917FBA29-9296-457E-98F1-B12883B84FE3}" destId="{67574D75-4D71-456D-AC5F-749C5E4DEC9C}" srcOrd="2" destOrd="0" presId="urn:microsoft.com/office/officeart/2005/8/layout/orgChart1"/>
    <dgm:cxn modelId="{16AD570D-C86A-40E8-B1A2-1901591451E5}" type="presParOf" srcId="{67574D75-4D71-456D-AC5F-749C5E4DEC9C}" destId="{D1AD5EAC-B873-43B9-8E46-F8F4C949D883}" srcOrd="0" destOrd="0" presId="urn:microsoft.com/office/officeart/2005/8/layout/orgChart1"/>
    <dgm:cxn modelId="{530B0D74-6E7B-4A93-9908-6D9597B7C954}" type="presParOf" srcId="{67574D75-4D71-456D-AC5F-749C5E4DEC9C}" destId="{DD8F7E6E-7C40-4C5E-9817-5B6768240B27}" srcOrd="1" destOrd="0" presId="urn:microsoft.com/office/officeart/2005/8/layout/orgChart1"/>
    <dgm:cxn modelId="{E5ADD891-B784-42B7-9635-3E532FD4B222}" type="presParOf" srcId="{DD8F7E6E-7C40-4C5E-9817-5B6768240B27}" destId="{7A0329C9-2778-4FB9-BE74-38438465B3D8}" srcOrd="0" destOrd="0" presId="urn:microsoft.com/office/officeart/2005/8/layout/orgChart1"/>
    <dgm:cxn modelId="{185924E7-5C2E-470A-8701-F131320F59AC}" type="presParOf" srcId="{7A0329C9-2778-4FB9-BE74-38438465B3D8}" destId="{C9C1782F-6786-474C-815A-C961D4516489}" srcOrd="0" destOrd="0" presId="urn:microsoft.com/office/officeart/2005/8/layout/orgChart1"/>
    <dgm:cxn modelId="{ECF796BA-6E2D-4417-AD62-DDC3AB00CDF3}" type="presParOf" srcId="{7A0329C9-2778-4FB9-BE74-38438465B3D8}" destId="{D1492A4A-EFBC-4851-ADAD-07905A527134}" srcOrd="1" destOrd="0" presId="urn:microsoft.com/office/officeart/2005/8/layout/orgChart1"/>
    <dgm:cxn modelId="{D31DB420-8C71-4152-9E32-F8DDAD27D792}" type="presParOf" srcId="{DD8F7E6E-7C40-4C5E-9817-5B6768240B27}" destId="{330050FA-F2C7-42F9-AA08-60D05FA624CA}" srcOrd="1" destOrd="0" presId="urn:microsoft.com/office/officeart/2005/8/layout/orgChart1"/>
    <dgm:cxn modelId="{8FF9BF6E-39D8-4A21-997F-E8E2BB55EA28}" type="presParOf" srcId="{DD8F7E6E-7C40-4C5E-9817-5B6768240B27}" destId="{BAD59EB9-6EBB-49A8-8BEC-55319F25B4E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4F7A44-AF93-4492-8925-8CF7EFFDCE87}" type="doc">
      <dgm:prSet loTypeId="urn:microsoft.com/office/officeart/2005/8/layout/hProcess9" loCatId="process" qsTypeId="urn:microsoft.com/office/officeart/2005/8/quickstyle/simple1" qsCatId="simple" csTypeId="urn:microsoft.com/office/officeart/2005/8/colors/accent1_2" csCatId="accent1" phldr="1"/>
      <dgm:spPr/>
    </dgm:pt>
    <dgm:pt modelId="{C99FB2BE-D6DD-4176-B868-5A354318ED1D}">
      <dgm:prSet phldrT="[Text]"/>
      <dgm:spPr/>
      <dgm:t>
        <a:bodyPr/>
        <a:lstStyle/>
        <a:p>
          <a:r>
            <a:rPr lang="en-US" dirty="0"/>
            <a:t>LEO submits completed renewal application and certification to PTC via their LEO Unit. Application is due to PTC </a:t>
          </a:r>
          <a:r>
            <a:rPr lang="en-US" b="1" u="sng" dirty="0"/>
            <a:t>6 months </a:t>
          </a:r>
          <a:r>
            <a:rPr lang="en-US" dirty="0"/>
            <a:t>before license expires.  </a:t>
          </a:r>
        </a:p>
      </dgm:t>
    </dgm:pt>
    <dgm:pt modelId="{9742DCB7-4C88-4434-80F4-7942E953160F}" type="parTrans" cxnId="{B05B7466-6607-4F0A-A68C-55B6ED1A6237}">
      <dgm:prSet/>
      <dgm:spPr/>
      <dgm:t>
        <a:bodyPr/>
        <a:lstStyle/>
        <a:p>
          <a:endParaRPr lang="en-US"/>
        </a:p>
      </dgm:t>
    </dgm:pt>
    <dgm:pt modelId="{C8BEE51B-B8C1-44AF-9C26-A93C55212E41}" type="sibTrans" cxnId="{B05B7466-6607-4F0A-A68C-55B6ED1A6237}">
      <dgm:prSet/>
      <dgm:spPr/>
      <dgm:t>
        <a:bodyPr/>
        <a:lstStyle/>
        <a:p>
          <a:endParaRPr lang="en-US"/>
        </a:p>
      </dgm:t>
    </dgm:pt>
    <dgm:pt modelId="{1BA74D0C-EBC2-4D28-A9E3-BF82F8F23791}">
      <dgm:prSet phldrT="[Text]"/>
      <dgm:spPr/>
      <dgm:t>
        <a:bodyPr/>
        <a:lstStyle/>
        <a:p>
          <a:r>
            <a:rPr lang="en-US" dirty="0"/>
            <a:t>Submissions can be made electronically</a:t>
          </a:r>
        </a:p>
      </dgm:t>
    </dgm:pt>
    <dgm:pt modelId="{26772AB2-3040-4038-80B3-054675732481}" type="parTrans" cxnId="{8377A93C-F0E3-42FA-A76C-C4952D50AC31}">
      <dgm:prSet/>
      <dgm:spPr/>
      <dgm:t>
        <a:bodyPr/>
        <a:lstStyle/>
        <a:p>
          <a:endParaRPr lang="en-US"/>
        </a:p>
      </dgm:t>
    </dgm:pt>
    <dgm:pt modelId="{B1660F93-89EC-45FB-A1BD-258118935D9E}" type="sibTrans" cxnId="{8377A93C-F0E3-42FA-A76C-C4952D50AC31}">
      <dgm:prSet/>
      <dgm:spPr/>
      <dgm:t>
        <a:bodyPr/>
        <a:lstStyle/>
        <a:p>
          <a:endParaRPr lang="en-US"/>
        </a:p>
      </dgm:t>
    </dgm:pt>
    <dgm:pt modelId="{CE42B0CA-4E64-4DCF-9B14-EB342D13B502}">
      <dgm:prSet phldrT="[Text]"/>
      <dgm:spPr/>
      <dgm:t>
        <a:bodyPr/>
        <a:lstStyle/>
        <a:p>
          <a:r>
            <a:rPr lang="en-US" dirty="0"/>
            <a:t>PTC Reviews. </a:t>
          </a:r>
        </a:p>
      </dgm:t>
    </dgm:pt>
    <dgm:pt modelId="{638953BF-2B81-4B7A-A205-0EBE57F95089}" type="parTrans" cxnId="{DD9D6433-193B-4539-87C7-AAA821743995}">
      <dgm:prSet/>
      <dgm:spPr/>
      <dgm:t>
        <a:bodyPr/>
        <a:lstStyle/>
        <a:p>
          <a:endParaRPr lang="en-US"/>
        </a:p>
      </dgm:t>
    </dgm:pt>
    <dgm:pt modelId="{92EC492A-1FBF-40DE-96E2-CCC1873FDB7A}" type="sibTrans" cxnId="{DD9D6433-193B-4539-87C7-AAA821743995}">
      <dgm:prSet/>
      <dgm:spPr/>
      <dgm:t>
        <a:bodyPr/>
        <a:lstStyle/>
        <a:p>
          <a:endParaRPr lang="en-US"/>
        </a:p>
      </dgm:t>
    </dgm:pt>
    <dgm:pt modelId="{4C0328E5-5951-47FA-B1B5-295FD2C4D21B}">
      <dgm:prSet/>
      <dgm:spPr/>
      <dgm:t>
        <a:bodyPr/>
        <a:lstStyle/>
        <a:p>
          <a:r>
            <a:rPr lang="en-US" dirty="0"/>
            <a:t>Chief LEO Executive or designee responsible for submitting requisite documentation completed  renewal application, and certification LEO satisfies licensing requirements to PTC. </a:t>
          </a:r>
        </a:p>
      </dgm:t>
    </dgm:pt>
    <dgm:pt modelId="{5149C26A-DFDC-4097-84A6-993EB04327E5}" type="parTrans" cxnId="{05F06256-07ED-4FF6-B7AA-B9F6A29DF00E}">
      <dgm:prSet/>
      <dgm:spPr/>
      <dgm:t>
        <a:bodyPr/>
        <a:lstStyle/>
        <a:p>
          <a:endParaRPr lang="en-US"/>
        </a:p>
      </dgm:t>
    </dgm:pt>
    <dgm:pt modelId="{B827965E-1B4A-4AFB-8D71-D55517578642}" type="sibTrans" cxnId="{05F06256-07ED-4FF6-B7AA-B9F6A29DF00E}">
      <dgm:prSet/>
      <dgm:spPr/>
      <dgm:t>
        <a:bodyPr/>
        <a:lstStyle/>
        <a:p>
          <a:endParaRPr lang="en-US"/>
        </a:p>
      </dgm:t>
    </dgm:pt>
    <dgm:pt modelId="{5AFC3918-111F-4137-9D92-2C0BC76CDBAE}" type="pres">
      <dgm:prSet presAssocID="{224F7A44-AF93-4492-8925-8CF7EFFDCE87}" presName="CompostProcess" presStyleCnt="0">
        <dgm:presLayoutVars>
          <dgm:dir/>
          <dgm:resizeHandles val="exact"/>
        </dgm:presLayoutVars>
      </dgm:prSet>
      <dgm:spPr/>
    </dgm:pt>
    <dgm:pt modelId="{546D3CBC-5369-4C13-AD68-310610738631}" type="pres">
      <dgm:prSet presAssocID="{224F7A44-AF93-4492-8925-8CF7EFFDCE87}" presName="arrow" presStyleLbl="bgShp" presStyleIdx="0" presStyleCnt="1" custLinFactNeighborX="70535" custLinFactNeighborY="1607"/>
      <dgm:spPr/>
    </dgm:pt>
    <dgm:pt modelId="{33FFE8E6-5220-41B4-AE36-8F56EA253704}" type="pres">
      <dgm:prSet presAssocID="{224F7A44-AF93-4492-8925-8CF7EFFDCE87}" presName="linearProcess" presStyleCnt="0"/>
      <dgm:spPr/>
    </dgm:pt>
    <dgm:pt modelId="{688DF3B3-27F3-4107-9713-3D55B5560277}" type="pres">
      <dgm:prSet presAssocID="{C99FB2BE-D6DD-4176-B868-5A354318ED1D}" presName="textNode" presStyleLbl="node1" presStyleIdx="0" presStyleCnt="4">
        <dgm:presLayoutVars>
          <dgm:bulletEnabled val="1"/>
        </dgm:presLayoutVars>
      </dgm:prSet>
      <dgm:spPr/>
    </dgm:pt>
    <dgm:pt modelId="{9B24609C-42B6-4642-B5AD-E570A9483750}" type="pres">
      <dgm:prSet presAssocID="{C8BEE51B-B8C1-44AF-9C26-A93C55212E41}" presName="sibTrans" presStyleCnt="0"/>
      <dgm:spPr/>
    </dgm:pt>
    <dgm:pt modelId="{708474C7-7168-4BEE-9105-DB253A7FB715}" type="pres">
      <dgm:prSet presAssocID="{4C0328E5-5951-47FA-B1B5-295FD2C4D21B}" presName="textNode" presStyleLbl="node1" presStyleIdx="1" presStyleCnt="4">
        <dgm:presLayoutVars>
          <dgm:bulletEnabled val="1"/>
        </dgm:presLayoutVars>
      </dgm:prSet>
      <dgm:spPr/>
    </dgm:pt>
    <dgm:pt modelId="{7369C1C9-DA69-49E4-B805-A093F7A3804C}" type="pres">
      <dgm:prSet presAssocID="{B827965E-1B4A-4AFB-8D71-D55517578642}" presName="sibTrans" presStyleCnt="0"/>
      <dgm:spPr/>
    </dgm:pt>
    <dgm:pt modelId="{1D79E385-6062-4A18-80C7-9BE435E815DC}" type="pres">
      <dgm:prSet presAssocID="{1BA74D0C-EBC2-4D28-A9E3-BF82F8F23791}" presName="textNode" presStyleLbl="node1" presStyleIdx="2" presStyleCnt="4">
        <dgm:presLayoutVars>
          <dgm:bulletEnabled val="1"/>
        </dgm:presLayoutVars>
      </dgm:prSet>
      <dgm:spPr/>
    </dgm:pt>
    <dgm:pt modelId="{75DF438B-7B6E-41E4-BA3D-6E5B69B0D65F}" type="pres">
      <dgm:prSet presAssocID="{B1660F93-89EC-45FB-A1BD-258118935D9E}" presName="sibTrans" presStyleCnt="0"/>
      <dgm:spPr/>
    </dgm:pt>
    <dgm:pt modelId="{77C51B23-F3E0-4DF1-9C30-B19A635289EF}" type="pres">
      <dgm:prSet presAssocID="{CE42B0CA-4E64-4DCF-9B14-EB342D13B502}" presName="textNode" presStyleLbl="node1" presStyleIdx="3" presStyleCnt="4">
        <dgm:presLayoutVars>
          <dgm:bulletEnabled val="1"/>
        </dgm:presLayoutVars>
      </dgm:prSet>
      <dgm:spPr/>
    </dgm:pt>
  </dgm:ptLst>
  <dgm:cxnLst>
    <dgm:cxn modelId="{A2A89E15-426B-4A0A-847C-8608525B2EC2}" type="presOf" srcId="{1BA74D0C-EBC2-4D28-A9E3-BF82F8F23791}" destId="{1D79E385-6062-4A18-80C7-9BE435E815DC}" srcOrd="0" destOrd="0" presId="urn:microsoft.com/office/officeart/2005/8/layout/hProcess9"/>
    <dgm:cxn modelId="{DD9D6433-193B-4539-87C7-AAA821743995}" srcId="{224F7A44-AF93-4492-8925-8CF7EFFDCE87}" destId="{CE42B0CA-4E64-4DCF-9B14-EB342D13B502}" srcOrd="3" destOrd="0" parTransId="{638953BF-2B81-4B7A-A205-0EBE57F95089}" sibTransId="{92EC492A-1FBF-40DE-96E2-CCC1873FDB7A}"/>
    <dgm:cxn modelId="{8377A93C-F0E3-42FA-A76C-C4952D50AC31}" srcId="{224F7A44-AF93-4492-8925-8CF7EFFDCE87}" destId="{1BA74D0C-EBC2-4D28-A9E3-BF82F8F23791}" srcOrd="2" destOrd="0" parTransId="{26772AB2-3040-4038-80B3-054675732481}" sibTransId="{B1660F93-89EC-45FB-A1BD-258118935D9E}"/>
    <dgm:cxn modelId="{B05B7466-6607-4F0A-A68C-55B6ED1A6237}" srcId="{224F7A44-AF93-4492-8925-8CF7EFFDCE87}" destId="{C99FB2BE-D6DD-4176-B868-5A354318ED1D}" srcOrd="0" destOrd="0" parTransId="{9742DCB7-4C88-4434-80F4-7942E953160F}" sibTransId="{C8BEE51B-B8C1-44AF-9C26-A93C55212E41}"/>
    <dgm:cxn modelId="{05F06256-07ED-4FF6-B7AA-B9F6A29DF00E}" srcId="{224F7A44-AF93-4492-8925-8CF7EFFDCE87}" destId="{4C0328E5-5951-47FA-B1B5-295FD2C4D21B}" srcOrd="1" destOrd="0" parTransId="{5149C26A-DFDC-4097-84A6-993EB04327E5}" sibTransId="{B827965E-1B4A-4AFB-8D71-D55517578642}"/>
    <dgm:cxn modelId="{CB66EE7F-431D-451E-AFE5-436B28D7D235}" type="presOf" srcId="{4C0328E5-5951-47FA-B1B5-295FD2C4D21B}" destId="{708474C7-7168-4BEE-9105-DB253A7FB715}" srcOrd="0" destOrd="0" presId="urn:microsoft.com/office/officeart/2005/8/layout/hProcess9"/>
    <dgm:cxn modelId="{9759ADAC-3778-4984-9029-EA75EB1DDBBC}" type="presOf" srcId="{224F7A44-AF93-4492-8925-8CF7EFFDCE87}" destId="{5AFC3918-111F-4137-9D92-2C0BC76CDBAE}" srcOrd="0" destOrd="0" presId="urn:microsoft.com/office/officeart/2005/8/layout/hProcess9"/>
    <dgm:cxn modelId="{D66FBEBD-8CFA-4C07-97FF-DC66B523CAAD}" type="presOf" srcId="{CE42B0CA-4E64-4DCF-9B14-EB342D13B502}" destId="{77C51B23-F3E0-4DF1-9C30-B19A635289EF}" srcOrd="0" destOrd="0" presId="urn:microsoft.com/office/officeart/2005/8/layout/hProcess9"/>
    <dgm:cxn modelId="{FFB275D5-08C8-4C16-8D61-163E0B687FEF}" type="presOf" srcId="{C99FB2BE-D6DD-4176-B868-5A354318ED1D}" destId="{688DF3B3-27F3-4107-9713-3D55B5560277}" srcOrd="0" destOrd="0" presId="urn:microsoft.com/office/officeart/2005/8/layout/hProcess9"/>
    <dgm:cxn modelId="{B77EBE61-97C3-4F39-BEDE-D81B111F5C23}" type="presParOf" srcId="{5AFC3918-111F-4137-9D92-2C0BC76CDBAE}" destId="{546D3CBC-5369-4C13-AD68-310610738631}" srcOrd="0" destOrd="0" presId="urn:microsoft.com/office/officeart/2005/8/layout/hProcess9"/>
    <dgm:cxn modelId="{7AF11563-FDC0-4D5F-BCE4-37A3B4046E21}" type="presParOf" srcId="{5AFC3918-111F-4137-9D92-2C0BC76CDBAE}" destId="{33FFE8E6-5220-41B4-AE36-8F56EA253704}" srcOrd="1" destOrd="0" presId="urn:microsoft.com/office/officeart/2005/8/layout/hProcess9"/>
    <dgm:cxn modelId="{82D44E30-9272-4939-BCD9-8D5690966CB7}" type="presParOf" srcId="{33FFE8E6-5220-41B4-AE36-8F56EA253704}" destId="{688DF3B3-27F3-4107-9713-3D55B5560277}" srcOrd="0" destOrd="0" presId="urn:microsoft.com/office/officeart/2005/8/layout/hProcess9"/>
    <dgm:cxn modelId="{B4A15620-B2BA-4B65-98EE-7DA115552369}" type="presParOf" srcId="{33FFE8E6-5220-41B4-AE36-8F56EA253704}" destId="{9B24609C-42B6-4642-B5AD-E570A9483750}" srcOrd="1" destOrd="0" presId="urn:microsoft.com/office/officeart/2005/8/layout/hProcess9"/>
    <dgm:cxn modelId="{80614F58-AD48-4406-91F3-E5808DC03E5B}" type="presParOf" srcId="{33FFE8E6-5220-41B4-AE36-8F56EA253704}" destId="{708474C7-7168-4BEE-9105-DB253A7FB715}" srcOrd="2" destOrd="0" presId="urn:microsoft.com/office/officeart/2005/8/layout/hProcess9"/>
    <dgm:cxn modelId="{B1B7DE8B-B143-47DE-A504-6F726CD9EAAB}" type="presParOf" srcId="{33FFE8E6-5220-41B4-AE36-8F56EA253704}" destId="{7369C1C9-DA69-49E4-B805-A093F7A3804C}" srcOrd="3" destOrd="0" presId="urn:microsoft.com/office/officeart/2005/8/layout/hProcess9"/>
    <dgm:cxn modelId="{4D854B65-D5EB-4015-A20F-8431D9899B4D}" type="presParOf" srcId="{33FFE8E6-5220-41B4-AE36-8F56EA253704}" destId="{1D79E385-6062-4A18-80C7-9BE435E815DC}" srcOrd="4" destOrd="0" presId="urn:microsoft.com/office/officeart/2005/8/layout/hProcess9"/>
    <dgm:cxn modelId="{3AEFB2EE-F382-479F-8CE4-466E7C145BDF}" type="presParOf" srcId="{33FFE8E6-5220-41B4-AE36-8F56EA253704}" destId="{75DF438B-7B6E-41E4-BA3D-6E5B69B0D65F}" srcOrd="5" destOrd="0" presId="urn:microsoft.com/office/officeart/2005/8/layout/hProcess9"/>
    <dgm:cxn modelId="{82E4C679-355C-4AAE-A03C-9759FE7A6CA8}" type="presParOf" srcId="{33FFE8E6-5220-41B4-AE36-8F56EA253704}" destId="{77C51B23-F3E0-4DF1-9C30-B19A635289EF}"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C449F3C-8836-4E55-AB7B-748D91A2D20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335500CF-0447-4ECD-BE9D-7084E7980317}" type="pres">
      <dgm:prSet presAssocID="{2C449F3C-8836-4E55-AB7B-748D91A2D202}" presName="hierChild1" presStyleCnt="0">
        <dgm:presLayoutVars>
          <dgm:orgChart val="1"/>
          <dgm:chPref val="1"/>
          <dgm:dir/>
          <dgm:animOne val="branch"/>
          <dgm:animLvl val="lvl"/>
          <dgm:resizeHandles/>
        </dgm:presLayoutVars>
      </dgm:prSet>
      <dgm:spPr/>
    </dgm:pt>
  </dgm:ptLst>
  <dgm:cxnLst>
    <dgm:cxn modelId="{258CEC60-7CD6-4CB9-9C18-F8D7EECBC808}" type="presOf" srcId="{2C449F3C-8836-4E55-AB7B-748D91A2D202}" destId="{335500CF-0447-4ECD-BE9D-7084E7980317}" srcOrd="0"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B2AEA34-1AA3-4D5A-8899-C738F9273E9D}" type="doc">
      <dgm:prSet loTypeId="urn:microsoft.com/office/officeart/2008/layout/RadialCluster" loCatId="relationship" qsTypeId="urn:microsoft.com/office/officeart/2005/8/quickstyle/simple1" qsCatId="simple" csTypeId="urn:microsoft.com/office/officeart/2005/8/colors/accent1_3" csCatId="accent1" phldr="1"/>
      <dgm:spPr/>
      <dgm:t>
        <a:bodyPr/>
        <a:lstStyle/>
        <a:p>
          <a:endParaRPr lang="en-US"/>
        </a:p>
      </dgm:t>
    </dgm:pt>
    <dgm:pt modelId="{4DCAB21E-1D00-4F57-A2B5-2C291A2636FE}">
      <dgm:prSet phldrT="[Text]"/>
      <dgm:spPr/>
      <dgm:t>
        <a:bodyPr/>
        <a:lstStyle/>
        <a:p>
          <a:r>
            <a:rPr lang="en-US" dirty="0"/>
            <a:t>Notice sent to employing LEO Unit. LEO noticed by investigation unit. PTC investigator may request evidence, findings, or documentation from LEO unit.  </a:t>
          </a:r>
        </a:p>
      </dgm:t>
    </dgm:pt>
    <dgm:pt modelId="{9D2B9F94-8766-4EED-B276-FB55F9D83208}" type="parTrans" cxnId="{5339BB7E-37C1-4008-A4ED-1B2599FB38BE}">
      <dgm:prSet/>
      <dgm:spPr/>
      <dgm:t>
        <a:bodyPr/>
        <a:lstStyle/>
        <a:p>
          <a:endParaRPr lang="en-US"/>
        </a:p>
      </dgm:t>
    </dgm:pt>
    <dgm:pt modelId="{592A001C-7C92-4DB1-9CAB-AEAED8227B98}" type="sibTrans" cxnId="{5339BB7E-37C1-4008-A4ED-1B2599FB38BE}">
      <dgm:prSet/>
      <dgm:spPr/>
      <dgm:t>
        <a:bodyPr/>
        <a:lstStyle/>
        <a:p>
          <a:endParaRPr lang="en-US"/>
        </a:p>
      </dgm:t>
    </dgm:pt>
    <dgm:pt modelId="{D37E9D03-16A3-4788-94CC-41986F9D5805}">
      <dgm:prSet phldrT="[Text]" custT="1"/>
      <dgm:spPr/>
      <dgm:t>
        <a:bodyPr/>
        <a:lstStyle/>
        <a:p>
          <a:r>
            <a:rPr lang="en-US" sz="1800" dirty="0"/>
            <a:t>Commission learns of LEO conduct that could serve as basis for adverse licensure action and shall initiate a preliminary review</a:t>
          </a:r>
        </a:p>
      </dgm:t>
    </dgm:pt>
    <dgm:pt modelId="{178CBE32-78B5-4C0D-90CA-137CC5DB0726}" type="parTrans" cxnId="{F45856E0-A1C7-4CE0-9E62-502CE017C68D}">
      <dgm:prSet/>
      <dgm:spPr/>
      <dgm:t>
        <a:bodyPr/>
        <a:lstStyle/>
        <a:p>
          <a:endParaRPr lang="en-US"/>
        </a:p>
      </dgm:t>
    </dgm:pt>
    <dgm:pt modelId="{30F1223B-B2D0-411A-8E01-CFC535B90C5A}" type="sibTrans" cxnId="{F45856E0-A1C7-4CE0-9E62-502CE017C68D}">
      <dgm:prSet/>
      <dgm:spPr/>
      <dgm:t>
        <a:bodyPr/>
        <a:lstStyle/>
        <a:p>
          <a:endParaRPr lang="en-US"/>
        </a:p>
      </dgm:t>
    </dgm:pt>
    <dgm:pt modelId="{0259E5EE-D972-460F-B7E9-65C74C4C9D6F}">
      <dgm:prSet phldrT="[Text]" custT="1"/>
      <dgm:spPr/>
      <dgm:t>
        <a:bodyPr/>
        <a:lstStyle/>
        <a:p>
          <a:r>
            <a:rPr lang="en-US" sz="1600" dirty="0"/>
            <a:t>“Wait and See” </a:t>
          </a:r>
        </a:p>
        <a:p>
          <a:r>
            <a:rPr lang="en-US" sz="1600" dirty="0"/>
            <a:t>If active internal affairs investigation, PTC can await the outcome before taking further action. </a:t>
          </a:r>
        </a:p>
      </dgm:t>
    </dgm:pt>
    <dgm:pt modelId="{4C61C9BF-EA31-42AC-A3B8-4BBF9A282498}" type="parTrans" cxnId="{E068AFCD-4F76-4323-9EE2-575C4C07B22F}">
      <dgm:prSet/>
      <dgm:spPr/>
      <dgm:t>
        <a:bodyPr/>
        <a:lstStyle/>
        <a:p>
          <a:endParaRPr lang="en-US"/>
        </a:p>
      </dgm:t>
    </dgm:pt>
    <dgm:pt modelId="{005E3C86-52AB-4A39-BC70-B370D91DC83D}" type="sibTrans" cxnId="{E068AFCD-4F76-4323-9EE2-575C4C07B22F}">
      <dgm:prSet/>
      <dgm:spPr/>
      <dgm:t>
        <a:bodyPr/>
        <a:lstStyle/>
        <a:p>
          <a:endParaRPr lang="en-US"/>
        </a:p>
      </dgm:t>
    </dgm:pt>
    <dgm:pt modelId="{C74683CE-64BA-437A-8F49-A3CCCC1046CC}">
      <dgm:prSet phldrT="[Text]"/>
      <dgm:spPr/>
      <dgm:t>
        <a:bodyPr/>
        <a:lstStyle/>
        <a:p>
          <a:r>
            <a:rPr lang="en-US" dirty="0"/>
            <a:t>If no further action needed, PTC can close matter out. PTC’s involvement ends here.   </a:t>
          </a:r>
        </a:p>
      </dgm:t>
    </dgm:pt>
    <dgm:pt modelId="{4B892A70-7E38-471C-95B8-E53071F41143}" type="parTrans" cxnId="{353DF456-580D-4726-8AEA-B999F0F61DBA}">
      <dgm:prSet/>
      <dgm:spPr/>
      <dgm:t>
        <a:bodyPr/>
        <a:lstStyle/>
        <a:p>
          <a:endParaRPr lang="en-US"/>
        </a:p>
      </dgm:t>
    </dgm:pt>
    <dgm:pt modelId="{3E9F2E01-65D1-4134-9E53-F02711829CDC}" type="sibTrans" cxnId="{353DF456-580D-4726-8AEA-B999F0F61DBA}">
      <dgm:prSet/>
      <dgm:spPr/>
      <dgm:t>
        <a:bodyPr/>
        <a:lstStyle/>
        <a:p>
          <a:endParaRPr lang="en-US"/>
        </a:p>
      </dgm:t>
    </dgm:pt>
    <dgm:pt modelId="{09BA8996-A84C-48B3-A3BC-8473B6D51439}">
      <dgm:prSet custT="1"/>
      <dgm:spPr/>
      <dgm:t>
        <a:bodyPr/>
        <a:lstStyle/>
        <a:p>
          <a:r>
            <a:rPr lang="en-US" sz="1600" dirty="0"/>
            <a:t>If further action needed, PTC can proceed if investigation reveals grounds for an adverse licensing action, the LEO terminated for cause, or the LEO retired or resigned  in lieu of termination</a:t>
          </a:r>
        </a:p>
      </dgm:t>
    </dgm:pt>
    <dgm:pt modelId="{F74024A2-3E8F-4E92-AB31-0107FBBA7B0C}" type="parTrans" cxnId="{14D40BB6-2A0B-4A07-AA1E-7F91ABAB340A}">
      <dgm:prSet/>
      <dgm:spPr/>
      <dgm:t>
        <a:bodyPr/>
        <a:lstStyle/>
        <a:p>
          <a:endParaRPr lang="en-US"/>
        </a:p>
      </dgm:t>
    </dgm:pt>
    <dgm:pt modelId="{391FA7E0-7B00-4AA9-A283-724150B12601}" type="sibTrans" cxnId="{14D40BB6-2A0B-4A07-AA1E-7F91ABAB340A}">
      <dgm:prSet/>
      <dgm:spPr/>
      <dgm:t>
        <a:bodyPr/>
        <a:lstStyle/>
        <a:p>
          <a:endParaRPr lang="en-US"/>
        </a:p>
      </dgm:t>
    </dgm:pt>
    <dgm:pt modelId="{31A83D20-BB18-40A7-BC3E-99FF4F0C6210}" type="pres">
      <dgm:prSet presAssocID="{3B2AEA34-1AA3-4D5A-8899-C738F9273E9D}" presName="Name0" presStyleCnt="0">
        <dgm:presLayoutVars>
          <dgm:chMax val="1"/>
          <dgm:chPref val="1"/>
          <dgm:dir/>
          <dgm:animOne val="branch"/>
          <dgm:animLvl val="lvl"/>
        </dgm:presLayoutVars>
      </dgm:prSet>
      <dgm:spPr/>
    </dgm:pt>
    <dgm:pt modelId="{B72BCCA5-8D3B-4841-A223-767D923F2514}" type="pres">
      <dgm:prSet presAssocID="{4DCAB21E-1D00-4F57-A2B5-2C291A2636FE}" presName="singleCycle" presStyleCnt="0"/>
      <dgm:spPr/>
    </dgm:pt>
    <dgm:pt modelId="{9DF5AEE3-75D9-40B8-AA87-2F0FF14FDAE9}" type="pres">
      <dgm:prSet presAssocID="{4DCAB21E-1D00-4F57-A2B5-2C291A2636FE}" presName="singleCenter" presStyleLbl="node1" presStyleIdx="0" presStyleCnt="5" custScaleX="217359" custLinFactNeighborX="-718" custLinFactNeighborY="-12500">
        <dgm:presLayoutVars>
          <dgm:chMax val="7"/>
          <dgm:chPref val="7"/>
        </dgm:presLayoutVars>
      </dgm:prSet>
      <dgm:spPr/>
    </dgm:pt>
    <dgm:pt modelId="{9724AC23-0C2E-4112-A096-707ACCCB2716}" type="pres">
      <dgm:prSet presAssocID="{178CBE32-78B5-4C0D-90CA-137CC5DB0726}" presName="Name56" presStyleLbl="parChTrans1D2" presStyleIdx="0" presStyleCnt="4"/>
      <dgm:spPr/>
    </dgm:pt>
    <dgm:pt modelId="{370A4F74-58A9-4C4A-A281-A60073CD286F}" type="pres">
      <dgm:prSet presAssocID="{D37E9D03-16A3-4788-94CC-41986F9D5805}" presName="text0" presStyleLbl="node1" presStyleIdx="1" presStyleCnt="5" custScaleX="312691">
        <dgm:presLayoutVars>
          <dgm:bulletEnabled val="1"/>
        </dgm:presLayoutVars>
      </dgm:prSet>
      <dgm:spPr/>
    </dgm:pt>
    <dgm:pt modelId="{0F2DF88B-7305-40F8-BF89-981B287E7EA0}" type="pres">
      <dgm:prSet presAssocID="{F74024A2-3E8F-4E92-AB31-0107FBBA7B0C}" presName="Name56" presStyleLbl="parChTrans1D2" presStyleIdx="1" presStyleCnt="4"/>
      <dgm:spPr/>
    </dgm:pt>
    <dgm:pt modelId="{5F782FDD-45BD-48B1-BA87-44C211017103}" type="pres">
      <dgm:prSet presAssocID="{09BA8996-A84C-48B3-A3BC-8473B6D51439}" presName="text0" presStyleLbl="node1" presStyleIdx="2" presStyleCnt="5" custScaleX="304920" custScaleY="119541" custRadScaleRad="161063" custRadScaleInc="40808">
        <dgm:presLayoutVars>
          <dgm:bulletEnabled val="1"/>
        </dgm:presLayoutVars>
      </dgm:prSet>
      <dgm:spPr/>
    </dgm:pt>
    <dgm:pt modelId="{2CDB78D3-413E-4774-8CEE-582F7C139892}" type="pres">
      <dgm:prSet presAssocID="{4C61C9BF-EA31-42AC-A3B8-4BBF9A282498}" presName="Name56" presStyleLbl="parChTrans1D2" presStyleIdx="2" presStyleCnt="4"/>
      <dgm:spPr/>
    </dgm:pt>
    <dgm:pt modelId="{72F0C537-DA2F-4963-A6A1-DD17834C8F97}" type="pres">
      <dgm:prSet presAssocID="{0259E5EE-D972-460F-B7E9-65C74C4C9D6F}" presName="text0" presStyleLbl="node1" presStyleIdx="3" presStyleCnt="5" custScaleX="247067" custScaleY="118103" custRadScaleRad="96555">
        <dgm:presLayoutVars>
          <dgm:bulletEnabled val="1"/>
        </dgm:presLayoutVars>
      </dgm:prSet>
      <dgm:spPr/>
    </dgm:pt>
    <dgm:pt modelId="{8C68C7CB-827B-4525-B8A8-46A3321795CE}" type="pres">
      <dgm:prSet presAssocID="{4B892A70-7E38-471C-95B8-E53071F41143}" presName="Name56" presStyleLbl="parChTrans1D2" presStyleIdx="3" presStyleCnt="4"/>
      <dgm:spPr/>
    </dgm:pt>
    <dgm:pt modelId="{796EF306-81E4-40CA-9109-B9A0AA029D27}" type="pres">
      <dgm:prSet presAssocID="{C74683CE-64BA-437A-8F49-A3CCCC1046CC}" presName="text0" presStyleLbl="node1" presStyleIdx="4" presStyleCnt="5" custScaleX="222787" custRadScaleRad="154945" custRadScaleInc="-40680">
        <dgm:presLayoutVars>
          <dgm:bulletEnabled val="1"/>
        </dgm:presLayoutVars>
      </dgm:prSet>
      <dgm:spPr/>
    </dgm:pt>
  </dgm:ptLst>
  <dgm:cxnLst>
    <dgm:cxn modelId="{13C55A5B-4D47-405B-B4AF-8D869615B6D7}" type="presOf" srcId="{4B892A70-7E38-471C-95B8-E53071F41143}" destId="{8C68C7CB-827B-4525-B8A8-46A3321795CE}" srcOrd="0" destOrd="0" presId="urn:microsoft.com/office/officeart/2008/layout/RadialCluster"/>
    <dgm:cxn modelId="{5E3D9E61-6D7A-44C3-AC49-88F3FC706BD8}" type="presOf" srcId="{3B2AEA34-1AA3-4D5A-8899-C738F9273E9D}" destId="{31A83D20-BB18-40A7-BC3E-99FF4F0C6210}" srcOrd="0" destOrd="0" presId="urn:microsoft.com/office/officeart/2008/layout/RadialCluster"/>
    <dgm:cxn modelId="{75B98E67-DA8B-4B40-A977-6E771B33CB5D}" type="presOf" srcId="{178CBE32-78B5-4C0D-90CA-137CC5DB0726}" destId="{9724AC23-0C2E-4112-A096-707ACCCB2716}" srcOrd="0" destOrd="0" presId="urn:microsoft.com/office/officeart/2008/layout/RadialCluster"/>
    <dgm:cxn modelId="{353DF456-580D-4726-8AEA-B999F0F61DBA}" srcId="{4DCAB21E-1D00-4F57-A2B5-2C291A2636FE}" destId="{C74683CE-64BA-437A-8F49-A3CCCC1046CC}" srcOrd="3" destOrd="0" parTransId="{4B892A70-7E38-471C-95B8-E53071F41143}" sibTransId="{3E9F2E01-65D1-4134-9E53-F02711829CDC}"/>
    <dgm:cxn modelId="{C07CEF58-2B7F-4204-B35B-C8BC9F72C2E0}" type="presOf" srcId="{4C61C9BF-EA31-42AC-A3B8-4BBF9A282498}" destId="{2CDB78D3-413E-4774-8CEE-582F7C139892}" srcOrd="0" destOrd="0" presId="urn:microsoft.com/office/officeart/2008/layout/RadialCluster"/>
    <dgm:cxn modelId="{8BFC415A-9921-4E41-B2F9-45C761AD0C69}" type="presOf" srcId="{4DCAB21E-1D00-4F57-A2B5-2C291A2636FE}" destId="{9DF5AEE3-75D9-40B8-AA87-2F0FF14FDAE9}" srcOrd="0" destOrd="0" presId="urn:microsoft.com/office/officeart/2008/layout/RadialCluster"/>
    <dgm:cxn modelId="{5339BB7E-37C1-4008-A4ED-1B2599FB38BE}" srcId="{3B2AEA34-1AA3-4D5A-8899-C738F9273E9D}" destId="{4DCAB21E-1D00-4F57-A2B5-2C291A2636FE}" srcOrd="0" destOrd="0" parTransId="{9D2B9F94-8766-4EED-B276-FB55F9D83208}" sibTransId="{592A001C-7C92-4DB1-9CAB-AEAED8227B98}"/>
    <dgm:cxn modelId="{B979709F-0855-4CC1-83AA-AE9FCEFD5E9D}" type="presOf" srcId="{C74683CE-64BA-437A-8F49-A3CCCC1046CC}" destId="{796EF306-81E4-40CA-9109-B9A0AA029D27}" srcOrd="0" destOrd="0" presId="urn:microsoft.com/office/officeart/2008/layout/RadialCluster"/>
    <dgm:cxn modelId="{D09A4DB3-9E06-4CF4-9C77-10C57F6CCD4F}" type="presOf" srcId="{09BA8996-A84C-48B3-A3BC-8473B6D51439}" destId="{5F782FDD-45BD-48B1-BA87-44C211017103}" srcOrd="0" destOrd="0" presId="urn:microsoft.com/office/officeart/2008/layout/RadialCluster"/>
    <dgm:cxn modelId="{A5D25FB5-BF44-4B3E-A268-2876E0C22436}" type="presOf" srcId="{0259E5EE-D972-460F-B7E9-65C74C4C9D6F}" destId="{72F0C537-DA2F-4963-A6A1-DD17834C8F97}" srcOrd="0" destOrd="0" presId="urn:microsoft.com/office/officeart/2008/layout/RadialCluster"/>
    <dgm:cxn modelId="{14D40BB6-2A0B-4A07-AA1E-7F91ABAB340A}" srcId="{4DCAB21E-1D00-4F57-A2B5-2C291A2636FE}" destId="{09BA8996-A84C-48B3-A3BC-8473B6D51439}" srcOrd="1" destOrd="0" parTransId="{F74024A2-3E8F-4E92-AB31-0107FBBA7B0C}" sibTransId="{391FA7E0-7B00-4AA9-A283-724150B12601}"/>
    <dgm:cxn modelId="{7405D9BA-7C16-42D0-873D-62B9C17DAE0A}" type="presOf" srcId="{F74024A2-3E8F-4E92-AB31-0107FBBA7B0C}" destId="{0F2DF88B-7305-40F8-BF89-981B287E7EA0}" srcOrd="0" destOrd="0" presId="urn:microsoft.com/office/officeart/2008/layout/RadialCluster"/>
    <dgm:cxn modelId="{E068AFCD-4F76-4323-9EE2-575C4C07B22F}" srcId="{4DCAB21E-1D00-4F57-A2B5-2C291A2636FE}" destId="{0259E5EE-D972-460F-B7E9-65C74C4C9D6F}" srcOrd="2" destOrd="0" parTransId="{4C61C9BF-EA31-42AC-A3B8-4BBF9A282498}" sibTransId="{005E3C86-52AB-4A39-BC70-B370D91DC83D}"/>
    <dgm:cxn modelId="{F45856E0-A1C7-4CE0-9E62-502CE017C68D}" srcId="{4DCAB21E-1D00-4F57-A2B5-2C291A2636FE}" destId="{D37E9D03-16A3-4788-94CC-41986F9D5805}" srcOrd="0" destOrd="0" parTransId="{178CBE32-78B5-4C0D-90CA-137CC5DB0726}" sibTransId="{30F1223B-B2D0-411A-8E01-CFC535B90C5A}"/>
    <dgm:cxn modelId="{C04410FA-0DE3-42D8-8FBD-B949F4821B35}" type="presOf" srcId="{D37E9D03-16A3-4788-94CC-41986F9D5805}" destId="{370A4F74-58A9-4C4A-A281-A60073CD286F}" srcOrd="0" destOrd="0" presId="urn:microsoft.com/office/officeart/2008/layout/RadialCluster"/>
    <dgm:cxn modelId="{E4645D7C-CE7E-4299-B490-706ADDAB5CAB}" type="presParOf" srcId="{31A83D20-BB18-40A7-BC3E-99FF4F0C6210}" destId="{B72BCCA5-8D3B-4841-A223-767D923F2514}" srcOrd="0" destOrd="0" presId="urn:microsoft.com/office/officeart/2008/layout/RadialCluster"/>
    <dgm:cxn modelId="{8B34F46A-4BFB-4DA4-8176-FF1932097731}" type="presParOf" srcId="{B72BCCA5-8D3B-4841-A223-767D923F2514}" destId="{9DF5AEE3-75D9-40B8-AA87-2F0FF14FDAE9}" srcOrd="0" destOrd="0" presId="urn:microsoft.com/office/officeart/2008/layout/RadialCluster"/>
    <dgm:cxn modelId="{4A1D610B-1E3C-4103-AA0B-3FBE6DCA70DF}" type="presParOf" srcId="{B72BCCA5-8D3B-4841-A223-767D923F2514}" destId="{9724AC23-0C2E-4112-A096-707ACCCB2716}" srcOrd="1" destOrd="0" presId="urn:microsoft.com/office/officeart/2008/layout/RadialCluster"/>
    <dgm:cxn modelId="{F9E8D892-0EA6-49B8-AE9F-058FD4FEDA8C}" type="presParOf" srcId="{B72BCCA5-8D3B-4841-A223-767D923F2514}" destId="{370A4F74-58A9-4C4A-A281-A60073CD286F}" srcOrd="2" destOrd="0" presId="urn:microsoft.com/office/officeart/2008/layout/RadialCluster"/>
    <dgm:cxn modelId="{2BC5518B-C034-48FC-9AE5-8CF1213C026D}" type="presParOf" srcId="{B72BCCA5-8D3B-4841-A223-767D923F2514}" destId="{0F2DF88B-7305-40F8-BF89-981B287E7EA0}" srcOrd="3" destOrd="0" presId="urn:microsoft.com/office/officeart/2008/layout/RadialCluster"/>
    <dgm:cxn modelId="{EED32A57-B351-45D0-BCFA-AE79EE1A346F}" type="presParOf" srcId="{B72BCCA5-8D3B-4841-A223-767D923F2514}" destId="{5F782FDD-45BD-48B1-BA87-44C211017103}" srcOrd="4" destOrd="0" presId="urn:microsoft.com/office/officeart/2008/layout/RadialCluster"/>
    <dgm:cxn modelId="{B8D80DAC-8571-426F-9E47-D6DBB8A09709}" type="presParOf" srcId="{B72BCCA5-8D3B-4841-A223-767D923F2514}" destId="{2CDB78D3-413E-4774-8CEE-582F7C139892}" srcOrd="5" destOrd="0" presId="urn:microsoft.com/office/officeart/2008/layout/RadialCluster"/>
    <dgm:cxn modelId="{9646303A-C194-4D36-B06B-E890AB22613F}" type="presParOf" srcId="{B72BCCA5-8D3B-4841-A223-767D923F2514}" destId="{72F0C537-DA2F-4963-A6A1-DD17834C8F97}" srcOrd="6" destOrd="0" presId="urn:microsoft.com/office/officeart/2008/layout/RadialCluster"/>
    <dgm:cxn modelId="{45186D91-AEB0-4E2A-9302-D10BF8B68930}" type="presParOf" srcId="{B72BCCA5-8D3B-4841-A223-767D923F2514}" destId="{8C68C7CB-827B-4525-B8A8-46A3321795CE}" srcOrd="7" destOrd="0" presId="urn:microsoft.com/office/officeart/2008/layout/RadialCluster"/>
    <dgm:cxn modelId="{B676EDEC-A556-4183-B990-95B59A3CB1F0}" type="presParOf" srcId="{B72BCCA5-8D3B-4841-A223-767D923F2514}" destId="{796EF306-81E4-40CA-9109-B9A0AA029D27}" srcOrd="8" destOrd="0" presId="urn:microsoft.com/office/officeart/2008/layout/RadialCluster"/>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BD2127C-18AE-44CA-92C9-8DA7F4B615D8}" type="doc">
      <dgm:prSet loTypeId="urn:microsoft.com/office/officeart/2005/8/layout/hList3" loCatId="list" qsTypeId="urn:microsoft.com/office/officeart/2005/8/quickstyle/simple1" qsCatId="simple" csTypeId="urn:microsoft.com/office/officeart/2005/8/colors/accent1_1" csCatId="accent1" phldr="1"/>
      <dgm:spPr/>
      <dgm:t>
        <a:bodyPr/>
        <a:lstStyle/>
        <a:p>
          <a:endParaRPr lang="en-US"/>
        </a:p>
      </dgm:t>
    </dgm:pt>
    <dgm:pt modelId="{CC1AA8B5-0E8F-4C93-8AB4-8CFD6A3D83A4}">
      <dgm:prSet phldrT="[Text]"/>
      <dgm:spPr/>
      <dgm:t>
        <a:bodyPr/>
        <a:lstStyle/>
        <a:p>
          <a:r>
            <a:rPr lang="en-US" dirty="0"/>
            <a:t>If further investigation needed PTC or employing LEO Unit may be assigned to conduct it. However, the employing LEO Unit SHALL NOT conduct the investigation when: </a:t>
          </a:r>
        </a:p>
      </dgm:t>
    </dgm:pt>
    <dgm:pt modelId="{245073F7-1948-4044-B0A1-432E2A04647F}" type="parTrans" cxnId="{B7893DAD-B242-42A7-8F33-E98A3679D806}">
      <dgm:prSet/>
      <dgm:spPr/>
      <dgm:t>
        <a:bodyPr/>
        <a:lstStyle/>
        <a:p>
          <a:endParaRPr lang="en-US"/>
        </a:p>
      </dgm:t>
    </dgm:pt>
    <dgm:pt modelId="{511A0C07-DB0C-4F91-AC82-3C8E8AC3AF70}" type="sibTrans" cxnId="{B7893DAD-B242-42A7-8F33-E98A3679D806}">
      <dgm:prSet/>
      <dgm:spPr/>
      <dgm:t>
        <a:bodyPr/>
        <a:lstStyle/>
        <a:p>
          <a:endParaRPr lang="en-US"/>
        </a:p>
      </dgm:t>
    </dgm:pt>
    <dgm:pt modelId="{0AE925E8-6F2A-48EC-B72B-E46D0D2C5F51}">
      <dgm:prSet phldrT="[Text]"/>
      <dgm:spPr/>
      <dgm:t>
        <a:bodyPr/>
        <a:lstStyle/>
        <a:p>
          <a:r>
            <a:rPr lang="en-US" dirty="0"/>
            <a:t>Employing LEO Unit requests another agency or the Commission to conduct investigation and the other party agrees</a:t>
          </a:r>
        </a:p>
      </dgm:t>
    </dgm:pt>
    <dgm:pt modelId="{79BFD828-D72D-4AD0-B3A2-C864E8F22366}" type="parTrans" cxnId="{F1BFE9F4-3147-40DA-B400-8CFDB1AFE0A0}">
      <dgm:prSet/>
      <dgm:spPr/>
      <dgm:t>
        <a:bodyPr/>
        <a:lstStyle/>
        <a:p>
          <a:endParaRPr lang="en-US"/>
        </a:p>
      </dgm:t>
    </dgm:pt>
    <dgm:pt modelId="{FA0E000E-CF42-4694-8509-C5AAAF7FFB35}" type="sibTrans" cxnId="{F1BFE9F4-3147-40DA-B400-8CFDB1AFE0A0}">
      <dgm:prSet/>
      <dgm:spPr/>
      <dgm:t>
        <a:bodyPr/>
        <a:lstStyle/>
        <a:p>
          <a:endParaRPr lang="en-US"/>
        </a:p>
      </dgm:t>
    </dgm:pt>
    <dgm:pt modelId="{61806528-2E9A-42E2-B7CB-7F7385AC8DF8}">
      <dgm:prSet phldrT="[Text]"/>
      <dgm:spPr/>
      <dgm:t>
        <a:bodyPr/>
        <a:lstStyle/>
        <a:p>
          <a:r>
            <a:rPr lang="en-US" dirty="0"/>
            <a:t>The Commission determines the employing LEO Unit should not conduct the investigation because it involved the Chief LEO</a:t>
          </a:r>
        </a:p>
      </dgm:t>
    </dgm:pt>
    <dgm:pt modelId="{AE9EDA02-67E0-4E44-B633-060B261EEAFB}" type="parTrans" cxnId="{09A33C01-1023-4A32-98E2-A0AE6B981CBD}">
      <dgm:prSet/>
      <dgm:spPr/>
      <dgm:t>
        <a:bodyPr/>
        <a:lstStyle/>
        <a:p>
          <a:endParaRPr lang="en-US"/>
        </a:p>
      </dgm:t>
    </dgm:pt>
    <dgm:pt modelId="{8A4F7238-C689-4077-B28E-A9E0489DA18F}" type="sibTrans" cxnId="{09A33C01-1023-4A32-98E2-A0AE6B981CBD}">
      <dgm:prSet/>
      <dgm:spPr/>
      <dgm:t>
        <a:bodyPr/>
        <a:lstStyle/>
        <a:p>
          <a:endParaRPr lang="en-US"/>
        </a:p>
      </dgm:t>
    </dgm:pt>
    <dgm:pt modelId="{965BAB2E-DB08-4CFD-A1D9-A132D5CE6B2E}">
      <dgm:prSet phldrT="[Text]"/>
      <dgm:spPr/>
      <dgm:t>
        <a:bodyPr/>
        <a:lstStyle/>
        <a:p>
          <a:r>
            <a:rPr lang="en-US" dirty="0"/>
            <a:t>The Commission determines the employing LEO Unit should not conduct because of familial conflict of interest, allegations against a substantial number of LEOs employed by the unit, or allegations or complaints about the LEO unit’s policies </a:t>
          </a:r>
        </a:p>
      </dgm:t>
    </dgm:pt>
    <dgm:pt modelId="{7862D17F-AAAF-4D38-BA8B-CDDAF7F39742}" type="parTrans" cxnId="{FDC076D8-D1C2-4544-91F3-851696F2ED5D}">
      <dgm:prSet/>
      <dgm:spPr/>
      <dgm:t>
        <a:bodyPr/>
        <a:lstStyle/>
        <a:p>
          <a:endParaRPr lang="en-US"/>
        </a:p>
      </dgm:t>
    </dgm:pt>
    <dgm:pt modelId="{65095713-9D5C-460C-890E-FE1620AB7463}" type="sibTrans" cxnId="{FDC076D8-D1C2-4544-91F3-851696F2ED5D}">
      <dgm:prSet/>
      <dgm:spPr/>
      <dgm:t>
        <a:bodyPr/>
        <a:lstStyle/>
        <a:p>
          <a:endParaRPr lang="en-US"/>
        </a:p>
      </dgm:t>
    </dgm:pt>
    <dgm:pt modelId="{BBC77C2D-4D85-4273-8F7F-702B247FD0E2}" type="pres">
      <dgm:prSet presAssocID="{FBD2127C-18AE-44CA-92C9-8DA7F4B615D8}" presName="composite" presStyleCnt="0">
        <dgm:presLayoutVars>
          <dgm:chMax val="1"/>
          <dgm:dir/>
          <dgm:resizeHandles val="exact"/>
        </dgm:presLayoutVars>
      </dgm:prSet>
      <dgm:spPr/>
    </dgm:pt>
    <dgm:pt modelId="{D07127F5-278D-4F73-BE28-AF41A396591B}" type="pres">
      <dgm:prSet presAssocID="{CC1AA8B5-0E8F-4C93-8AB4-8CFD6A3D83A4}" presName="roof" presStyleLbl="dkBgShp" presStyleIdx="0" presStyleCnt="2"/>
      <dgm:spPr/>
    </dgm:pt>
    <dgm:pt modelId="{B7510F2C-5F9B-43E8-9BF0-F9A1B5095AAE}" type="pres">
      <dgm:prSet presAssocID="{CC1AA8B5-0E8F-4C93-8AB4-8CFD6A3D83A4}" presName="pillars" presStyleCnt="0"/>
      <dgm:spPr/>
    </dgm:pt>
    <dgm:pt modelId="{F8E7DFA5-FD48-4F11-9405-1FB408BBB88A}" type="pres">
      <dgm:prSet presAssocID="{CC1AA8B5-0E8F-4C93-8AB4-8CFD6A3D83A4}" presName="pillar1" presStyleLbl="node1" presStyleIdx="0" presStyleCnt="3">
        <dgm:presLayoutVars>
          <dgm:bulletEnabled val="1"/>
        </dgm:presLayoutVars>
      </dgm:prSet>
      <dgm:spPr/>
    </dgm:pt>
    <dgm:pt modelId="{DE6E9994-A855-4292-8C18-94FEAB6770F5}" type="pres">
      <dgm:prSet presAssocID="{61806528-2E9A-42E2-B7CB-7F7385AC8DF8}" presName="pillarX" presStyleLbl="node1" presStyleIdx="1" presStyleCnt="3">
        <dgm:presLayoutVars>
          <dgm:bulletEnabled val="1"/>
        </dgm:presLayoutVars>
      </dgm:prSet>
      <dgm:spPr/>
    </dgm:pt>
    <dgm:pt modelId="{DED1D643-5075-46B9-B2E4-4E7309959E0F}" type="pres">
      <dgm:prSet presAssocID="{965BAB2E-DB08-4CFD-A1D9-A132D5CE6B2E}" presName="pillarX" presStyleLbl="node1" presStyleIdx="2" presStyleCnt="3">
        <dgm:presLayoutVars>
          <dgm:bulletEnabled val="1"/>
        </dgm:presLayoutVars>
      </dgm:prSet>
      <dgm:spPr/>
    </dgm:pt>
    <dgm:pt modelId="{13AA14D9-E172-4F2F-BB44-84845DCBF457}" type="pres">
      <dgm:prSet presAssocID="{CC1AA8B5-0E8F-4C93-8AB4-8CFD6A3D83A4}" presName="base" presStyleLbl="dkBgShp" presStyleIdx="1" presStyleCnt="2"/>
      <dgm:spPr/>
    </dgm:pt>
  </dgm:ptLst>
  <dgm:cxnLst>
    <dgm:cxn modelId="{09A33C01-1023-4A32-98E2-A0AE6B981CBD}" srcId="{CC1AA8B5-0E8F-4C93-8AB4-8CFD6A3D83A4}" destId="{61806528-2E9A-42E2-B7CB-7F7385AC8DF8}" srcOrd="1" destOrd="0" parTransId="{AE9EDA02-67E0-4E44-B633-060B261EEAFB}" sibTransId="{8A4F7238-C689-4077-B28E-A9E0489DA18F}"/>
    <dgm:cxn modelId="{2A005F77-1F7A-4D5E-BEB1-CD1988C1B337}" type="presOf" srcId="{61806528-2E9A-42E2-B7CB-7F7385AC8DF8}" destId="{DE6E9994-A855-4292-8C18-94FEAB6770F5}" srcOrd="0" destOrd="0" presId="urn:microsoft.com/office/officeart/2005/8/layout/hList3"/>
    <dgm:cxn modelId="{B7893DAD-B242-42A7-8F33-E98A3679D806}" srcId="{FBD2127C-18AE-44CA-92C9-8DA7F4B615D8}" destId="{CC1AA8B5-0E8F-4C93-8AB4-8CFD6A3D83A4}" srcOrd="0" destOrd="0" parTransId="{245073F7-1948-4044-B0A1-432E2A04647F}" sibTransId="{511A0C07-DB0C-4F91-AC82-3C8E8AC3AF70}"/>
    <dgm:cxn modelId="{716600C5-6ECE-42D1-B20D-6051DB529CE5}" type="presOf" srcId="{FBD2127C-18AE-44CA-92C9-8DA7F4B615D8}" destId="{BBC77C2D-4D85-4273-8F7F-702B247FD0E2}" srcOrd="0" destOrd="0" presId="urn:microsoft.com/office/officeart/2005/8/layout/hList3"/>
    <dgm:cxn modelId="{A836C3D0-7CAF-4128-92A5-435A5C8FCD3E}" type="presOf" srcId="{0AE925E8-6F2A-48EC-B72B-E46D0D2C5F51}" destId="{F8E7DFA5-FD48-4F11-9405-1FB408BBB88A}" srcOrd="0" destOrd="0" presId="urn:microsoft.com/office/officeart/2005/8/layout/hList3"/>
    <dgm:cxn modelId="{FDC076D8-D1C2-4544-91F3-851696F2ED5D}" srcId="{CC1AA8B5-0E8F-4C93-8AB4-8CFD6A3D83A4}" destId="{965BAB2E-DB08-4CFD-A1D9-A132D5CE6B2E}" srcOrd="2" destOrd="0" parTransId="{7862D17F-AAAF-4D38-BA8B-CDDAF7F39742}" sibTransId="{65095713-9D5C-460C-890E-FE1620AB7463}"/>
    <dgm:cxn modelId="{AC53A0ED-EE56-43E9-A080-EF487D03D7B7}" type="presOf" srcId="{CC1AA8B5-0E8F-4C93-8AB4-8CFD6A3D83A4}" destId="{D07127F5-278D-4F73-BE28-AF41A396591B}" srcOrd="0" destOrd="0" presId="urn:microsoft.com/office/officeart/2005/8/layout/hList3"/>
    <dgm:cxn modelId="{F1BFE9F4-3147-40DA-B400-8CFDB1AFE0A0}" srcId="{CC1AA8B5-0E8F-4C93-8AB4-8CFD6A3D83A4}" destId="{0AE925E8-6F2A-48EC-B72B-E46D0D2C5F51}" srcOrd="0" destOrd="0" parTransId="{79BFD828-D72D-4AD0-B3A2-C864E8F22366}" sibTransId="{FA0E000E-CF42-4694-8509-C5AAAF7FFB35}"/>
    <dgm:cxn modelId="{276EBBFF-F6FC-4715-8B36-85668B0B7532}" type="presOf" srcId="{965BAB2E-DB08-4CFD-A1D9-A132D5CE6B2E}" destId="{DED1D643-5075-46B9-B2E4-4E7309959E0F}" srcOrd="0" destOrd="0" presId="urn:microsoft.com/office/officeart/2005/8/layout/hList3"/>
    <dgm:cxn modelId="{3ADB1FB3-0CFE-4A9A-A925-E2C4A2A5AD66}" type="presParOf" srcId="{BBC77C2D-4D85-4273-8F7F-702B247FD0E2}" destId="{D07127F5-278D-4F73-BE28-AF41A396591B}" srcOrd="0" destOrd="0" presId="urn:microsoft.com/office/officeart/2005/8/layout/hList3"/>
    <dgm:cxn modelId="{6BCF3A38-20D9-43E6-BD76-F03FC17ADE55}" type="presParOf" srcId="{BBC77C2D-4D85-4273-8F7F-702B247FD0E2}" destId="{B7510F2C-5F9B-43E8-9BF0-F9A1B5095AAE}" srcOrd="1" destOrd="0" presId="urn:microsoft.com/office/officeart/2005/8/layout/hList3"/>
    <dgm:cxn modelId="{B6AA2E71-CB9A-4DBC-A627-D17BFE9B9D88}" type="presParOf" srcId="{B7510F2C-5F9B-43E8-9BF0-F9A1B5095AAE}" destId="{F8E7DFA5-FD48-4F11-9405-1FB408BBB88A}" srcOrd="0" destOrd="0" presId="urn:microsoft.com/office/officeart/2005/8/layout/hList3"/>
    <dgm:cxn modelId="{BAFDEC24-A06E-4F0C-B746-CE361231311B}" type="presParOf" srcId="{B7510F2C-5F9B-43E8-9BF0-F9A1B5095AAE}" destId="{DE6E9994-A855-4292-8C18-94FEAB6770F5}" srcOrd="1" destOrd="0" presId="urn:microsoft.com/office/officeart/2005/8/layout/hList3"/>
    <dgm:cxn modelId="{B8271E19-80F9-4332-BFD6-6F22EDC5651F}" type="presParOf" srcId="{B7510F2C-5F9B-43E8-9BF0-F9A1B5095AAE}" destId="{DED1D643-5075-46B9-B2E4-4E7309959E0F}" srcOrd="2" destOrd="0" presId="urn:microsoft.com/office/officeart/2005/8/layout/hList3"/>
    <dgm:cxn modelId="{2A48A99A-E21B-40A4-A2B9-C20CEB7782AA}" type="presParOf" srcId="{BBC77C2D-4D85-4273-8F7F-702B247FD0E2}" destId="{13AA14D9-E172-4F2F-BB44-84845DCBF457}"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CF1C398-41FB-4809-B770-59B7427464A1}"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679091FC-D3F5-417E-BF1F-138843C7F67A}">
      <dgm:prSet custT="1"/>
      <dgm:spPr/>
      <dgm:t>
        <a:bodyPr/>
        <a:lstStyle/>
        <a:p>
          <a:r>
            <a:rPr lang="en-US" sz="3200" dirty="0"/>
            <a:t>Within 30 days of completing investigation, an investigative report shall be delivered to the PTC stating: </a:t>
          </a:r>
        </a:p>
      </dgm:t>
    </dgm:pt>
    <dgm:pt modelId="{47B23B38-3C56-48C7-905E-7FC08765D9B4}" type="parTrans" cxnId="{44F3F942-F9D7-4A94-A548-A0D65543F8A2}">
      <dgm:prSet/>
      <dgm:spPr/>
      <dgm:t>
        <a:bodyPr/>
        <a:lstStyle/>
        <a:p>
          <a:endParaRPr lang="en-US"/>
        </a:p>
      </dgm:t>
    </dgm:pt>
    <dgm:pt modelId="{BCBF9149-760F-4D34-91C2-D36335830C87}" type="sibTrans" cxnId="{44F3F942-F9D7-4A94-A548-A0D65543F8A2}">
      <dgm:prSet/>
      <dgm:spPr/>
      <dgm:t>
        <a:bodyPr/>
        <a:lstStyle/>
        <a:p>
          <a:endParaRPr lang="en-US"/>
        </a:p>
      </dgm:t>
    </dgm:pt>
    <dgm:pt modelId="{518E0303-3658-46E6-A1A7-9DFD27B20600}">
      <dgm:prSet custT="1"/>
      <dgm:spPr/>
      <dgm:t>
        <a:bodyPr/>
        <a:lstStyle/>
        <a:p>
          <a:r>
            <a:rPr lang="en-US" sz="2000" dirty="0"/>
            <a:t>Each allegation and the allegation’s elements</a:t>
          </a:r>
        </a:p>
      </dgm:t>
    </dgm:pt>
    <dgm:pt modelId="{50A01166-4796-49F5-9B80-4B3ECEC659CC}" type="parTrans" cxnId="{B4AC3C94-C686-4F8B-A624-AF3855E725AC}">
      <dgm:prSet/>
      <dgm:spPr/>
      <dgm:t>
        <a:bodyPr/>
        <a:lstStyle/>
        <a:p>
          <a:endParaRPr lang="en-US"/>
        </a:p>
      </dgm:t>
    </dgm:pt>
    <dgm:pt modelId="{6F51F041-EF7B-462B-BF1D-8531A68C7608}" type="sibTrans" cxnId="{B4AC3C94-C686-4F8B-A624-AF3855E725AC}">
      <dgm:prSet/>
      <dgm:spPr/>
      <dgm:t>
        <a:bodyPr/>
        <a:lstStyle/>
        <a:p>
          <a:endParaRPr lang="en-US"/>
        </a:p>
      </dgm:t>
    </dgm:pt>
    <dgm:pt modelId="{01B4FCFC-5B14-4464-8523-46E1C27D46EF}">
      <dgm:prSet custT="1"/>
      <dgm:spPr/>
      <dgm:t>
        <a:bodyPr/>
        <a:lstStyle/>
        <a:p>
          <a:r>
            <a:rPr lang="en-US" sz="2000" dirty="0"/>
            <a:t>A description of any relevant testimonial, documentary and physical evidence</a:t>
          </a:r>
        </a:p>
      </dgm:t>
    </dgm:pt>
    <dgm:pt modelId="{AED2D7EF-0324-4596-8068-0D86E1BFB358}" type="parTrans" cxnId="{14FCCFAA-D987-4D8F-994B-76AD155CE3E7}">
      <dgm:prSet/>
      <dgm:spPr/>
      <dgm:t>
        <a:bodyPr/>
        <a:lstStyle/>
        <a:p>
          <a:endParaRPr lang="en-US"/>
        </a:p>
      </dgm:t>
    </dgm:pt>
    <dgm:pt modelId="{BF7BD65A-594C-4B15-8329-9CF06C4BBAD7}" type="sibTrans" cxnId="{14FCCFAA-D987-4D8F-994B-76AD155CE3E7}">
      <dgm:prSet/>
      <dgm:spPr/>
      <dgm:t>
        <a:bodyPr/>
        <a:lstStyle/>
        <a:p>
          <a:endParaRPr lang="en-US"/>
        </a:p>
      </dgm:t>
    </dgm:pt>
    <dgm:pt modelId="{84707725-13C3-47B0-9328-B48483B86EF2}">
      <dgm:prSet custT="1"/>
      <dgm:spPr/>
      <dgm:t>
        <a:bodyPr/>
        <a:lstStyle/>
        <a:p>
          <a:r>
            <a:rPr lang="en-US" sz="2000" dirty="0"/>
            <a:t>A list and description of each person interviewed</a:t>
          </a:r>
        </a:p>
      </dgm:t>
    </dgm:pt>
    <dgm:pt modelId="{5B8729B9-1033-4715-B382-48BEAEE769DF}" type="parTrans" cxnId="{228DE5EF-222D-4B41-A427-F883B4223C8C}">
      <dgm:prSet/>
      <dgm:spPr/>
      <dgm:t>
        <a:bodyPr/>
        <a:lstStyle/>
        <a:p>
          <a:endParaRPr lang="en-US"/>
        </a:p>
      </dgm:t>
    </dgm:pt>
    <dgm:pt modelId="{F654FBCF-4982-4DCD-80AC-19E1BEA5C756}" type="sibTrans" cxnId="{228DE5EF-222D-4B41-A427-F883B4223C8C}">
      <dgm:prSet/>
      <dgm:spPr/>
      <dgm:t>
        <a:bodyPr/>
        <a:lstStyle/>
        <a:p>
          <a:endParaRPr lang="en-US"/>
        </a:p>
      </dgm:t>
    </dgm:pt>
    <dgm:pt modelId="{79188F80-1F6B-4CA9-975F-E0B1B99AF6E3}">
      <dgm:prSet custT="1"/>
      <dgm:spPr/>
      <dgm:t>
        <a:bodyPr/>
        <a:lstStyle/>
        <a:p>
          <a:r>
            <a:rPr lang="en-US" sz="2000" dirty="0"/>
            <a:t>Additional investigative steps may be taken if PTC finds the report to be incomplete or deficient</a:t>
          </a:r>
        </a:p>
      </dgm:t>
    </dgm:pt>
    <dgm:pt modelId="{9852A324-E3D9-4AE4-BCB7-26389C4DFC95}" type="parTrans" cxnId="{89021BF4-913E-4BEE-A86C-31DE8C1AF4F1}">
      <dgm:prSet/>
      <dgm:spPr/>
      <dgm:t>
        <a:bodyPr/>
        <a:lstStyle/>
        <a:p>
          <a:endParaRPr lang="en-US"/>
        </a:p>
      </dgm:t>
    </dgm:pt>
    <dgm:pt modelId="{6E54D77C-5164-45EB-90BD-29F9956C12A1}" type="sibTrans" cxnId="{89021BF4-913E-4BEE-A86C-31DE8C1AF4F1}">
      <dgm:prSet/>
      <dgm:spPr/>
      <dgm:t>
        <a:bodyPr/>
        <a:lstStyle/>
        <a:p>
          <a:endParaRPr lang="en-US"/>
        </a:p>
      </dgm:t>
    </dgm:pt>
    <dgm:pt modelId="{875A2A80-C6C7-4E4E-9E84-7CD6FB9B3835}">
      <dgm:prSet custT="1"/>
      <dgm:spPr/>
      <dgm:t>
        <a:bodyPr/>
        <a:lstStyle/>
        <a:p>
          <a:endParaRPr lang="en-US" sz="2000" dirty="0"/>
        </a:p>
      </dgm:t>
    </dgm:pt>
    <dgm:pt modelId="{F6859F5C-C7A4-49BE-AC9A-CAF70EB0C04C}" type="parTrans" cxnId="{32B075B4-A25F-48FB-B61A-9B73530001B8}">
      <dgm:prSet/>
      <dgm:spPr/>
      <dgm:t>
        <a:bodyPr/>
        <a:lstStyle/>
        <a:p>
          <a:endParaRPr lang="en-US"/>
        </a:p>
      </dgm:t>
    </dgm:pt>
    <dgm:pt modelId="{8F8D345C-A8B9-46A3-A082-DB6F9D996204}" type="sibTrans" cxnId="{32B075B4-A25F-48FB-B61A-9B73530001B8}">
      <dgm:prSet/>
      <dgm:spPr/>
      <dgm:t>
        <a:bodyPr/>
        <a:lstStyle/>
        <a:p>
          <a:endParaRPr lang="en-US"/>
        </a:p>
      </dgm:t>
    </dgm:pt>
    <dgm:pt modelId="{A16B00CE-FAA4-453A-B38F-FC255FFC2B7D}">
      <dgm:prSet custT="1"/>
      <dgm:spPr/>
      <dgm:t>
        <a:bodyPr/>
        <a:lstStyle/>
        <a:p>
          <a:endParaRPr lang="en-US" sz="2000" dirty="0"/>
        </a:p>
      </dgm:t>
    </dgm:pt>
    <dgm:pt modelId="{575DE831-F1CE-4741-84D6-1215ABE114A7}" type="parTrans" cxnId="{83CF12CE-EC97-436F-8060-76B3E64893C4}">
      <dgm:prSet/>
      <dgm:spPr/>
      <dgm:t>
        <a:bodyPr/>
        <a:lstStyle/>
        <a:p>
          <a:endParaRPr lang="en-US"/>
        </a:p>
      </dgm:t>
    </dgm:pt>
    <dgm:pt modelId="{760BADD9-AF72-4575-8AC0-22D7425DD063}" type="sibTrans" cxnId="{83CF12CE-EC97-436F-8060-76B3E64893C4}">
      <dgm:prSet/>
      <dgm:spPr/>
      <dgm:t>
        <a:bodyPr/>
        <a:lstStyle/>
        <a:p>
          <a:endParaRPr lang="en-US"/>
        </a:p>
      </dgm:t>
    </dgm:pt>
    <dgm:pt modelId="{B65B0D44-BC45-4E97-A8FF-EAC5889F85ED}">
      <dgm:prSet/>
      <dgm:spPr/>
      <dgm:t>
        <a:bodyPr/>
        <a:lstStyle/>
        <a:p>
          <a:endParaRPr lang="en-US" sz="1900" dirty="0"/>
        </a:p>
      </dgm:t>
    </dgm:pt>
    <dgm:pt modelId="{03299907-8BCD-4763-AF6D-9F430CB0C0A4}" type="parTrans" cxnId="{D27584CC-F872-4BE3-8D1D-FD4B469CEE28}">
      <dgm:prSet/>
      <dgm:spPr/>
      <dgm:t>
        <a:bodyPr/>
        <a:lstStyle/>
        <a:p>
          <a:endParaRPr lang="en-US"/>
        </a:p>
      </dgm:t>
    </dgm:pt>
    <dgm:pt modelId="{796EB393-7BD5-4D6A-8686-DC1CDDD4E133}" type="sibTrans" cxnId="{D27584CC-F872-4BE3-8D1D-FD4B469CEE28}">
      <dgm:prSet/>
      <dgm:spPr/>
      <dgm:t>
        <a:bodyPr/>
        <a:lstStyle/>
        <a:p>
          <a:endParaRPr lang="en-US"/>
        </a:p>
      </dgm:t>
    </dgm:pt>
    <dgm:pt modelId="{BC578451-3420-4A43-A54A-14A9E8443B59}">
      <dgm:prSet custT="1"/>
      <dgm:spPr/>
      <dgm:t>
        <a:bodyPr/>
        <a:lstStyle/>
        <a:p>
          <a:endParaRPr lang="en-US" sz="2000" dirty="0"/>
        </a:p>
      </dgm:t>
    </dgm:pt>
    <dgm:pt modelId="{6502E58D-6ABC-47AA-8476-ACE28D5BBE14}" type="parTrans" cxnId="{C4347CC6-DBA9-45B9-8667-D8DC8BE9BE3F}">
      <dgm:prSet/>
      <dgm:spPr/>
      <dgm:t>
        <a:bodyPr/>
        <a:lstStyle/>
        <a:p>
          <a:endParaRPr lang="en-US"/>
        </a:p>
      </dgm:t>
    </dgm:pt>
    <dgm:pt modelId="{893049E6-3225-41AB-9E06-2493ABA4CCD9}" type="sibTrans" cxnId="{C4347CC6-DBA9-45B9-8667-D8DC8BE9BE3F}">
      <dgm:prSet/>
      <dgm:spPr/>
      <dgm:t>
        <a:bodyPr/>
        <a:lstStyle/>
        <a:p>
          <a:endParaRPr lang="en-US"/>
        </a:p>
      </dgm:t>
    </dgm:pt>
    <dgm:pt modelId="{F5A94E8F-96EB-4EB7-914D-248E6A8DA22F}" type="pres">
      <dgm:prSet presAssocID="{BCF1C398-41FB-4809-B770-59B7427464A1}" presName="Name0" presStyleCnt="0">
        <dgm:presLayoutVars>
          <dgm:dir/>
          <dgm:animLvl val="lvl"/>
          <dgm:resizeHandles/>
        </dgm:presLayoutVars>
      </dgm:prSet>
      <dgm:spPr/>
    </dgm:pt>
    <dgm:pt modelId="{789E2C2A-FCBE-46A0-9EF2-EA71E18BCF7D}" type="pres">
      <dgm:prSet presAssocID="{679091FC-D3F5-417E-BF1F-138843C7F67A}" presName="linNode" presStyleCnt="0"/>
      <dgm:spPr/>
    </dgm:pt>
    <dgm:pt modelId="{54405DC1-25A7-4BC9-A2EE-0698D74074CC}" type="pres">
      <dgm:prSet presAssocID="{679091FC-D3F5-417E-BF1F-138843C7F67A}" presName="parentShp" presStyleLbl="node1" presStyleIdx="0" presStyleCnt="1">
        <dgm:presLayoutVars>
          <dgm:bulletEnabled val="1"/>
        </dgm:presLayoutVars>
      </dgm:prSet>
      <dgm:spPr/>
    </dgm:pt>
    <dgm:pt modelId="{EFCFBC5C-717E-49CE-83B4-DEC509E90FA4}" type="pres">
      <dgm:prSet presAssocID="{679091FC-D3F5-417E-BF1F-138843C7F67A}" presName="childShp" presStyleLbl="bgAccFollowNode1" presStyleIdx="0" presStyleCnt="1">
        <dgm:presLayoutVars>
          <dgm:bulletEnabled val="1"/>
        </dgm:presLayoutVars>
      </dgm:prSet>
      <dgm:spPr/>
    </dgm:pt>
  </dgm:ptLst>
  <dgm:cxnLst>
    <dgm:cxn modelId="{75695829-8614-4E4C-B38C-B3842C0925B7}" type="presOf" srcId="{518E0303-3658-46E6-A1A7-9DFD27B20600}" destId="{EFCFBC5C-717E-49CE-83B4-DEC509E90FA4}" srcOrd="0" destOrd="1" presId="urn:microsoft.com/office/officeart/2005/8/layout/vList6"/>
    <dgm:cxn modelId="{417A2431-B77E-4AFF-8605-B2BD30387499}" type="presOf" srcId="{BCF1C398-41FB-4809-B770-59B7427464A1}" destId="{F5A94E8F-96EB-4EB7-914D-248E6A8DA22F}" srcOrd="0" destOrd="0" presId="urn:microsoft.com/office/officeart/2005/8/layout/vList6"/>
    <dgm:cxn modelId="{8CD40439-B942-4B08-9B7D-BCBA636AC0FB}" type="presOf" srcId="{A16B00CE-FAA4-453A-B38F-FC255FFC2B7D}" destId="{EFCFBC5C-717E-49CE-83B4-DEC509E90FA4}" srcOrd="0" destOrd="6" presId="urn:microsoft.com/office/officeart/2005/8/layout/vList6"/>
    <dgm:cxn modelId="{44F3F942-F9D7-4A94-A548-A0D65543F8A2}" srcId="{BCF1C398-41FB-4809-B770-59B7427464A1}" destId="{679091FC-D3F5-417E-BF1F-138843C7F67A}" srcOrd="0" destOrd="0" parTransId="{47B23B38-3C56-48C7-905E-7FC08765D9B4}" sibTransId="{BCBF9149-760F-4D34-91C2-D36335830C87}"/>
    <dgm:cxn modelId="{F8123751-3159-41BA-AE47-786A86B4EB18}" type="presOf" srcId="{875A2A80-C6C7-4E4E-9E84-7CD6FB9B3835}" destId="{EFCFBC5C-717E-49CE-83B4-DEC509E90FA4}" srcOrd="0" destOrd="2" presId="urn:microsoft.com/office/officeart/2005/8/layout/vList6"/>
    <dgm:cxn modelId="{8A1A5155-925F-40A5-8548-652894AE8DAB}" type="presOf" srcId="{84707725-13C3-47B0-9328-B48483B86EF2}" destId="{EFCFBC5C-717E-49CE-83B4-DEC509E90FA4}" srcOrd="0" destOrd="5" presId="urn:microsoft.com/office/officeart/2005/8/layout/vList6"/>
    <dgm:cxn modelId="{51F09C7C-771D-4959-8A05-954F8FD96A32}" type="presOf" srcId="{679091FC-D3F5-417E-BF1F-138843C7F67A}" destId="{54405DC1-25A7-4BC9-A2EE-0698D74074CC}" srcOrd="0" destOrd="0" presId="urn:microsoft.com/office/officeart/2005/8/layout/vList6"/>
    <dgm:cxn modelId="{FF0A2293-5854-4CD8-925E-D697C1310636}" type="presOf" srcId="{BC578451-3420-4A43-A54A-14A9E8443B59}" destId="{EFCFBC5C-717E-49CE-83B4-DEC509E90FA4}" srcOrd="0" destOrd="4" presId="urn:microsoft.com/office/officeart/2005/8/layout/vList6"/>
    <dgm:cxn modelId="{B4AC3C94-C686-4F8B-A624-AF3855E725AC}" srcId="{679091FC-D3F5-417E-BF1F-138843C7F67A}" destId="{518E0303-3658-46E6-A1A7-9DFD27B20600}" srcOrd="1" destOrd="0" parTransId="{50A01166-4796-49F5-9B80-4B3ECEC659CC}" sibTransId="{6F51F041-EF7B-462B-BF1D-8531A68C7608}"/>
    <dgm:cxn modelId="{14FCCFAA-D987-4D8F-994B-76AD155CE3E7}" srcId="{679091FC-D3F5-417E-BF1F-138843C7F67A}" destId="{01B4FCFC-5B14-4464-8523-46E1C27D46EF}" srcOrd="3" destOrd="0" parTransId="{AED2D7EF-0324-4596-8068-0D86E1BFB358}" sibTransId="{BF7BD65A-594C-4B15-8329-9CF06C4BBAD7}"/>
    <dgm:cxn modelId="{32B075B4-A25F-48FB-B61A-9B73530001B8}" srcId="{679091FC-D3F5-417E-BF1F-138843C7F67A}" destId="{875A2A80-C6C7-4E4E-9E84-7CD6FB9B3835}" srcOrd="2" destOrd="0" parTransId="{F6859F5C-C7A4-49BE-AC9A-CAF70EB0C04C}" sibTransId="{8F8D345C-A8B9-46A3-A082-DB6F9D996204}"/>
    <dgm:cxn modelId="{DB8762BA-19D5-45A5-9B2B-202072A9259B}" type="presOf" srcId="{B65B0D44-BC45-4E97-A8FF-EAC5889F85ED}" destId="{EFCFBC5C-717E-49CE-83B4-DEC509E90FA4}" srcOrd="0" destOrd="0" presId="urn:microsoft.com/office/officeart/2005/8/layout/vList6"/>
    <dgm:cxn modelId="{C4347CC6-DBA9-45B9-8667-D8DC8BE9BE3F}" srcId="{679091FC-D3F5-417E-BF1F-138843C7F67A}" destId="{BC578451-3420-4A43-A54A-14A9E8443B59}" srcOrd="4" destOrd="0" parTransId="{6502E58D-6ABC-47AA-8476-ACE28D5BBE14}" sibTransId="{893049E6-3225-41AB-9E06-2493ABA4CCD9}"/>
    <dgm:cxn modelId="{D27584CC-F872-4BE3-8D1D-FD4B469CEE28}" srcId="{679091FC-D3F5-417E-BF1F-138843C7F67A}" destId="{B65B0D44-BC45-4E97-A8FF-EAC5889F85ED}" srcOrd="0" destOrd="0" parTransId="{03299907-8BCD-4763-AF6D-9F430CB0C0A4}" sibTransId="{796EB393-7BD5-4D6A-8686-DC1CDDD4E133}"/>
    <dgm:cxn modelId="{9E8C5ECD-3512-4C92-B2D5-6ED11C1F1F28}" type="presOf" srcId="{79188F80-1F6B-4CA9-975F-E0B1B99AF6E3}" destId="{EFCFBC5C-717E-49CE-83B4-DEC509E90FA4}" srcOrd="0" destOrd="7" presId="urn:microsoft.com/office/officeart/2005/8/layout/vList6"/>
    <dgm:cxn modelId="{83CF12CE-EC97-436F-8060-76B3E64893C4}" srcId="{679091FC-D3F5-417E-BF1F-138843C7F67A}" destId="{A16B00CE-FAA4-453A-B38F-FC255FFC2B7D}" srcOrd="6" destOrd="0" parTransId="{575DE831-F1CE-4741-84D6-1215ABE114A7}" sibTransId="{760BADD9-AF72-4575-8AC0-22D7425DD063}"/>
    <dgm:cxn modelId="{D0F7FBEE-6CC3-4AFF-A81A-8E680B164BB0}" type="presOf" srcId="{01B4FCFC-5B14-4464-8523-46E1C27D46EF}" destId="{EFCFBC5C-717E-49CE-83B4-DEC509E90FA4}" srcOrd="0" destOrd="3" presId="urn:microsoft.com/office/officeart/2005/8/layout/vList6"/>
    <dgm:cxn modelId="{228DE5EF-222D-4B41-A427-F883B4223C8C}" srcId="{679091FC-D3F5-417E-BF1F-138843C7F67A}" destId="{84707725-13C3-47B0-9328-B48483B86EF2}" srcOrd="5" destOrd="0" parTransId="{5B8729B9-1033-4715-B382-48BEAEE769DF}" sibTransId="{F654FBCF-4982-4DCD-80AC-19E1BEA5C756}"/>
    <dgm:cxn modelId="{89021BF4-913E-4BEE-A86C-31DE8C1AF4F1}" srcId="{679091FC-D3F5-417E-BF1F-138843C7F67A}" destId="{79188F80-1F6B-4CA9-975F-E0B1B99AF6E3}" srcOrd="7" destOrd="0" parTransId="{9852A324-E3D9-4AE4-BCB7-26389C4DFC95}" sibTransId="{6E54D77C-5164-45EB-90BD-29F9956C12A1}"/>
    <dgm:cxn modelId="{E7456090-6A6D-47F5-BF99-7D037FA0D076}" type="presParOf" srcId="{F5A94E8F-96EB-4EB7-914D-248E6A8DA22F}" destId="{789E2C2A-FCBE-46A0-9EF2-EA71E18BCF7D}" srcOrd="0" destOrd="0" presId="urn:microsoft.com/office/officeart/2005/8/layout/vList6"/>
    <dgm:cxn modelId="{E513A789-0C00-493F-9605-CF450C36B736}" type="presParOf" srcId="{789E2C2A-FCBE-46A0-9EF2-EA71E18BCF7D}" destId="{54405DC1-25A7-4BC9-A2EE-0698D74074CC}" srcOrd="0" destOrd="0" presId="urn:microsoft.com/office/officeart/2005/8/layout/vList6"/>
    <dgm:cxn modelId="{96C076B9-7012-4DB2-87CB-67F4FBFAE999}" type="presParOf" srcId="{789E2C2A-FCBE-46A0-9EF2-EA71E18BCF7D}" destId="{EFCFBC5C-717E-49CE-83B4-DEC509E90FA4}"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39316E8-C0C2-46F5-9548-9A6A395AA4C0}" type="doc">
      <dgm:prSet loTypeId="urn:microsoft.com/office/officeart/2005/8/layout/lProcess2" loCatId="list" qsTypeId="urn:microsoft.com/office/officeart/2005/8/quickstyle/simple1" qsCatId="simple" csTypeId="urn:microsoft.com/office/officeart/2005/8/colors/accent1_4" csCatId="accent1" phldr="1"/>
      <dgm:spPr/>
      <dgm:t>
        <a:bodyPr/>
        <a:lstStyle/>
        <a:p>
          <a:endParaRPr lang="en-US"/>
        </a:p>
      </dgm:t>
    </dgm:pt>
    <dgm:pt modelId="{C5D3EBD7-F9D6-402A-9F11-C7A40971E91E}">
      <dgm:prSet phldrT="[Text]"/>
      <dgm:spPr/>
      <dgm:t>
        <a:bodyPr/>
        <a:lstStyle/>
        <a:p>
          <a:r>
            <a:rPr lang="en-US" dirty="0"/>
            <a:t>A license shall be immediately suspended if PTC’s investigation reveals:  </a:t>
          </a:r>
        </a:p>
      </dgm:t>
    </dgm:pt>
    <dgm:pt modelId="{3013F7F5-866E-4029-8704-E05068CE4AD8}" type="parTrans" cxnId="{C577BDAA-5A44-4854-9A6F-ED91120ADB39}">
      <dgm:prSet/>
      <dgm:spPr/>
      <dgm:t>
        <a:bodyPr/>
        <a:lstStyle/>
        <a:p>
          <a:endParaRPr lang="en-US"/>
        </a:p>
      </dgm:t>
    </dgm:pt>
    <dgm:pt modelId="{8828B3E9-B45D-4FE5-A6C1-6FF32BA1B43B}" type="sibTrans" cxnId="{C577BDAA-5A44-4854-9A6F-ED91120ADB39}">
      <dgm:prSet/>
      <dgm:spPr/>
      <dgm:t>
        <a:bodyPr/>
        <a:lstStyle/>
        <a:p>
          <a:endParaRPr lang="en-US"/>
        </a:p>
      </dgm:t>
    </dgm:pt>
    <dgm:pt modelId="{7F66813F-3135-4C09-BE81-A32A72C29B60}">
      <dgm:prSet phldrT="[Text]"/>
      <dgm:spPr/>
      <dgm:t>
        <a:bodyPr/>
        <a:lstStyle/>
        <a:p>
          <a:r>
            <a:rPr lang="en-US" dirty="0"/>
            <a:t>LEO has engaged in certain conduct that is grounds for a license denial, refusal to renew, or grounds for an adverse licensing action</a:t>
          </a:r>
        </a:p>
      </dgm:t>
    </dgm:pt>
    <dgm:pt modelId="{71BA9BDF-F440-4620-83B8-653CC435E06E}" type="parTrans" cxnId="{12E72A5A-7566-4381-BEDC-339E2E61A0AE}">
      <dgm:prSet/>
      <dgm:spPr/>
      <dgm:t>
        <a:bodyPr/>
        <a:lstStyle/>
        <a:p>
          <a:endParaRPr lang="en-US"/>
        </a:p>
      </dgm:t>
    </dgm:pt>
    <dgm:pt modelId="{2FF6C51A-FB0A-4997-817E-93F29919D949}" type="sibTrans" cxnId="{12E72A5A-7566-4381-BEDC-339E2E61A0AE}">
      <dgm:prSet/>
      <dgm:spPr/>
      <dgm:t>
        <a:bodyPr/>
        <a:lstStyle/>
        <a:p>
          <a:endParaRPr lang="en-US"/>
        </a:p>
      </dgm:t>
    </dgm:pt>
    <dgm:pt modelId="{2D0473D2-C21F-4F01-9D4A-3337D4C037AD}">
      <dgm:prSet/>
      <dgm:spPr/>
      <dgm:t>
        <a:bodyPr/>
        <a:lstStyle/>
        <a:p>
          <a:r>
            <a:rPr lang="en-US"/>
            <a:t>There are pending charges or indictments against the LEO which may result in legal action necessitating mandatory denial or revocation</a:t>
          </a:r>
        </a:p>
      </dgm:t>
    </dgm:pt>
    <dgm:pt modelId="{7B72E3B5-285D-4AE7-8415-2A4A8E505D15}" type="parTrans" cxnId="{9AC734A4-4D00-458E-9311-8BE0D71AD51B}">
      <dgm:prSet/>
      <dgm:spPr/>
      <dgm:t>
        <a:bodyPr/>
        <a:lstStyle/>
        <a:p>
          <a:endParaRPr lang="en-US"/>
        </a:p>
      </dgm:t>
    </dgm:pt>
    <dgm:pt modelId="{74DE678E-E385-4A8E-BA4D-80FE308F8E14}" type="sibTrans" cxnId="{9AC734A4-4D00-458E-9311-8BE0D71AD51B}">
      <dgm:prSet/>
      <dgm:spPr/>
      <dgm:t>
        <a:bodyPr/>
        <a:lstStyle/>
        <a:p>
          <a:endParaRPr lang="en-US"/>
        </a:p>
      </dgm:t>
    </dgm:pt>
    <dgm:pt modelId="{CF252441-33C6-4696-8CCD-44291534C367}">
      <dgm:prSet/>
      <dgm:spPr/>
      <dgm:t>
        <a:bodyPr/>
        <a:lstStyle/>
        <a:p>
          <a:r>
            <a:rPr lang="en-US" dirty="0"/>
            <a:t>The underlying conduct poses an immediate risk or danger to public safety, health, order, or effective provision of law enforcement services </a:t>
          </a:r>
        </a:p>
      </dgm:t>
    </dgm:pt>
    <dgm:pt modelId="{B3A7C125-91BA-48CC-8C52-9A307FEDF48A}" type="sibTrans" cxnId="{BA593CED-CCEB-417F-9036-260A9751184A}">
      <dgm:prSet/>
      <dgm:spPr/>
      <dgm:t>
        <a:bodyPr/>
        <a:lstStyle/>
        <a:p>
          <a:endParaRPr lang="en-US"/>
        </a:p>
      </dgm:t>
    </dgm:pt>
    <dgm:pt modelId="{717F5580-783C-441E-9A6A-A19F074CEE0F}" type="parTrans" cxnId="{BA593CED-CCEB-417F-9036-260A9751184A}">
      <dgm:prSet/>
      <dgm:spPr/>
      <dgm:t>
        <a:bodyPr/>
        <a:lstStyle/>
        <a:p>
          <a:endParaRPr lang="en-US"/>
        </a:p>
      </dgm:t>
    </dgm:pt>
    <dgm:pt modelId="{50818B79-1335-4356-B3E5-7319CA4F2F13}" type="pres">
      <dgm:prSet presAssocID="{539316E8-C0C2-46F5-9548-9A6A395AA4C0}" presName="theList" presStyleCnt="0">
        <dgm:presLayoutVars>
          <dgm:dir/>
          <dgm:animLvl val="lvl"/>
          <dgm:resizeHandles val="exact"/>
        </dgm:presLayoutVars>
      </dgm:prSet>
      <dgm:spPr/>
    </dgm:pt>
    <dgm:pt modelId="{24AD3D26-CEF0-44C1-B5D0-81AFA0CE8118}" type="pres">
      <dgm:prSet presAssocID="{C5D3EBD7-F9D6-402A-9F11-C7A40971E91E}" presName="compNode" presStyleCnt="0"/>
      <dgm:spPr/>
    </dgm:pt>
    <dgm:pt modelId="{565E019F-CD04-45AE-BF51-3B5E23FDC4D4}" type="pres">
      <dgm:prSet presAssocID="{C5D3EBD7-F9D6-402A-9F11-C7A40971E91E}" presName="aNode" presStyleLbl="bgShp" presStyleIdx="0" presStyleCnt="1" custLinFactNeighborX="7111" custLinFactNeighborY="1819"/>
      <dgm:spPr/>
    </dgm:pt>
    <dgm:pt modelId="{077F86A5-40E7-430D-BF99-72F029F5ED03}" type="pres">
      <dgm:prSet presAssocID="{C5D3EBD7-F9D6-402A-9F11-C7A40971E91E}" presName="textNode" presStyleLbl="bgShp" presStyleIdx="0" presStyleCnt="1"/>
      <dgm:spPr/>
    </dgm:pt>
    <dgm:pt modelId="{71624280-D681-4BE8-A188-3ED8F1F09E07}" type="pres">
      <dgm:prSet presAssocID="{C5D3EBD7-F9D6-402A-9F11-C7A40971E91E}" presName="compChildNode" presStyleCnt="0"/>
      <dgm:spPr/>
    </dgm:pt>
    <dgm:pt modelId="{72F852F8-8170-4CB6-A5E1-11224DE89160}" type="pres">
      <dgm:prSet presAssocID="{C5D3EBD7-F9D6-402A-9F11-C7A40971E91E}" presName="theInnerList" presStyleCnt="0"/>
      <dgm:spPr/>
    </dgm:pt>
    <dgm:pt modelId="{206266C1-FF1C-43A7-B95E-5F23F3C87F22}" type="pres">
      <dgm:prSet presAssocID="{7F66813F-3135-4C09-BE81-A32A72C29B60}" presName="childNode" presStyleLbl="node1" presStyleIdx="0" presStyleCnt="3">
        <dgm:presLayoutVars>
          <dgm:bulletEnabled val="1"/>
        </dgm:presLayoutVars>
      </dgm:prSet>
      <dgm:spPr/>
    </dgm:pt>
    <dgm:pt modelId="{FCF188F6-A234-450E-95D2-7EE8A1E573E5}" type="pres">
      <dgm:prSet presAssocID="{7F66813F-3135-4C09-BE81-A32A72C29B60}" presName="aSpace2" presStyleCnt="0"/>
      <dgm:spPr/>
    </dgm:pt>
    <dgm:pt modelId="{6403641E-3D74-484D-ACBF-871499FB455C}" type="pres">
      <dgm:prSet presAssocID="{2D0473D2-C21F-4F01-9D4A-3337D4C037AD}" presName="childNode" presStyleLbl="node1" presStyleIdx="1" presStyleCnt="3">
        <dgm:presLayoutVars>
          <dgm:bulletEnabled val="1"/>
        </dgm:presLayoutVars>
      </dgm:prSet>
      <dgm:spPr/>
    </dgm:pt>
    <dgm:pt modelId="{A7D00CF6-0706-4542-8C69-87566871EEF7}" type="pres">
      <dgm:prSet presAssocID="{2D0473D2-C21F-4F01-9D4A-3337D4C037AD}" presName="aSpace2" presStyleCnt="0"/>
      <dgm:spPr/>
    </dgm:pt>
    <dgm:pt modelId="{0FCDD77A-223C-4171-AF57-BFDF4F1E003C}" type="pres">
      <dgm:prSet presAssocID="{CF252441-33C6-4696-8CCD-44291534C367}" presName="childNode" presStyleLbl="node1" presStyleIdx="2" presStyleCnt="3">
        <dgm:presLayoutVars>
          <dgm:bulletEnabled val="1"/>
        </dgm:presLayoutVars>
      </dgm:prSet>
      <dgm:spPr/>
    </dgm:pt>
  </dgm:ptLst>
  <dgm:cxnLst>
    <dgm:cxn modelId="{5BEDBC47-9F21-4264-8B31-01A94AE92A47}" type="presOf" srcId="{CF252441-33C6-4696-8CCD-44291534C367}" destId="{0FCDD77A-223C-4171-AF57-BFDF4F1E003C}" srcOrd="0" destOrd="0" presId="urn:microsoft.com/office/officeart/2005/8/layout/lProcess2"/>
    <dgm:cxn modelId="{12E72A5A-7566-4381-BEDC-339E2E61A0AE}" srcId="{C5D3EBD7-F9D6-402A-9F11-C7A40971E91E}" destId="{7F66813F-3135-4C09-BE81-A32A72C29B60}" srcOrd="0" destOrd="0" parTransId="{71BA9BDF-F440-4620-83B8-653CC435E06E}" sibTransId="{2FF6C51A-FB0A-4997-817E-93F29919D949}"/>
    <dgm:cxn modelId="{84DAFF80-5E9A-48EA-9337-D223D32575C8}" type="presOf" srcId="{539316E8-C0C2-46F5-9548-9A6A395AA4C0}" destId="{50818B79-1335-4356-B3E5-7319CA4F2F13}" srcOrd="0" destOrd="0" presId="urn:microsoft.com/office/officeart/2005/8/layout/lProcess2"/>
    <dgm:cxn modelId="{79216486-265B-471C-AA11-0D2D427B3C38}" type="presOf" srcId="{C5D3EBD7-F9D6-402A-9F11-C7A40971E91E}" destId="{077F86A5-40E7-430D-BF99-72F029F5ED03}" srcOrd="1" destOrd="0" presId="urn:microsoft.com/office/officeart/2005/8/layout/lProcess2"/>
    <dgm:cxn modelId="{9AC734A4-4D00-458E-9311-8BE0D71AD51B}" srcId="{C5D3EBD7-F9D6-402A-9F11-C7A40971E91E}" destId="{2D0473D2-C21F-4F01-9D4A-3337D4C037AD}" srcOrd="1" destOrd="0" parTransId="{7B72E3B5-285D-4AE7-8415-2A4A8E505D15}" sibTransId="{74DE678E-E385-4A8E-BA4D-80FE308F8E14}"/>
    <dgm:cxn modelId="{C577BDAA-5A44-4854-9A6F-ED91120ADB39}" srcId="{539316E8-C0C2-46F5-9548-9A6A395AA4C0}" destId="{C5D3EBD7-F9D6-402A-9F11-C7A40971E91E}" srcOrd="0" destOrd="0" parTransId="{3013F7F5-866E-4029-8704-E05068CE4AD8}" sibTransId="{8828B3E9-B45D-4FE5-A6C1-6FF32BA1B43B}"/>
    <dgm:cxn modelId="{54CF8DB3-C15A-4A91-8EA0-AA0400FD3319}" type="presOf" srcId="{7F66813F-3135-4C09-BE81-A32A72C29B60}" destId="{206266C1-FF1C-43A7-B95E-5F23F3C87F22}" srcOrd="0" destOrd="0" presId="urn:microsoft.com/office/officeart/2005/8/layout/lProcess2"/>
    <dgm:cxn modelId="{2BB957CB-B90D-4A51-84EA-80C2B2975517}" type="presOf" srcId="{C5D3EBD7-F9D6-402A-9F11-C7A40971E91E}" destId="{565E019F-CD04-45AE-BF51-3B5E23FDC4D4}" srcOrd="0" destOrd="0" presId="urn:microsoft.com/office/officeart/2005/8/layout/lProcess2"/>
    <dgm:cxn modelId="{7C4605E0-FB25-49FF-8FBC-FF36F8CDF2FA}" type="presOf" srcId="{2D0473D2-C21F-4F01-9D4A-3337D4C037AD}" destId="{6403641E-3D74-484D-ACBF-871499FB455C}" srcOrd="0" destOrd="0" presId="urn:microsoft.com/office/officeart/2005/8/layout/lProcess2"/>
    <dgm:cxn modelId="{BA593CED-CCEB-417F-9036-260A9751184A}" srcId="{C5D3EBD7-F9D6-402A-9F11-C7A40971E91E}" destId="{CF252441-33C6-4696-8CCD-44291534C367}" srcOrd="2" destOrd="0" parTransId="{717F5580-783C-441E-9A6A-A19F074CEE0F}" sibTransId="{B3A7C125-91BA-48CC-8C52-9A307FEDF48A}"/>
    <dgm:cxn modelId="{4E1FC012-C25E-491F-9934-CC994ED1D458}" type="presParOf" srcId="{50818B79-1335-4356-B3E5-7319CA4F2F13}" destId="{24AD3D26-CEF0-44C1-B5D0-81AFA0CE8118}" srcOrd="0" destOrd="0" presId="urn:microsoft.com/office/officeart/2005/8/layout/lProcess2"/>
    <dgm:cxn modelId="{69BB8B83-A11D-45F1-8762-4D2DCEBE7494}" type="presParOf" srcId="{24AD3D26-CEF0-44C1-B5D0-81AFA0CE8118}" destId="{565E019F-CD04-45AE-BF51-3B5E23FDC4D4}" srcOrd="0" destOrd="0" presId="urn:microsoft.com/office/officeart/2005/8/layout/lProcess2"/>
    <dgm:cxn modelId="{C9000DEA-8157-40D6-9E52-63043467A172}" type="presParOf" srcId="{24AD3D26-CEF0-44C1-B5D0-81AFA0CE8118}" destId="{077F86A5-40E7-430D-BF99-72F029F5ED03}" srcOrd="1" destOrd="0" presId="urn:microsoft.com/office/officeart/2005/8/layout/lProcess2"/>
    <dgm:cxn modelId="{677B2E9F-C64C-4BAD-8543-6AEC22A58F4A}" type="presParOf" srcId="{24AD3D26-CEF0-44C1-B5D0-81AFA0CE8118}" destId="{71624280-D681-4BE8-A188-3ED8F1F09E07}" srcOrd="2" destOrd="0" presId="urn:microsoft.com/office/officeart/2005/8/layout/lProcess2"/>
    <dgm:cxn modelId="{C854FFE4-042F-4989-8C62-9779C23C7553}" type="presParOf" srcId="{71624280-D681-4BE8-A188-3ED8F1F09E07}" destId="{72F852F8-8170-4CB6-A5E1-11224DE89160}" srcOrd="0" destOrd="0" presId="urn:microsoft.com/office/officeart/2005/8/layout/lProcess2"/>
    <dgm:cxn modelId="{596FB967-D627-42F7-A7AE-322B609E9525}" type="presParOf" srcId="{72F852F8-8170-4CB6-A5E1-11224DE89160}" destId="{206266C1-FF1C-43A7-B95E-5F23F3C87F22}" srcOrd="0" destOrd="0" presId="urn:microsoft.com/office/officeart/2005/8/layout/lProcess2"/>
    <dgm:cxn modelId="{9FE51E92-DFEA-49D5-A9F5-7EF95AFF080E}" type="presParOf" srcId="{72F852F8-8170-4CB6-A5E1-11224DE89160}" destId="{FCF188F6-A234-450E-95D2-7EE8A1E573E5}" srcOrd="1" destOrd="0" presId="urn:microsoft.com/office/officeart/2005/8/layout/lProcess2"/>
    <dgm:cxn modelId="{AE6207BD-6B42-47CE-9057-9C2CE879A5CA}" type="presParOf" srcId="{72F852F8-8170-4CB6-A5E1-11224DE89160}" destId="{6403641E-3D74-484D-ACBF-871499FB455C}" srcOrd="2" destOrd="0" presId="urn:microsoft.com/office/officeart/2005/8/layout/lProcess2"/>
    <dgm:cxn modelId="{8E7939CB-6383-42B6-90D1-578C153D6219}" type="presParOf" srcId="{72F852F8-8170-4CB6-A5E1-11224DE89160}" destId="{A7D00CF6-0706-4542-8C69-87566871EEF7}" srcOrd="3" destOrd="0" presId="urn:microsoft.com/office/officeart/2005/8/layout/lProcess2"/>
    <dgm:cxn modelId="{91E80442-C871-4AAB-82FB-BDC5F83C7171}" type="presParOf" srcId="{72F852F8-8170-4CB6-A5E1-11224DE89160}" destId="{0FCDD77A-223C-4171-AF57-BFDF4F1E003C}"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03EFB86-53A4-4700-A06B-38B974574085}" type="doc">
      <dgm:prSet loTypeId="urn:microsoft.com/office/officeart/2005/8/layout/process4" loCatId="list" qsTypeId="urn:microsoft.com/office/officeart/2005/8/quickstyle/simple2" qsCatId="simple" csTypeId="urn:microsoft.com/office/officeart/2005/8/colors/accent1_2" csCatId="accent1" phldr="1"/>
      <dgm:spPr/>
      <dgm:t>
        <a:bodyPr/>
        <a:lstStyle/>
        <a:p>
          <a:endParaRPr lang="en-US"/>
        </a:p>
      </dgm:t>
    </dgm:pt>
    <dgm:pt modelId="{E26214F5-A1AE-4CF7-BD95-36C93B67EACB}">
      <dgm:prSet phldrT="[Text]"/>
      <dgm:spPr/>
      <dgm:t>
        <a:bodyPr/>
        <a:lstStyle/>
        <a:p>
          <a:r>
            <a:rPr lang="en-US" dirty="0"/>
            <a:t>The LEO shall be served with a preliminary notice of immediate suspension that includes: </a:t>
          </a:r>
        </a:p>
      </dgm:t>
    </dgm:pt>
    <dgm:pt modelId="{CDD9AB43-071E-4C91-85FE-FCF8A7985321}" type="parTrans" cxnId="{0843B22A-7C5D-486C-9F07-7393F1C797D8}">
      <dgm:prSet/>
      <dgm:spPr/>
      <dgm:t>
        <a:bodyPr/>
        <a:lstStyle/>
        <a:p>
          <a:endParaRPr lang="en-US"/>
        </a:p>
      </dgm:t>
    </dgm:pt>
    <dgm:pt modelId="{0F21E61C-C3B5-408C-BF8A-6C9ED0CAAFB5}" type="sibTrans" cxnId="{0843B22A-7C5D-486C-9F07-7393F1C797D8}">
      <dgm:prSet/>
      <dgm:spPr/>
      <dgm:t>
        <a:bodyPr/>
        <a:lstStyle/>
        <a:p>
          <a:endParaRPr lang="en-US"/>
        </a:p>
      </dgm:t>
    </dgm:pt>
    <dgm:pt modelId="{3E4C1A7B-C9C1-46BF-9957-88B86BDCDF9F}">
      <dgm:prSet phldrT="[Text]"/>
      <dgm:spPr/>
      <dgm:t>
        <a:bodyPr/>
        <a:lstStyle/>
        <a:p>
          <a:r>
            <a:rPr lang="en-US" dirty="0"/>
            <a:t>The charges against the LEO</a:t>
          </a:r>
        </a:p>
      </dgm:t>
    </dgm:pt>
    <dgm:pt modelId="{A2617005-B30C-46CA-89AC-88500721A654}" type="parTrans" cxnId="{E5CD4257-E653-48C6-8AA1-B5F59CD51D07}">
      <dgm:prSet/>
      <dgm:spPr/>
      <dgm:t>
        <a:bodyPr/>
        <a:lstStyle/>
        <a:p>
          <a:endParaRPr lang="en-US"/>
        </a:p>
      </dgm:t>
    </dgm:pt>
    <dgm:pt modelId="{89D6C0F5-D121-40A3-9496-DB04EC077D30}" type="sibTrans" cxnId="{E5CD4257-E653-48C6-8AA1-B5F59CD51D07}">
      <dgm:prSet/>
      <dgm:spPr/>
      <dgm:t>
        <a:bodyPr/>
        <a:lstStyle/>
        <a:p>
          <a:endParaRPr lang="en-US"/>
        </a:p>
      </dgm:t>
    </dgm:pt>
    <dgm:pt modelId="{5FF89AF7-16A1-411C-AA79-6960EE3166D5}">
      <dgm:prSet phldrT="[Text]"/>
      <dgm:spPr/>
      <dgm:t>
        <a:bodyPr/>
        <a:lstStyle/>
        <a:p>
          <a:r>
            <a:rPr lang="en-US" dirty="0"/>
            <a:t>The basis for the action</a:t>
          </a:r>
        </a:p>
      </dgm:t>
    </dgm:pt>
    <dgm:pt modelId="{A3EB034F-D73F-446F-861F-F5FD0FB8ECFA}" type="parTrans" cxnId="{9CA7D0A6-529C-4A81-A03E-0C460BE9F258}">
      <dgm:prSet/>
      <dgm:spPr/>
      <dgm:t>
        <a:bodyPr/>
        <a:lstStyle/>
        <a:p>
          <a:endParaRPr lang="en-US"/>
        </a:p>
      </dgm:t>
    </dgm:pt>
    <dgm:pt modelId="{D9F56829-09F7-4C1F-A632-061556462610}" type="sibTrans" cxnId="{9CA7D0A6-529C-4A81-A03E-0C460BE9F258}">
      <dgm:prSet/>
      <dgm:spPr/>
      <dgm:t>
        <a:bodyPr/>
        <a:lstStyle/>
        <a:p>
          <a:endParaRPr lang="en-US"/>
        </a:p>
      </dgm:t>
    </dgm:pt>
    <dgm:pt modelId="{E48B130E-EC55-43C1-A835-78728D5A5D4B}">
      <dgm:prSet phldrT="[Text]"/>
      <dgm:spPr/>
      <dgm:t>
        <a:bodyPr/>
        <a:lstStyle/>
        <a:p>
          <a:r>
            <a:rPr lang="en-US" dirty="0"/>
            <a:t>LEO has 5 days from receipt of the notice to request a hearing. If no request made, the PTC may issue a final notice of immediate suspension</a:t>
          </a:r>
        </a:p>
      </dgm:t>
    </dgm:pt>
    <dgm:pt modelId="{DD0A5D86-D3C3-43C5-BC7E-30B4562A7EA6}" type="parTrans" cxnId="{C0E99B0D-EC67-4950-986A-885269507A20}">
      <dgm:prSet/>
      <dgm:spPr/>
      <dgm:t>
        <a:bodyPr/>
        <a:lstStyle/>
        <a:p>
          <a:endParaRPr lang="en-US"/>
        </a:p>
      </dgm:t>
    </dgm:pt>
    <dgm:pt modelId="{53751560-0F26-4CF1-98B1-2DA2B40946C7}" type="sibTrans" cxnId="{C0E99B0D-EC67-4950-986A-885269507A20}">
      <dgm:prSet/>
      <dgm:spPr/>
      <dgm:t>
        <a:bodyPr/>
        <a:lstStyle/>
        <a:p>
          <a:endParaRPr lang="en-US"/>
        </a:p>
      </dgm:t>
    </dgm:pt>
    <dgm:pt modelId="{5DE5E575-16F2-4165-9D35-F6D3E06FD63F}">
      <dgm:prSet/>
      <dgm:spPr/>
      <dgm:t>
        <a:bodyPr/>
        <a:lstStyle/>
        <a:p>
          <a:r>
            <a:rPr lang="en-US" dirty="0"/>
            <a:t>The notice that the LEO’s license is immediately suspended</a:t>
          </a:r>
        </a:p>
      </dgm:t>
    </dgm:pt>
    <dgm:pt modelId="{358A140C-C8CB-4E5C-944C-0591F9FC4283}" type="parTrans" cxnId="{226AFE1A-3231-4423-88FA-0AAC3626DCC0}">
      <dgm:prSet/>
      <dgm:spPr/>
      <dgm:t>
        <a:bodyPr/>
        <a:lstStyle/>
        <a:p>
          <a:endParaRPr lang="en-US"/>
        </a:p>
      </dgm:t>
    </dgm:pt>
    <dgm:pt modelId="{9D049341-AB51-4E9A-87D4-081C4D46338F}" type="sibTrans" cxnId="{226AFE1A-3231-4423-88FA-0AAC3626DCC0}">
      <dgm:prSet/>
      <dgm:spPr/>
      <dgm:t>
        <a:bodyPr/>
        <a:lstStyle/>
        <a:p>
          <a:endParaRPr lang="en-US"/>
        </a:p>
      </dgm:t>
    </dgm:pt>
    <dgm:pt modelId="{328D28D5-EB3F-4139-B51C-7C1B44EEEBA8}" type="pres">
      <dgm:prSet presAssocID="{603EFB86-53A4-4700-A06B-38B974574085}" presName="Name0" presStyleCnt="0">
        <dgm:presLayoutVars>
          <dgm:dir/>
          <dgm:animLvl val="lvl"/>
          <dgm:resizeHandles val="exact"/>
        </dgm:presLayoutVars>
      </dgm:prSet>
      <dgm:spPr/>
    </dgm:pt>
    <dgm:pt modelId="{73295667-24F6-4A41-961C-A3265E48F5FE}" type="pres">
      <dgm:prSet presAssocID="{E48B130E-EC55-43C1-A835-78728D5A5D4B}" presName="boxAndChildren" presStyleCnt="0"/>
      <dgm:spPr/>
    </dgm:pt>
    <dgm:pt modelId="{3F5E4CD5-7126-4D0E-9D85-9161C90EB217}" type="pres">
      <dgm:prSet presAssocID="{E48B130E-EC55-43C1-A835-78728D5A5D4B}" presName="parentTextBox" presStyleLbl="node1" presStyleIdx="0" presStyleCnt="2" custScaleY="52625"/>
      <dgm:spPr/>
    </dgm:pt>
    <dgm:pt modelId="{3C880058-623E-4DFF-BC52-4D944EC3EA24}" type="pres">
      <dgm:prSet presAssocID="{0F21E61C-C3B5-408C-BF8A-6C9ED0CAAFB5}" presName="sp" presStyleCnt="0"/>
      <dgm:spPr/>
    </dgm:pt>
    <dgm:pt modelId="{E301F09E-5788-44E0-AAFE-C7ACD69FD2F9}" type="pres">
      <dgm:prSet presAssocID="{E26214F5-A1AE-4CF7-BD95-36C93B67EACB}" presName="arrowAndChildren" presStyleCnt="0"/>
      <dgm:spPr/>
    </dgm:pt>
    <dgm:pt modelId="{4D874F24-E765-432F-A1AE-BBF07AC94E8C}" type="pres">
      <dgm:prSet presAssocID="{E26214F5-A1AE-4CF7-BD95-36C93B67EACB}" presName="parentTextArrow" presStyleLbl="node1" presStyleIdx="0" presStyleCnt="2"/>
      <dgm:spPr/>
    </dgm:pt>
    <dgm:pt modelId="{EBEC3EA0-DE4B-40C5-BAEA-D0F936F923FF}" type="pres">
      <dgm:prSet presAssocID="{E26214F5-A1AE-4CF7-BD95-36C93B67EACB}" presName="arrow" presStyleLbl="node1" presStyleIdx="1" presStyleCnt="2"/>
      <dgm:spPr/>
    </dgm:pt>
    <dgm:pt modelId="{B48D05F8-92DD-4432-B3EF-09ADCCDFEE82}" type="pres">
      <dgm:prSet presAssocID="{E26214F5-A1AE-4CF7-BD95-36C93B67EACB}" presName="descendantArrow" presStyleCnt="0"/>
      <dgm:spPr/>
    </dgm:pt>
    <dgm:pt modelId="{DB960511-5F6D-4654-BF66-6212A344EA08}" type="pres">
      <dgm:prSet presAssocID="{3E4C1A7B-C9C1-46BF-9957-88B86BDCDF9F}" presName="childTextArrow" presStyleLbl="fgAccFollowNode1" presStyleIdx="0" presStyleCnt="3">
        <dgm:presLayoutVars>
          <dgm:bulletEnabled val="1"/>
        </dgm:presLayoutVars>
      </dgm:prSet>
      <dgm:spPr/>
    </dgm:pt>
    <dgm:pt modelId="{D8D17DF3-29F5-4EA3-ACB5-20DF1881D0C6}" type="pres">
      <dgm:prSet presAssocID="{5FF89AF7-16A1-411C-AA79-6960EE3166D5}" presName="childTextArrow" presStyleLbl="fgAccFollowNode1" presStyleIdx="1" presStyleCnt="3">
        <dgm:presLayoutVars>
          <dgm:bulletEnabled val="1"/>
        </dgm:presLayoutVars>
      </dgm:prSet>
      <dgm:spPr/>
    </dgm:pt>
    <dgm:pt modelId="{D8087E94-8DAA-4CB3-8301-35AE7523E415}" type="pres">
      <dgm:prSet presAssocID="{5DE5E575-16F2-4165-9D35-F6D3E06FD63F}" presName="childTextArrow" presStyleLbl="fgAccFollowNode1" presStyleIdx="2" presStyleCnt="3">
        <dgm:presLayoutVars>
          <dgm:bulletEnabled val="1"/>
        </dgm:presLayoutVars>
      </dgm:prSet>
      <dgm:spPr/>
    </dgm:pt>
  </dgm:ptLst>
  <dgm:cxnLst>
    <dgm:cxn modelId="{C0E99B0D-EC67-4950-986A-885269507A20}" srcId="{603EFB86-53A4-4700-A06B-38B974574085}" destId="{E48B130E-EC55-43C1-A835-78728D5A5D4B}" srcOrd="1" destOrd="0" parTransId="{DD0A5D86-D3C3-43C5-BC7E-30B4562A7EA6}" sibTransId="{53751560-0F26-4CF1-98B1-2DA2B40946C7}"/>
    <dgm:cxn modelId="{226AFE1A-3231-4423-88FA-0AAC3626DCC0}" srcId="{E26214F5-A1AE-4CF7-BD95-36C93B67EACB}" destId="{5DE5E575-16F2-4165-9D35-F6D3E06FD63F}" srcOrd="2" destOrd="0" parTransId="{358A140C-C8CB-4E5C-944C-0591F9FC4283}" sibTransId="{9D049341-AB51-4E9A-87D4-081C4D46338F}"/>
    <dgm:cxn modelId="{EF33CD1D-AA14-4B72-A319-752FBD769843}" type="presOf" srcId="{603EFB86-53A4-4700-A06B-38B974574085}" destId="{328D28D5-EB3F-4139-B51C-7C1B44EEEBA8}" srcOrd="0" destOrd="0" presId="urn:microsoft.com/office/officeart/2005/8/layout/process4"/>
    <dgm:cxn modelId="{0843B22A-7C5D-486C-9F07-7393F1C797D8}" srcId="{603EFB86-53A4-4700-A06B-38B974574085}" destId="{E26214F5-A1AE-4CF7-BD95-36C93B67EACB}" srcOrd="0" destOrd="0" parTransId="{CDD9AB43-071E-4C91-85FE-FCF8A7985321}" sibTransId="{0F21E61C-C3B5-408C-BF8A-6C9ED0CAAFB5}"/>
    <dgm:cxn modelId="{D9D42544-D5B7-4C1E-A3E7-CF242FC2D649}" type="presOf" srcId="{E26214F5-A1AE-4CF7-BD95-36C93B67EACB}" destId="{4D874F24-E765-432F-A1AE-BBF07AC94E8C}" srcOrd="0" destOrd="0" presId="urn:microsoft.com/office/officeart/2005/8/layout/process4"/>
    <dgm:cxn modelId="{E5CD4257-E653-48C6-8AA1-B5F59CD51D07}" srcId="{E26214F5-A1AE-4CF7-BD95-36C93B67EACB}" destId="{3E4C1A7B-C9C1-46BF-9957-88B86BDCDF9F}" srcOrd="0" destOrd="0" parTransId="{A2617005-B30C-46CA-89AC-88500721A654}" sibTransId="{89D6C0F5-D121-40A3-9496-DB04EC077D30}"/>
    <dgm:cxn modelId="{9CA7D0A6-529C-4A81-A03E-0C460BE9F258}" srcId="{E26214F5-A1AE-4CF7-BD95-36C93B67EACB}" destId="{5FF89AF7-16A1-411C-AA79-6960EE3166D5}" srcOrd="1" destOrd="0" parTransId="{A3EB034F-D73F-446F-861F-F5FD0FB8ECFA}" sibTransId="{D9F56829-09F7-4C1F-A632-061556462610}"/>
    <dgm:cxn modelId="{DB9A5DDB-3472-4FC6-9B31-06C1ED445D69}" type="presOf" srcId="{E48B130E-EC55-43C1-A835-78728D5A5D4B}" destId="{3F5E4CD5-7126-4D0E-9D85-9161C90EB217}" srcOrd="0" destOrd="0" presId="urn:microsoft.com/office/officeart/2005/8/layout/process4"/>
    <dgm:cxn modelId="{AA3DF7F0-3DDA-40AE-B9B9-FD6979F8E4A7}" type="presOf" srcId="{3E4C1A7B-C9C1-46BF-9957-88B86BDCDF9F}" destId="{DB960511-5F6D-4654-BF66-6212A344EA08}" srcOrd="0" destOrd="0" presId="urn:microsoft.com/office/officeart/2005/8/layout/process4"/>
    <dgm:cxn modelId="{8929E6FA-D0C8-407A-8EFA-46F8F9E6EE81}" type="presOf" srcId="{E26214F5-A1AE-4CF7-BD95-36C93B67EACB}" destId="{EBEC3EA0-DE4B-40C5-BAEA-D0F936F923FF}" srcOrd="1" destOrd="0" presId="urn:microsoft.com/office/officeart/2005/8/layout/process4"/>
    <dgm:cxn modelId="{A72096FC-C75D-40F3-B982-7AB7222ECC33}" type="presOf" srcId="{5FF89AF7-16A1-411C-AA79-6960EE3166D5}" destId="{D8D17DF3-29F5-4EA3-ACB5-20DF1881D0C6}" srcOrd="0" destOrd="0" presId="urn:microsoft.com/office/officeart/2005/8/layout/process4"/>
    <dgm:cxn modelId="{3C73E1FF-1BE7-4B21-9F81-ADDDEC4B61D8}" type="presOf" srcId="{5DE5E575-16F2-4165-9D35-F6D3E06FD63F}" destId="{D8087E94-8DAA-4CB3-8301-35AE7523E415}" srcOrd="0" destOrd="0" presId="urn:microsoft.com/office/officeart/2005/8/layout/process4"/>
    <dgm:cxn modelId="{2CEC8796-D994-49FB-B4BE-E9820AA01F8F}" type="presParOf" srcId="{328D28D5-EB3F-4139-B51C-7C1B44EEEBA8}" destId="{73295667-24F6-4A41-961C-A3265E48F5FE}" srcOrd="0" destOrd="0" presId="urn:microsoft.com/office/officeart/2005/8/layout/process4"/>
    <dgm:cxn modelId="{8D05A4EC-9AC4-4A39-8859-B9FEBDB239FE}" type="presParOf" srcId="{73295667-24F6-4A41-961C-A3265E48F5FE}" destId="{3F5E4CD5-7126-4D0E-9D85-9161C90EB217}" srcOrd="0" destOrd="0" presId="urn:microsoft.com/office/officeart/2005/8/layout/process4"/>
    <dgm:cxn modelId="{8E823A3C-F0F1-49F0-A7FE-BFC6C3332857}" type="presParOf" srcId="{328D28D5-EB3F-4139-B51C-7C1B44EEEBA8}" destId="{3C880058-623E-4DFF-BC52-4D944EC3EA24}" srcOrd="1" destOrd="0" presId="urn:microsoft.com/office/officeart/2005/8/layout/process4"/>
    <dgm:cxn modelId="{AB4D93B9-BE76-4D8C-93D8-19EDB1D49A88}" type="presParOf" srcId="{328D28D5-EB3F-4139-B51C-7C1B44EEEBA8}" destId="{E301F09E-5788-44E0-AAFE-C7ACD69FD2F9}" srcOrd="2" destOrd="0" presId="urn:microsoft.com/office/officeart/2005/8/layout/process4"/>
    <dgm:cxn modelId="{4B116438-16BD-45C5-9F91-F20E3FEC4E1F}" type="presParOf" srcId="{E301F09E-5788-44E0-AAFE-C7ACD69FD2F9}" destId="{4D874F24-E765-432F-A1AE-BBF07AC94E8C}" srcOrd="0" destOrd="0" presId="urn:microsoft.com/office/officeart/2005/8/layout/process4"/>
    <dgm:cxn modelId="{F599EF37-2E54-41FF-A053-0FDA7C16C842}" type="presParOf" srcId="{E301F09E-5788-44E0-AAFE-C7ACD69FD2F9}" destId="{EBEC3EA0-DE4B-40C5-BAEA-D0F936F923FF}" srcOrd="1" destOrd="0" presId="urn:microsoft.com/office/officeart/2005/8/layout/process4"/>
    <dgm:cxn modelId="{4A2C3516-05D2-4331-ABD6-E1831715C261}" type="presParOf" srcId="{E301F09E-5788-44E0-AAFE-C7ACD69FD2F9}" destId="{B48D05F8-92DD-4432-B3EF-09ADCCDFEE82}" srcOrd="2" destOrd="0" presId="urn:microsoft.com/office/officeart/2005/8/layout/process4"/>
    <dgm:cxn modelId="{F273AF94-3FE9-4C9B-8F07-606DB1C09D98}" type="presParOf" srcId="{B48D05F8-92DD-4432-B3EF-09ADCCDFEE82}" destId="{DB960511-5F6D-4654-BF66-6212A344EA08}" srcOrd="0" destOrd="0" presId="urn:microsoft.com/office/officeart/2005/8/layout/process4"/>
    <dgm:cxn modelId="{B91972A4-3228-47F3-9010-E78C2877263E}" type="presParOf" srcId="{B48D05F8-92DD-4432-B3EF-09ADCCDFEE82}" destId="{D8D17DF3-29F5-4EA3-ACB5-20DF1881D0C6}" srcOrd="1" destOrd="0" presId="urn:microsoft.com/office/officeart/2005/8/layout/process4"/>
    <dgm:cxn modelId="{339C18B7-B412-460D-A82B-B084D905FB3F}" type="presParOf" srcId="{B48D05F8-92DD-4432-B3EF-09ADCCDFEE82}" destId="{D8087E94-8DAA-4CB3-8301-35AE7523E415}"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8B896E0-C8E3-4740-9E04-AFB80A023823}"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DFF7F1E3-9841-4514-BB65-E81FF3351DDF}">
      <dgm:prSet phldrT="[Text]" custT="1"/>
      <dgm:spPr/>
      <dgm:t>
        <a:bodyPr/>
        <a:lstStyle/>
        <a:p>
          <a:r>
            <a:rPr lang="en-US" sz="2400" dirty="0"/>
            <a:t>Hearing 5 business days after the request for a hearing is made or such time  agreed to by the parties</a:t>
          </a:r>
          <a:r>
            <a:rPr lang="en-US" sz="1700" dirty="0"/>
            <a:t>.</a:t>
          </a:r>
        </a:p>
      </dgm:t>
    </dgm:pt>
    <dgm:pt modelId="{FBC7B226-682A-4928-B6C7-8CBE603C5BBF}" type="parTrans" cxnId="{6FFE6D44-88F0-4A0D-BA26-513A6FD30B8D}">
      <dgm:prSet/>
      <dgm:spPr/>
      <dgm:t>
        <a:bodyPr/>
        <a:lstStyle/>
        <a:p>
          <a:endParaRPr lang="en-US"/>
        </a:p>
      </dgm:t>
    </dgm:pt>
    <dgm:pt modelId="{AA83A681-87A1-4C05-A887-434C9ED15787}" type="sibTrans" cxnId="{6FFE6D44-88F0-4A0D-BA26-513A6FD30B8D}">
      <dgm:prSet/>
      <dgm:spPr/>
      <dgm:t>
        <a:bodyPr/>
        <a:lstStyle/>
        <a:p>
          <a:endParaRPr lang="en-US"/>
        </a:p>
      </dgm:t>
    </dgm:pt>
    <dgm:pt modelId="{42CE4BEE-6DA0-436A-A5BB-9ABBB2C3D374}">
      <dgm:prSet phldrT="[Text]" custT="1"/>
      <dgm:spPr/>
      <dgm:t>
        <a:bodyPr/>
        <a:lstStyle/>
        <a:p>
          <a:r>
            <a:rPr lang="en-US" sz="1800" dirty="0"/>
            <a:t>Hearing limited to whether public interest served by immediate suspension pending a plenary hearing on the charges. The standard is whether the LEO: </a:t>
          </a:r>
        </a:p>
      </dgm:t>
    </dgm:pt>
    <dgm:pt modelId="{595C7963-9EE9-4035-829E-3F32E6AF39FC}" type="parTrans" cxnId="{3419A7B5-A527-410C-902F-847FC496F09B}">
      <dgm:prSet/>
      <dgm:spPr/>
      <dgm:t>
        <a:bodyPr/>
        <a:lstStyle/>
        <a:p>
          <a:endParaRPr lang="en-US"/>
        </a:p>
      </dgm:t>
    </dgm:pt>
    <dgm:pt modelId="{B0D70E11-9829-4163-A854-C810CB9A9DA0}" type="sibTrans" cxnId="{3419A7B5-A527-410C-902F-847FC496F09B}">
      <dgm:prSet/>
      <dgm:spPr/>
      <dgm:t>
        <a:bodyPr/>
        <a:lstStyle/>
        <a:p>
          <a:endParaRPr lang="en-US"/>
        </a:p>
      </dgm:t>
    </dgm:pt>
    <dgm:pt modelId="{34BA151C-EDD5-4A65-89E9-D1E69E8C7F22}">
      <dgm:prSet phldrT="[Text]" custT="1"/>
      <dgm:spPr/>
      <dgm:t>
        <a:bodyPr/>
        <a:lstStyle/>
        <a:p>
          <a:r>
            <a:rPr lang="en-US" sz="1800" dirty="0"/>
            <a:t>Is LEO unfit for duty or is a risk or danger to any person or the public allowed to remain licensed?</a:t>
          </a:r>
        </a:p>
      </dgm:t>
    </dgm:pt>
    <dgm:pt modelId="{AB917AC7-6E49-400B-B717-2EA19DD7D4C3}" type="parTrans" cxnId="{0C137CC5-7BF2-4DBF-A750-A7E9A5CD9C3F}">
      <dgm:prSet/>
      <dgm:spPr/>
      <dgm:t>
        <a:bodyPr/>
        <a:lstStyle/>
        <a:p>
          <a:endParaRPr lang="en-US"/>
        </a:p>
      </dgm:t>
    </dgm:pt>
    <dgm:pt modelId="{88661D9F-B064-420A-98D0-F2C0B4A9EE15}" type="sibTrans" cxnId="{0C137CC5-7BF2-4DBF-A750-A7E9A5CD9C3F}">
      <dgm:prSet/>
      <dgm:spPr/>
      <dgm:t>
        <a:bodyPr/>
        <a:lstStyle/>
        <a:p>
          <a:endParaRPr lang="en-US"/>
        </a:p>
      </dgm:t>
    </dgm:pt>
    <dgm:pt modelId="{A36577C5-99C8-494F-9576-CF27A0365A57}">
      <dgm:prSet phldrT="[Text]" custT="1"/>
      <dgm:spPr/>
      <dgm:t>
        <a:bodyPr/>
        <a:lstStyle/>
        <a:p>
          <a:r>
            <a:rPr lang="en-US" sz="1600" dirty="0"/>
            <a:t>Is Immediate suspension necessary to maintain public safety, health, order, or effective provision of law enforcement services?</a:t>
          </a:r>
        </a:p>
      </dgm:t>
    </dgm:pt>
    <dgm:pt modelId="{DFBABFA1-96D1-4C8E-A7D5-E1ECAC616E50}" type="parTrans" cxnId="{A4B35F5E-89CB-4730-8F7F-8E66951ABD9D}">
      <dgm:prSet/>
      <dgm:spPr/>
      <dgm:t>
        <a:bodyPr/>
        <a:lstStyle/>
        <a:p>
          <a:endParaRPr lang="en-US"/>
        </a:p>
      </dgm:t>
    </dgm:pt>
    <dgm:pt modelId="{068BEE32-6E68-4BD2-8D29-BE2A8C1C8B6B}" type="sibTrans" cxnId="{A4B35F5E-89CB-4730-8F7F-8E66951ABD9D}">
      <dgm:prSet/>
      <dgm:spPr/>
      <dgm:t>
        <a:bodyPr/>
        <a:lstStyle/>
        <a:p>
          <a:endParaRPr lang="en-US"/>
        </a:p>
      </dgm:t>
    </dgm:pt>
    <dgm:pt modelId="{1B55487A-0EAB-4BE1-B6C0-46D521EF532D}">
      <dgm:prSet phldrT="[Text]"/>
      <dgm:spPr/>
      <dgm:t>
        <a:bodyPr/>
        <a:lstStyle/>
        <a:p>
          <a:r>
            <a:rPr lang="en-US" dirty="0"/>
            <a:t>If immediate suspension based upon pending charges that could result in mandatory license denial or revocation, Immediate suspension may not extend beyond disposition of charges</a:t>
          </a:r>
        </a:p>
      </dgm:t>
    </dgm:pt>
    <dgm:pt modelId="{83752275-E33F-4220-8351-27896135E50B}" type="parTrans" cxnId="{7CCB3129-8AC5-4F90-80AB-CEF624E4EFCA}">
      <dgm:prSet/>
      <dgm:spPr/>
      <dgm:t>
        <a:bodyPr/>
        <a:lstStyle/>
        <a:p>
          <a:endParaRPr lang="en-US"/>
        </a:p>
      </dgm:t>
    </dgm:pt>
    <dgm:pt modelId="{D24E23E0-8E68-425A-95E2-32DA5FC4C2D7}" type="sibTrans" cxnId="{7CCB3129-8AC5-4F90-80AB-CEF624E4EFCA}">
      <dgm:prSet/>
      <dgm:spPr/>
      <dgm:t>
        <a:bodyPr/>
        <a:lstStyle/>
        <a:p>
          <a:endParaRPr lang="en-US"/>
        </a:p>
      </dgm:t>
    </dgm:pt>
    <dgm:pt modelId="{C716B011-5D39-4BAB-9F31-207ED3024AAF}" type="pres">
      <dgm:prSet presAssocID="{28B896E0-C8E3-4740-9E04-AFB80A023823}" presName="Name0" presStyleCnt="0">
        <dgm:presLayoutVars>
          <dgm:dir/>
          <dgm:animLvl val="lvl"/>
          <dgm:resizeHandles val="exact"/>
        </dgm:presLayoutVars>
      </dgm:prSet>
      <dgm:spPr/>
    </dgm:pt>
    <dgm:pt modelId="{F8E4EAAF-DD6D-4FB6-8C38-5BBD31A72F53}" type="pres">
      <dgm:prSet presAssocID="{1B55487A-0EAB-4BE1-B6C0-46D521EF532D}" presName="boxAndChildren" presStyleCnt="0"/>
      <dgm:spPr/>
    </dgm:pt>
    <dgm:pt modelId="{0530AFF7-4AE1-45CC-8B04-05C8A7797DC2}" type="pres">
      <dgm:prSet presAssocID="{1B55487A-0EAB-4BE1-B6C0-46D521EF532D}" presName="parentTextBox" presStyleLbl="node1" presStyleIdx="0" presStyleCnt="3"/>
      <dgm:spPr/>
    </dgm:pt>
    <dgm:pt modelId="{4E156CC8-4165-4C1F-8ECE-D2F71971D2D1}" type="pres">
      <dgm:prSet presAssocID="{B0D70E11-9829-4163-A854-C810CB9A9DA0}" presName="sp" presStyleCnt="0"/>
      <dgm:spPr/>
    </dgm:pt>
    <dgm:pt modelId="{10A6B63B-FB05-40A7-89EC-3BA6459172AD}" type="pres">
      <dgm:prSet presAssocID="{42CE4BEE-6DA0-436A-A5BB-9ABBB2C3D374}" presName="arrowAndChildren" presStyleCnt="0"/>
      <dgm:spPr/>
    </dgm:pt>
    <dgm:pt modelId="{7E682ADF-E2FA-4567-863F-E7A0A6C4524F}" type="pres">
      <dgm:prSet presAssocID="{42CE4BEE-6DA0-436A-A5BB-9ABBB2C3D374}" presName="parentTextArrow" presStyleLbl="node1" presStyleIdx="0" presStyleCnt="3"/>
      <dgm:spPr/>
    </dgm:pt>
    <dgm:pt modelId="{22F0BE3F-4EDE-4049-AD44-5B8048B76B87}" type="pres">
      <dgm:prSet presAssocID="{42CE4BEE-6DA0-436A-A5BB-9ABBB2C3D374}" presName="arrow" presStyleLbl="node1" presStyleIdx="1" presStyleCnt="3"/>
      <dgm:spPr/>
    </dgm:pt>
    <dgm:pt modelId="{EF8E7E48-72AA-44CE-9B17-57C1AB449CA7}" type="pres">
      <dgm:prSet presAssocID="{42CE4BEE-6DA0-436A-A5BB-9ABBB2C3D374}" presName="descendantArrow" presStyleCnt="0"/>
      <dgm:spPr/>
    </dgm:pt>
    <dgm:pt modelId="{EA9094D9-DD7B-4700-9CB6-758B55833498}" type="pres">
      <dgm:prSet presAssocID="{34BA151C-EDD5-4A65-89E9-D1E69E8C7F22}" presName="childTextArrow" presStyleLbl="fgAccFollowNode1" presStyleIdx="0" presStyleCnt="2">
        <dgm:presLayoutVars>
          <dgm:bulletEnabled val="1"/>
        </dgm:presLayoutVars>
      </dgm:prSet>
      <dgm:spPr/>
    </dgm:pt>
    <dgm:pt modelId="{6A48A383-BCEB-407F-A57B-3B9A661F1167}" type="pres">
      <dgm:prSet presAssocID="{A36577C5-99C8-494F-9576-CF27A0365A57}" presName="childTextArrow" presStyleLbl="fgAccFollowNode1" presStyleIdx="1" presStyleCnt="2">
        <dgm:presLayoutVars>
          <dgm:bulletEnabled val="1"/>
        </dgm:presLayoutVars>
      </dgm:prSet>
      <dgm:spPr/>
    </dgm:pt>
    <dgm:pt modelId="{EAC581F1-116F-403E-BEE6-B09C041AF475}" type="pres">
      <dgm:prSet presAssocID="{AA83A681-87A1-4C05-A887-434C9ED15787}" presName="sp" presStyleCnt="0"/>
      <dgm:spPr/>
    </dgm:pt>
    <dgm:pt modelId="{2DBF44D1-B481-445A-A02C-14638CA1FDD8}" type="pres">
      <dgm:prSet presAssocID="{DFF7F1E3-9841-4514-BB65-E81FF3351DDF}" presName="arrowAndChildren" presStyleCnt="0"/>
      <dgm:spPr/>
    </dgm:pt>
    <dgm:pt modelId="{79DEC1B5-7DC7-46B9-8B56-94E1E692EF61}" type="pres">
      <dgm:prSet presAssocID="{DFF7F1E3-9841-4514-BB65-E81FF3351DDF}" presName="parentTextArrow" presStyleLbl="node1" presStyleIdx="2" presStyleCnt="3"/>
      <dgm:spPr/>
    </dgm:pt>
  </dgm:ptLst>
  <dgm:cxnLst>
    <dgm:cxn modelId="{F48C7C09-A3A4-43A1-BBD0-CEB309FAEAD0}" type="presOf" srcId="{28B896E0-C8E3-4740-9E04-AFB80A023823}" destId="{C716B011-5D39-4BAB-9F31-207ED3024AAF}" srcOrd="0" destOrd="0" presId="urn:microsoft.com/office/officeart/2005/8/layout/process4"/>
    <dgm:cxn modelId="{7CCB3129-8AC5-4F90-80AB-CEF624E4EFCA}" srcId="{28B896E0-C8E3-4740-9E04-AFB80A023823}" destId="{1B55487A-0EAB-4BE1-B6C0-46D521EF532D}" srcOrd="2" destOrd="0" parTransId="{83752275-E33F-4220-8351-27896135E50B}" sibTransId="{D24E23E0-8E68-425A-95E2-32DA5FC4C2D7}"/>
    <dgm:cxn modelId="{A4B35F5E-89CB-4730-8F7F-8E66951ABD9D}" srcId="{42CE4BEE-6DA0-436A-A5BB-9ABBB2C3D374}" destId="{A36577C5-99C8-494F-9576-CF27A0365A57}" srcOrd="1" destOrd="0" parTransId="{DFBABFA1-96D1-4C8E-A7D5-E1ECAC616E50}" sibTransId="{068BEE32-6E68-4BD2-8D29-BE2A8C1C8B6B}"/>
    <dgm:cxn modelId="{6FFE6D44-88F0-4A0D-BA26-513A6FD30B8D}" srcId="{28B896E0-C8E3-4740-9E04-AFB80A023823}" destId="{DFF7F1E3-9841-4514-BB65-E81FF3351DDF}" srcOrd="0" destOrd="0" parTransId="{FBC7B226-682A-4928-B6C7-8CBE603C5BBF}" sibTransId="{AA83A681-87A1-4C05-A887-434C9ED15787}"/>
    <dgm:cxn modelId="{60C3A572-905C-4128-AC6C-8F4EDA9530E1}" type="presOf" srcId="{DFF7F1E3-9841-4514-BB65-E81FF3351DDF}" destId="{79DEC1B5-7DC7-46B9-8B56-94E1E692EF61}" srcOrd="0" destOrd="0" presId="urn:microsoft.com/office/officeart/2005/8/layout/process4"/>
    <dgm:cxn modelId="{F37C1285-532B-4A0F-AA9F-49304C400CCE}" type="presOf" srcId="{A36577C5-99C8-494F-9576-CF27A0365A57}" destId="{6A48A383-BCEB-407F-A57B-3B9A661F1167}" srcOrd="0" destOrd="0" presId="urn:microsoft.com/office/officeart/2005/8/layout/process4"/>
    <dgm:cxn modelId="{3419A7B5-A527-410C-902F-847FC496F09B}" srcId="{28B896E0-C8E3-4740-9E04-AFB80A023823}" destId="{42CE4BEE-6DA0-436A-A5BB-9ABBB2C3D374}" srcOrd="1" destOrd="0" parTransId="{595C7963-9EE9-4035-829E-3F32E6AF39FC}" sibTransId="{B0D70E11-9829-4163-A854-C810CB9A9DA0}"/>
    <dgm:cxn modelId="{0C137CC5-7BF2-4DBF-A750-A7E9A5CD9C3F}" srcId="{42CE4BEE-6DA0-436A-A5BB-9ABBB2C3D374}" destId="{34BA151C-EDD5-4A65-89E9-D1E69E8C7F22}" srcOrd="0" destOrd="0" parTransId="{AB917AC7-6E49-400B-B717-2EA19DD7D4C3}" sibTransId="{88661D9F-B064-420A-98D0-F2C0B4A9EE15}"/>
    <dgm:cxn modelId="{22BC17E2-507B-4337-9386-40C66583527E}" type="presOf" srcId="{1B55487A-0EAB-4BE1-B6C0-46D521EF532D}" destId="{0530AFF7-4AE1-45CC-8B04-05C8A7797DC2}" srcOrd="0" destOrd="0" presId="urn:microsoft.com/office/officeart/2005/8/layout/process4"/>
    <dgm:cxn modelId="{0C7A2FF0-22A4-4BD3-AFAF-57C198D9631A}" type="presOf" srcId="{42CE4BEE-6DA0-436A-A5BB-9ABBB2C3D374}" destId="{7E682ADF-E2FA-4567-863F-E7A0A6C4524F}" srcOrd="0" destOrd="0" presId="urn:microsoft.com/office/officeart/2005/8/layout/process4"/>
    <dgm:cxn modelId="{BC6C4CF4-E12D-4036-A4EE-26B06C14F549}" type="presOf" srcId="{34BA151C-EDD5-4A65-89E9-D1E69E8C7F22}" destId="{EA9094D9-DD7B-4700-9CB6-758B55833498}" srcOrd="0" destOrd="0" presId="urn:microsoft.com/office/officeart/2005/8/layout/process4"/>
    <dgm:cxn modelId="{C19FDEFF-9D68-4437-B83E-590FABD79F8D}" type="presOf" srcId="{42CE4BEE-6DA0-436A-A5BB-9ABBB2C3D374}" destId="{22F0BE3F-4EDE-4049-AD44-5B8048B76B87}" srcOrd="1" destOrd="0" presId="urn:microsoft.com/office/officeart/2005/8/layout/process4"/>
    <dgm:cxn modelId="{02D8F40D-AAE2-4DB2-9A71-014A5F407EF1}" type="presParOf" srcId="{C716B011-5D39-4BAB-9F31-207ED3024AAF}" destId="{F8E4EAAF-DD6D-4FB6-8C38-5BBD31A72F53}" srcOrd="0" destOrd="0" presId="urn:microsoft.com/office/officeart/2005/8/layout/process4"/>
    <dgm:cxn modelId="{AFD223BC-28C8-44FF-A6AA-14FADDCDCA08}" type="presParOf" srcId="{F8E4EAAF-DD6D-4FB6-8C38-5BBD31A72F53}" destId="{0530AFF7-4AE1-45CC-8B04-05C8A7797DC2}" srcOrd="0" destOrd="0" presId="urn:microsoft.com/office/officeart/2005/8/layout/process4"/>
    <dgm:cxn modelId="{5CF7D7DE-10FA-46F3-8683-DAD6C52759D8}" type="presParOf" srcId="{C716B011-5D39-4BAB-9F31-207ED3024AAF}" destId="{4E156CC8-4165-4C1F-8ECE-D2F71971D2D1}" srcOrd="1" destOrd="0" presId="urn:microsoft.com/office/officeart/2005/8/layout/process4"/>
    <dgm:cxn modelId="{5131118E-A65B-4B33-BDA0-6376DC02A834}" type="presParOf" srcId="{C716B011-5D39-4BAB-9F31-207ED3024AAF}" destId="{10A6B63B-FB05-40A7-89EC-3BA6459172AD}" srcOrd="2" destOrd="0" presId="urn:microsoft.com/office/officeart/2005/8/layout/process4"/>
    <dgm:cxn modelId="{6DBF8185-1CBD-4FB1-955A-9FCD25E3CD7F}" type="presParOf" srcId="{10A6B63B-FB05-40A7-89EC-3BA6459172AD}" destId="{7E682ADF-E2FA-4567-863F-E7A0A6C4524F}" srcOrd="0" destOrd="0" presId="urn:microsoft.com/office/officeart/2005/8/layout/process4"/>
    <dgm:cxn modelId="{7F825748-00E0-4EFE-91C2-1F8C350D0F5C}" type="presParOf" srcId="{10A6B63B-FB05-40A7-89EC-3BA6459172AD}" destId="{22F0BE3F-4EDE-4049-AD44-5B8048B76B87}" srcOrd="1" destOrd="0" presId="urn:microsoft.com/office/officeart/2005/8/layout/process4"/>
    <dgm:cxn modelId="{CAD3D591-BF39-4F01-925D-9C5AE63B5B13}" type="presParOf" srcId="{10A6B63B-FB05-40A7-89EC-3BA6459172AD}" destId="{EF8E7E48-72AA-44CE-9B17-57C1AB449CA7}" srcOrd="2" destOrd="0" presId="urn:microsoft.com/office/officeart/2005/8/layout/process4"/>
    <dgm:cxn modelId="{58DFF81C-A8BC-4C79-87F0-B3B294610E2C}" type="presParOf" srcId="{EF8E7E48-72AA-44CE-9B17-57C1AB449CA7}" destId="{EA9094D9-DD7B-4700-9CB6-758B55833498}" srcOrd="0" destOrd="0" presId="urn:microsoft.com/office/officeart/2005/8/layout/process4"/>
    <dgm:cxn modelId="{81E7B3D3-59AE-4DCF-9FFD-59C093850162}" type="presParOf" srcId="{EF8E7E48-72AA-44CE-9B17-57C1AB449CA7}" destId="{6A48A383-BCEB-407F-A57B-3B9A661F1167}" srcOrd="1" destOrd="0" presId="urn:microsoft.com/office/officeart/2005/8/layout/process4"/>
    <dgm:cxn modelId="{CCD41DA8-FCDD-4730-82FF-FF0C1ED54EEF}" type="presParOf" srcId="{C716B011-5D39-4BAB-9F31-207ED3024AAF}" destId="{EAC581F1-116F-403E-BEE6-B09C041AF475}" srcOrd="3" destOrd="0" presId="urn:microsoft.com/office/officeart/2005/8/layout/process4"/>
    <dgm:cxn modelId="{3D4A273B-DD4E-48D1-BA64-E0536D504DC0}" type="presParOf" srcId="{C716B011-5D39-4BAB-9F31-207ED3024AAF}" destId="{2DBF44D1-B481-445A-A02C-14638CA1FDD8}" srcOrd="4" destOrd="0" presId="urn:microsoft.com/office/officeart/2005/8/layout/process4"/>
    <dgm:cxn modelId="{53956E0F-3100-4935-B76A-977EFFAB7CA9}" type="presParOf" srcId="{2DBF44D1-B481-445A-A02C-14638CA1FDD8}" destId="{79DEC1B5-7DC7-46B9-8B56-94E1E692EF61}"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C53C7C-AE2A-40B9-BF9E-42EC439E8BCA}">
      <dsp:nvSpPr>
        <dsp:cNvPr id="0" name=""/>
        <dsp:cNvSpPr/>
      </dsp:nvSpPr>
      <dsp:spPr>
        <a:xfrm>
          <a:off x="2982527" y="1616240"/>
          <a:ext cx="1081472" cy="1092189"/>
        </a:xfrm>
        <a:custGeom>
          <a:avLst/>
          <a:gdLst/>
          <a:ahLst/>
          <a:cxnLst/>
          <a:rect l="0" t="0" r="0" b="0"/>
          <a:pathLst>
            <a:path>
              <a:moveTo>
                <a:pt x="1081472" y="0"/>
              </a:moveTo>
              <a:lnTo>
                <a:pt x="0" y="1092189"/>
              </a:lnTo>
            </a:path>
          </a:pathLst>
        </a:cu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6D21C9-2B20-4481-A2D6-0C4A86E0B400}">
      <dsp:nvSpPr>
        <dsp:cNvPr id="0" name=""/>
        <dsp:cNvSpPr/>
      </dsp:nvSpPr>
      <dsp:spPr>
        <a:xfrm>
          <a:off x="4064000" y="1616240"/>
          <a:ext cx="2875309" cy="2186185"/>
        </a:xfrm>
        <a:custGeom>
          <a:avLst/>
          <a:gdLst/>
          <a:ahLst/>
          <a:cxnLst/>
          <a:rect l="0" t="0" r="0" b="0"/>
          <a:pathLst>
            <a:path>
              <a:moveTo>
                <a:pt x="0" y="0"/>
              </a:moveTo>
              <a:lnTo>
                <a:pt x="0" y="1936675"/>
              </a:lnTo>
              <a:lnTo>
                <a:pt x="2875309" y="1936675"/>
              </a:lnTo>
              <a:lnTo>
                <a:pt x="2875309" y="2186185"/>
              </a:lnTo>
            </a:path>
          </a:pathLst>
        </a:cu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8AF8AC-68EB-4D11-927F-A79239E47126}">
      <dsp:nvSpPr>
        <dsp:cNvPr id="0" name=""/>
        <dsp:cNvSpPr/>
      </dsp:nvSpPr>
      <dsp:spPr>
        <a:xfrm>
          <a:off x="4018280" y="1616240"/>
          <a:ext cx="91440" cy="2186185"/>
        </a:xfrm>
        <a:custGeom>
          <a:avLst/>
          <a:gdLst/>
          <a:ahLst/>
          <a:cxnLst/>
          <a:rect l="0" t="0" r="0" b="0"/>
          <a:pathLst>
            <a:path>
              <a:moveTo>
                <a:pt x="45720" y="0"/>
              </a:moveTo>
              <a:lnTo>
                <a:pt x="45720" y="2186185"/>
              </a:lnTo>
            </a:path>
          </a:pathLst>
        </a:cu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8DF854-D187-487D-865E-37934222A9BF}">
      <dsp:nvSpPr>
        <dsp:cNvPr id="0" name=""/>
        <dsp:cNvSpPr/>
      </dsp:nvSpPr>
      <dsp:spPr>
        <a:xfrm>
          <a:off x="1188690" y="1616240"/>
          <a:ext cx="2875309" cy="2186185"/>
        </a:xfrm>
        <a:custGeom>
          <a:avLst/>
          <a:gdLst/>
          <a:ahLst/>
          <a:cxnLst/>
          <a:rect l="0" t="0" r="0" b="0"/>
          <a:pathLst>
            <a:path>
              <a:moveTo>
                <a:pt x="2875309" y="0"/>
              </a:moveTo>
              <a:lnTo>
                <a:pt x="2875309" y="1936675"/>
              </a:lnTo>
              <a:lnTo>
                <a:pt x="0" y="1936675"/>
              </a:lnTo>
              <a:lnTo>
                <a:pt x="0" y="2186185"/>
              </a:lnTo>
            </a:path>
          </a:pathLst>
        </a:cu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4BF0E5-52AA-47A9-A64A-2A3398D99E27}">
      <dsp:nvSpPr>
        <dsp:cNvPr id="0" name=""/>
        <dsp:cNvSpPr/>
      </dsp:nvSpPr>
      <dsp:spPr>
        <a:xfrm>
          <a:off x="2875855" y="428096"/>
          <a:ext cx="2376289" cy="118814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All License Applicants cannot: </a:t>
          </a:r>
        </a:p>
      </dsp:txBody>
      <dsp:txXfrm>
        <a:off x="2875855" y="428096"/>
        <a:ext cx="2376289" cy="1188144"/>
      </dsp:txXfrm>
    </dsp:sp>
    <dsp:sp modelId="{BA050291-2932-4877-9676-1165A14BA2AC}">
      <dsp:nvSpPr>
        <dsp:cNvPr id="0" name=""/>
        <dsp:cNvSpPr/>
      </dsp:nvSpPr>
      <dsp:spPr>
        <a:xfrm>
          <a:off x="545" y="3802426"/>
          <a:ext cx="2376289" cy="118814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A local government</a:t>
          </a:r>
        </a:p>
      </dsp:txBody>
      <dsp:txXfrm>
        <a:off x="545" y="3802426"/>
        <a:ext cx="2376289" cy="1188144"/>
      </dsp:txXfrm>
    </dsp:sp>
    <dsp:sp modelId="{A436DE88-52B0-4711-B524-E7CD084A31AB}">
      <dsp:nvSpPr>
        <dsp:cNvPr id="0" name=""/>
        <dsp:cNvSpPr/>
      </dsp:nvSpPr>
      <dsp:spPr>
        <a:xfrm>
          <a:off x="2875855" y="3802426"/>
          <a:ext cx="2376289" cy="118814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A state government</a:t>
          </a:r>
        </a:p>
      </dsp:txBody>
      <dsp:txXfrm>
        <a:off x="2875855" y="3802426"/>
        <a:ext cx="2376289" cy="1188144"/>
      </dsp:txXfrm>
    </dsp:sp>
    <dsp:sp modelId="{E8402B93-C2AC-4FC5-B245-35D05C277DB6}">
      <dsp:nvSpPr>
        <dsp:cNvPr id="0" name=""/>
        <dsp:cNvSpPr/>
      </dsp:nvSpPr>
      <dsp:spPr>
        <a:xfrm>
          <a:off x="5751165" y="3802426"/>
          <a:ext cx="2376289" cy="118814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federal government</a:t>
          </a:r>
        </a:p>
      </dsp:txBody>
      <dsp:txXfrm>
        <a:off x="5751165" y="3802426"/>
        <a:ext cx="2376289" cy="1188144"/>
      </dsp:txXfrm>
    </dsp:sp>
    <dsp:sp modelId="{81ABC839-4BB5-40D6-9AAE-4E5164F96A2F}">
      <dsp:nvSpPr>
        <dsp:cNvPr id="0" name=""/>
        <dsp:cNvSpPr/>
      </dsp:nvSpPr>
      <dsp:spPr>
        <a:xfrm>
          <a:off x="2982527" y="2114358"/>
          <a:ext cx="2376289" cy="118814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Be an active member of a group or organization that advocates, espouses, or promotes the overthrow of:  </a:t>
          </a:r>
        </a:p>
      </dsp:txBody>
      <dsp:txXfrm>
        <a:off x="2982527" y="2114358"/>
        <a:ext cx="2376289" cy="118814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5B7EDA-96D1-44E6-B731-D3DEC341B886}">
      <dsp:nvSpPr>
        <dsp:cNvPr id="0" name=""/>
        <dsp:cNvSpPr/>
      </dsp:nvSpPr>
      <dsp:spPr>
        <a:xfrm>
          <a:off x="5776685" y="2354672"/>
          <a:ext cx="4087047" cy="709322"/>
        </a:xfrm>
        <a:custGeom>
          <a:avLst/>
          <a:gdLst/>
          <a:ahLst/>
          <a:cxnLst/>
          <a:rect l="0" t="0" r="0" b="0"/>
          <a:pathLst>
            <a:path>
              <a:moveTo>
                <a:pt x="0" y="0"/>
              </a:moveTo>
              <a:lnTo>
                <a:pt x="0" y="354661"/>
              </a:lnTo>
              <a:lnTo>
                <a:pt x="4087047" y="354661"/>
              </a:lnTo>
              <a:lnTo>
                <a:pt x="4087047" y="709322"/>
              </a:lnTo>
            </a:path>
          </a:pathLst>
        </a:custGeom>
        <a:noFill/>
        <a:ln w="1079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1DADB3-96CE-4D6C-B0BA-4474718D8DA6}">
      <dsp:nvSpPr>
        <dsp:cNvPr id="0" name=""/>
        <dsp:cNvSpPr/>
      </dsp:nvSpPr>
      <dsp:spPr>
        <a:xfrm>
          <a:off x="5730965" y="2354672"/>
          <a:ext cx="91440" cy="709322"/>
        </a:xfrm>
        <a:custGeom>
          <a:avLst/>
          <a:gdLst/>
          <a:ahLst/>
          <a:cxnLst/>
          <a:rect l="0" t="0" r="0" b="0"/>
          <a:pathLst>
            <a:path>
              <a:moveTo>
                <a:pt x="45720" y="0"/>
              </a:moveTo>
              <a:lnTo>
                <a:pt x="45720" y="709322"/>
              </a:lnTo>
            </a:path>
          </a:pathLst>
        </a:custGeom>
        <a:noFill/>
        <a:ln w="1079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042FBF-8EF5-4366-9687-3665297D5519}">
      <dsp:nvSpPr>
        <dsp:cNvPr id="0" name=""/>
        <dsp:cNvSpPr/>
      </dsp:nvSpPr>
      <dsp:spPr>
        <a:xfrm>
          <a:off x="1689638" y="2354672"/>
          <a:ext cx="4087047" cy="709322"/>
        </a:xfrm>
        <a:custGeom>
          <a:avLst/>
          <a:gdLst/>
          <a:ahLst/>
          <a:cxnLst/>
          <a:rect l="0" t="0" r="0" b="0"/>
          <a:pathLst>
            <a:path>
              <a:moveTo>
                <a:pt x="4087047" y="0"/>
              </a:moveTo>
              <a:lnTo>
                <a:pt x="4087047" y="354661"/>
              </a:lnTo>
              <a:lnTo>
                <a:pt x="0" y="354661"/>
              </a:lnTo>
              <a:lnTo>
                <a:pt x="0" y="709322"/>
              </a:lnTo>
            </a:path>
          </a:pathLst>
        </a:custGeom>
        <a:noFill/>
        <a:ln w="1079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6AA736-8617-44A9-8AED-D24EFE4FE3A9}">
      <dsp:nvSpPr>
        <dsp:cNvPr id="0" name=""/>
        <dsp:cNvSpPr/>
      </dsp:nvSpPr>
      <dsp:spPr>
        <a:xfrm>
          <a:off x="4087822" y="665809"/>
          <a:ext cx="3377725" cy="1688862"/>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If LEO enrolls in PTI or receives a Conditional Discharge, PTC may: </a:t>
          </a:r>
        </a:p>
      </dsp:txBody>
      <dsp:txXfrm>
        <a:off x="4087822" y="665809"/>
        <a:ext cx="3377725" cy="1688862"/>
      </dsp:txXfrm>
    </dsp:sp>
    <dsp:sp modelId="{A2485016-A299-4AB7-ACBC-55A63619D810}">
      <dsp:nvSpPr>
        <dsp:cNvPr id="0" name=""/>
        <dsp:cNvSpPr/>
      </dsp:nvSpPr>
      <dsp:spPr>
        <a:xfrm>
          <a:off x="775" y="3063994"/>
          <a:ext cx="3377725" cy="1688862"/>
        </a:xfrm>
        <a:prstGeom prst="rect">
          <a:avLst/>
        </a:prstGeom>
        <a:solidFill>
          <a:schemeClr val="accent5"/>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Continue immediate suspension until program completed</a:t>
          </a:r>
        </a:p>
        <a:p>
          <a:pPr marL="0" lvl="0" indent="0" algn="ctr" defTabSz="844550">
            <a:lnSpc>
              <a:spcPct val="90000"/>
            </a:lnSpc>
            <a:spcBef>
              <a:spcPct val="0"/>
            </a:spcBef>
            <a:spcAft>
              <a:spcPct val="35000"/>
            </a:spcAft>
            <a:buNone/>
          </a:pPr>
          <a:r>
            <a:rPr lang="en-US" sz="1900" kern="1200" dirty="0"/>
            <a:t> (note: charges not deemed disposed until completion of program) </a:t>
          </a:r>
        </a:p>
      </dsp:txBody>
      <dsp:txXfrm>
        <a:off x="775" y="3063994"/>
        <a:ext cx="3377725" cy="1688862"/>
      </dsp:txXfrm>
    </dsp:sp>
    <dsp:sp modelId="{DC2146F4-E391-4CC8-B057-2ADF4BDBC5FB}">
      <dsp:nvSpPr>
        <dsp:cNvPr id="0" name=""/>
        <dsp:cNvSpPr/>
      </dsp:nvSpPr>
      <dsp:spPr>
        <a:xfrm>
          <a:off x="4087822" y="3063994"/>
          <a:ext cx="3377725" cy="1688862"/>
        </a:xfrm>
        <a:prstGeom prst="rect">
          <a:avLst/>
        </a:prstGeom>
        <a:solidFill>
          <a:schemeClr val="accent5"/>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If immediate suspension imposed, a written final notice of immediate suspension shall be issued with findings of fact and conclusions of law</a:t>
          </a:r>
        </a:p>
      </dsp:txBody>
      <dsp:txXfrm>
        <a:off x="4087822" y="3063994"/>
        <a:ext cx="3377725" cy="1688862"/>
      </dsp:txXfrm>
    </dsp:sp>
    <dsp:sp modelId="{5410AF48-8D59-4EBF-A59B-A6BCFD1B5AF3}">
      <dsp:nvSpPr>
        <dsp:cNvPr id="0" name=""/>
        <dsp:cNvSpPr/>
      </dsp:nvSpPr>
      <dsp:spPr>
        <a:xfrm>
          <a:off x="8174870" y="3063994"/>
          <a:ext cx="3377725" cy="1688862"/>
        </a:xfrm>
        <a:prstGeom prst="rect">
          <a:avLst/>
        </a:prstGeom>
        <a:solidFill>
          <a:schemeClr val="accent5"/>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Find there is no immediate risk or danger to the LEO remaining licensed during diversionary period, PTC may still initiate an adverse licensing action</a:t>
          </a:r>
        </a:p>
      </dsp:txBody>
      <dsp:txXfrm>
        <a:off x="8174870" y="3063994"/>
        <a:ext cx="3377725" cy="168886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547650-9084-43E7-9926-62162718941B}">
      <dsp:nvSpPr>
        <dsp:cNvPr id="0" name=""/>
        <dsp:cNvSpPr/>
      </dsp:nvSpPr>
      <dsp:spPr>
        <a:xfrm>
          <a:off x="129" y="1525323"/>
          <a:ext cx="4736041" cy="2368020"/>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If found LEO engaged in action that is the basis for an adverse licensing action, PTC may: </a:t>
          </a:r>
        </a:p>
      </dsp:txBody>
      <dsp:txXfrm>
        <a:off x="69486" y="1594680"/>
        <a:ext cx="4597327" cy="2229306"/>
      </dsp:txXfrm>
    </dsp:sp>
    <dsp:sp modelId="{4560C2CE-5912-4BE8-A328-91AF83C7BFE4}">
      <dsp:nvSpPr>
        <dsp:cNvPr id="0" name=""/>
        <dsp:cNvSpPr/>
      </dsp:nvSpPr>
      <dsp:spPr>
        <a:xfrm rot="19457599">
          <a:off x="4516888" y="1989196"/>
          <a:ext cx="2332981" cy="78662"/>
        </a:xfrm>
        <a:custGeom>
          <a:avLst/>
          <a:gdLst/>
          <a:ahLst/>
          <a:cxnLst/>
          <a:rect l="0" t="0" r="0" b="0"/>
          <a:pathLst>
            <a:path>
              <a:moveTo>
                <a:pt x="0" y="39331"/>
              </a:moveTo>
              <a:lnTo>
                <a:pt x="2332981" y="39331"/>
              </a:lnTo>
            </a:path>
          </a:pathLst>
        </a:custGeom>
        <a:noFill/>
        <a:ln w="1079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5625054" y="1970202"/>
        <a:ext cx="116649" cy="116649"/>
      </dsp:txXfrm>
    </dsp:sp>
    <dsp:sp modelId="{EF3922B3-45B9-4AD6-B6AA-70000DDD4242}">
      <dsp:nvSpPr>
        <dsp:cNvPr id="0" name=""/>
        <dsp:cNvSpPr/>
      </dsp:nvSpPr>
      <dsp:spPr>
        <a:xfrm>
          <a:off x="6630587" y="163710"/>
          <a:ext cx="4736041" cy="2368020"/>
        </a:xfrm>
        <a:prstGeom prst="roundRect">
          <a:avLst>
            <a:gd name="adj" fmla="val 10000"/>
          </a:avLst>
        </a:prstGeom>
        <a:solidFill>
          <a:schemeClr val="accent5"/>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Revoke or Suspend a license</a:t>
          </a:r>
        </a:p>
      </dsp:txBody>
      <dsp:txXfrm>
        <a:off x="6699944" y="233067"/>
        <a:ext cx="4597327" cy="2229306"/>
      </dsp:txXfrm>
    </dsp:sp>
    <dsp:sp modelId="{07EA545E-2681-4BE2-91CD-DEAE9C3C8A75}">
      <dsp:nvSpPr>
        <dsp:cNvPr id="0" name=""/>
        <dsp:cNvSpPr/>
      </dsp:nvSpPr>
      <dsp:spPr>
        <a:xfrm rot="2142401">
          <a:off x="4516888" y="3350808"/>
          <a:ext cx="2332981" cy="78662"/>
        </a:xfrm>
        <a:custGeom>
          <a:avLst/>
          <a:gdLst/>
          <a:ahLst/>
          <a:cxnLst/>
          <a:rect l="0" t="0" r="0" b="0"/>
          <a:pathLst>
            <a:path>
              <a:moveTo>
                <a:pt x="0" y="39331"/>
              </a:moveTo>
              <a:lnTo>
                <a:pt x="2332981" y="39331"/>
              </a:lnTo>
            </a:path>
          </a:pathLst>
        </a:custGeom>
        <a:noFill/>
        <a:ln w="1079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5625054" y="3331814"/>
        <a:ext cx="116649" cy="116649"/>
      </dsp:txXfrm>
    </dsp:sp>
    <dsp:sp modelId="{43D357C7-9C99-4304-B628-B74F61641CDE}">
      <dsp:nvSpPr>
        <dsp:cNvPr id="0" name=""/>
        <dsp:cNvSpPr/>
      </dsp:nvSpPr>
      <dsp:spPr>
        <a:xfrm>
          <a:off x="6630587" y="2886935"/>
          <a:ext cx="4736041" cy="2368020"/>
        </a:xfrm>
        <a:prstGeom prst="roundRect">
          <a:avLst>
            <a:gd name="adj" fmla="val 10000"/>
          </a:avLst>
        </a:prstGeom>
        <a:solidFill>
          <a:schemeClr val="accent5"/>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Condition a penalty, or withhold formal disposition upon the LEO’s completion of care, counseling, or treatment, as directed by the Commission</a:t>
          </a:r>
        </a:p>
      </dsp:txBody>
      <dsp:txXfrm>
        <a:off x="6699944" y="2956292"/>
        <a:ext cx="4597327" cy="222930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717F14-8A36-4C1F-9455-7A3E90E36107}">
      <dsp:nvSpPr>
        <dsp:cNvPr id="0" name=""/>
        <dsp:cNvSpPr/>
      </dsp:nvSpPr>
      <dsp:spPr>
        <a:xfrm>
          <a:off x="1869058" y="1968807"/>
          <a:ext cx="3419217" cy="1709608"/>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If found LEO did not engage in action that is the basis for an adverse licensing action, PTC may</a:t>
          </a:r>
        </a:p>
      </dsp:txBody>
      <dsp:txXfrm>
        <a:off x="1919131" y="2018880"/>
        <a:ext cx="3319071" cy="1609462"/>
      </dsp:txXfrm>
    </dsp:sp>
    <dsp:sp modelId="{550D49E6-6F33-4406-ACF4-6DE2DCB456EB}">
      <dsp:nvSpPr>
        <dsp:cNvPr id="0" name=""/>
        <dsp:cNvSpPr/>
      </dsp:nvSpPr>
      <dsp:spPr>
        <a:xfrm rot="18289469">
          <a:off x="4774630" y="1813340"/>
          <a:ext cx="2394977" cy="54492"/>
        </a:xfrm>
        <a:custGeom>
          <a:avLst/>
          <a:gdLst/>
          <a:ahLst/>
          <a:cxnLst/>
          <a:rect l="0" t="0" r="0" b="0"/>
          <a:pathLst>
            <a:path>
              <a:moveTo>
                <a:pt x="0" y="27246"/>
              </a:moveTo>
              <a:lnTo>
                <a:pt x="2394977" y="27246"/>
              </a:lnTo>
            </a:path>
          </a:pathLst>
        </a:custGeom>
        <a:noFill/>
        <a:ln w="1079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5912244" y="1780712"/>
        <a:ext cx="119748" cy="119748"/>
      </dsp:txXfrm>
    </dsp:sp>
    <dsp:sp modelId="{07436610-CE8E-49E0-BF15-B758BD4EC88F}">
      <dsp:nvSpPr>
        <dsp:cNvPr id="0" name=""/>
        <dsp:cNvSpPr/>
      </dsp:nvSpPr>
      <dsp:spPr>
        <a:xfrm>
          <a:off x="6655962" y="2757"/>
          <a:ext cx="3419217" cy="1709608"/>
        </a:xfrm>
        <a:prstGeom prst="roundRect">
          <a:avLst>
            <a:gd name="adj" fmla="val 10000"/>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Withhold imposition of judgment on an adverse finding against an applicant or LEO </a:t>
          </a:r>
        </a:p>
      </dsp:txBody>
      <dsp:txXfrm>
        <a:off x="6706035" y="52830"/>
        <a:ext cx="3319071" cy="1609462"/>
      </dsp:txXfrm>
    </dsp:sp>
    <dsp:sp modelId="{A9BCE808-8BCE-4150-9FC2-4A25087BBD77}">
      <dsp:nvSpPr>
        <dsp:cNvPr id="0" name=""/>
        <dsp:cNvSpPr/>
      </dsp:nvSpPr>
      <dsp:spPr>
        <a:xfrm>
          <a:off x="5288275" y="2796365"/>
          <a:ext cx="1367686" cy="54492"/>
        </a:xfrm>
        <a:custGeom>
          <a:avLst/>
          <a:gdLst/>
          <a:ahLst/>
          <a:cxnLst/>
          <a:rect l="0" t="0" r="0" b="0"/>
          <a:pathLst>
            <a:path>
              <a:moveTo>
                <a:pt x="0" y="27246"/>
              </a:moveTo>
              <a:lnTo>
                <a:pt x="1367686" y="27246"/>
              </a:lnTo>
            </a:path>
          </a:pathLst>
        </a:custGeom>
        <a:noFill/>
        <a:ln w="1079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937926" y="2789419"/>
        <a:ext cx="68384" cy="68384"/>
      </dsp:txXfrm>
    </dsp:sp>
    <dsp:sp modelId="{43313DD5-0588-42C9-8EDC-9DC8D67DDA7C}">
      <dsp:nvSpPr>
        <dsp:cNvPr id="0" name=""/>
        <dsp:cNvSpPr/>
      </dsp:nvSpPr>
      <dsp:spPr>
        <a:xfrm>
          <a:off x="6655962" y="1968807"/>
          <a:ext cx="3419217" cy="1709608"/>
        </a:xfrm>
        <a:prstGeom prst="roundRect">
          <a:avLst>
            <a:gd name="adj" fmla="val 10000"/>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Suspend enforcement of its judgement and place LEO on probation. Probation may be vacated upon noncompliance with whatever reasonable terms of probation imposed by the PTC</a:t>
          </a:r>
        </a:p>
      </dsp:txBody>
      <dsp:txXfrm>
        <a:off x="6706035" y="2018880"/>
        <a:ext cx="3319071" cy="1609462"/>
      </dsp:txXfrm>
    </dsp:sp>
    <dsp:sp modelId="{09A64059-0602-4DD5-9FCC-65D716E83898}">
      <dsp:nvSpPr>
        <dsp:cNvPr id="0" name=""/>
        <dsp:cNvSpPr/>
      </dsp:nvSpPr>
      <dsp:spPr>
        <a:xfrm rot="3310531">
          <a:off x="4774630" y="3779390"/>
          <a:ext cx="2394977" cy="54492"/>
        </a:xfrm>
        <a:custGeom>
          <a:avLst/>
          <a:gdLst/>
          <a:ahLst/>
          <a:cxnLst/>
          <a:rect l="0" t="0" r="0" b="0"/>
          <a:pathLst>
            <a:path>
              <a:moveTo>
                <a:pt x="0" y="27246"/>
              </a:moveTo>
              <a:lnTo>
                <a:pt x="2394977" y="27246"/>
              </a:lnTo>
            </a:path>
          </a:pathLst>
        </a:custGeom>
        <a:noFill/>
        <a:ln w="1079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5912244" y="3746761"/>
        <a:ext cx="119748" cy="119748"/>
      </dsp:txXfrm>
    </dsp:sp>
    <dsp:sp modelId="{6BB1EFEF-460A-45B5-A8E8-7C9857E2B610}">
      <dsp:nvSpPr>
        <dsp:cNvPr id="0" name=""/>
        <dsp:cNvSpPr/>
      </dsp:nvSpPr>
      <dsp:spPr>
        <a:xfrm>
          <a:off x="6655962" y="3934857"/>
          <a:ext cx="3419217" cy="1709608"/>
        </a:xfrm>
        <a:prstGeom prst="roundRect">
          <a:avLst>
            <a:gd name="adj" fmla="val 10000"/>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Restore and reissue a license. However, this may be conditioned upon corrective measures prescribed by PTC</a:t>
          </a:r>
        </a:p>
      </dsp:txBody>
      <dsp:txXfrm>
        <a:off x="6706035" y="3984930"/>
        <a:ext cx="3319071" cy="160946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8B760D-03C7-42E7-8CFF-744E2E46FFB5}">
      <dsp:nvSpPr>
        <dsp:cNvPr id="0" name=""/>
        <dsp:cNvSpPr/>
      </dsp:nvSpPr>
      <dsp:spPr>
        <a:xfrm>
          <a:off x="3954351" y="1680067"/>
          <a:ext cx="1665157" cy="1187956"/>
        </a:xfrm>
        <a:custGeom>
          <a:avLst/>
          <a:gdLst/>
          <a:ahLst/>
          <a:cxnLst/>
          <a:rect l="0" t="0" r="0" b="0"/>
          <a:pathLst>
            <a:path>
              <a:moveTo>
                <a:pt x="1665157" y="0"/>
              </a:moveTo>
              <a:lnTo>
                <a:pt x="0" y="1187956"/>
              </a:lnTo>
            </a:path>
          </a:pathLst>
        </a:cu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6C4D84-919A-4AEE-A324-A1CE9E5BA979}">
      <dsp:nvSpPr>
        <dsp:cNvPr id="0" name=""/>
        <dsp:cNvSpPr/>
      </dsp:nvSpPr>
      <dsp:spPr>
        <a:xfrm>
          <a:off x="5619508" y="1680067"/>
          <a:ext cx="3725633" cy="342517"/>
        </a:xfrm>
        <a:custGeom>
          <a:avLst/>
          <a:gdLst/>
          <a:ahLst/>
          <a:cxnLst/>
          <a:rect l="0" t="0" r="0" b="0"/>
          <a:pathLst>
            <a:path>
              <a:moveTo>
                <a:pt x="0" y="0"/>
              </a:moveTo>
              <a:lnTo>
                <a:pt x="3725633" y="0"/>
              </a:lnTo>
              <a:lnTo>
                <a:pt x="3725633" y="342517"/>
              </a:lnTo>
            </a:path>
          </a:pathLst>
        </a:cu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DE7853-3D2F-4AF2-B698-E0A67B7A887D}">
      <dsp:nvSpPr>
        <dsp:cNvPr id="0" name=""/>
        <dsp:cNvSpPr/>
      </dsp:nvSpPr>
      <dsp:spPr>
        <a:xfrm>
          <a:off x="1760971" y="1680067"/>
          <a:ext cx="3858537" cy="353665"/>
        </a:xfrm>
        <a:custGeom>
          <a:avLst/>
          <a:gdLst/>
          <a:ahLst/>
          <a:cxnLst/>
          <a:rect l="0" t="0" r="0" b="0"/>
          <a:pathLst>
            <a:path>
              <a:moveTo>
                <a:pt x="3858537" y="0"/>
              </a:moveTo>
              <a:lnTo>
                <a:pt x="3858537" y="1091"/>
              </a:lnTo>
              <a:lnTo>
                <a:pt x="0" y="1091"/>
              </a:lnTo>
              <a:lnTo>
                <a:pt x="0" y="353665"/>
              </a:lnTo>
            </a:path>
          </a:pathLst>
        </a:cu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7F6404-0C88-41F3-8F46-F3C2299039F3}">
      <dsp:nvSpPr>
        <dsp:cNvPr id="0" name=""/>
        <dsp:cNvSpPr/>
      </dsp:nvSpPr>
      <dsp:spPr>
        <a:xfrm>
          <a:off x="3940584" y="1143"/>
          <a:ext cx="3357848" cy="167892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t>If found LEO engaged in action that is the basis for an adverse licensing action, PTC may</a:t>
          </a:r>
        </a:p>
      </dsp:txBody>
      <dsp:txXfrm>
        <a:off x="3940584" y="1143"/>
        <a:ext cx="3357848" cy="1678924"/>
      </dsp:txXfrm>
    </dsp:sp>
    <dsp:sp modelId="{86B6001B-54C3-4C9F-96C4-49B72FC04BAE}">
      <dsp:nvSpPr>
        <dsp:cNvPr id="0" name=""/>
        <dsp:cNvSpPr/>
      </dsp:nvSpPr>
      <dsp:spPr>
        <a:xfrm>
          <a:off x="82047" y="2033732"/>
          <a:ext cx="3357848" cy="167892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t>Withhold imposition of judgment on an adverse finding against an applicant or LEO </a:t>
          </a:r>
        </a:p>
      </dsp:txBody>
      <dsp:txXfrm>
        <a:off x="82047" y="2033732"/>
        <a:ext cx="3357848" cy="1678924"/>
      </dsp:txXfrm>
    </dsp:sp>
    <dsp:sp modelId="{E54322E6-D881-4792-B156-D7FD26B7FD1E}">
      <dsp:nvSpPr>
        <dsp:cNvPr id="0" name=""/>
        <dsp:cNvSpPr/>
      </dsp:nvSpPr>
      <dsp:spPr>
        <a:xfrm>
          <a:off x="7666217" y="2022584"/>
          <a:ext cx="3357848" cy="167892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t>Restore and reissue a license. However, this may be conditioned upon corrective measures prescribed by PTC</a:t>
          </a:r>
        </a:p>
      </dsp:txBody>
      <dsp:txXfrm>
        <a:off x="7666217" y="2022584"/>
        <a:ext cx="3357848" cy="1678924"/>
      </dsp:txXfrm>
    </dsp:sp>
    <dsp:sp modelId="{B7E57B9F-B928-43C4-A43E-FD823C5DD9AF}">
      <dsp:nvSpPr>
        <dsp:cNvPr id="0" name=""/>
        <dsp:cNvSpPr/>
      </dsp:nvSpPr>
      <dsp:spPr>
        <a:xfrm>
          <a:off x="3954351" y="2028561"/>
          <a:ext cx="3357848" cy="167892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t>Suspend enforcement of its judgement and place LEO on probation. Probation may be vacated upon noncompliance with whatever reasonable terms of probation imposed by the PTC</a:t>
          </a:r>
        </a:p>
      </dsp:txBody>
      <dsp:txXfrm>
        <a:off x="3954351" y="2028561"/>
        <a:ext cx="3357848" cy="167892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BCDBA7-4DFE-4A2C-8B34-EDFE4FEF65F1}">
      <dsp:nvSpPr>
        <dsp:cNvPr id="0" name=""/>
        <dsp:cNvSpPr/>
      </dsp:nvSpPr>
      <dsp:spPr>
        <a:xfrm>
          <a:off x="6080177" y="4691"/>
          <a:ext cx="1618948" cy="1079298"/>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LEO subject to legal action that DOES NOT require mandatory revocation or denial of license</a:t>
          </a:r>
        </a:p>
      </dsp:txBody>
      <dsp:txXfrm>
        <a:off x="6111789" y="36303"/>
        <a:ext cx="1555724" cy="1016074"/>
      </dsp:txXfrm>
    </dsp:sp>
    <dsp:sp modelId="{CD6FCA0C-ED74-421B-9888-051BB6B584B8}">
      <dsp:nvSpPr>
        <dsp:cNvPr id="0" name=""/>
        <dsp:cNvSpPr/>
      </dsp:nvSpPr>
      <dsp:spPr>
        <a:xfrm>
          <a:off x="6843931" y="1083990"/>
          <a:ext cx="91440" cy="431719"/>
        </a:xfrm>
        <a:custGeom>
          <a:avLst/>
          <a:gdLst/>
          <a:ahLst/>
          <a:cxnLst/>
          <a:rect l="0" t="0" r="0" b="0"/>
          <a:pathLst>
            <a:path>
              <a:moveTo>
                <a:pt x="45720" y="0"/>
              </a:moveTo>
              <a:lnTo>
                <a:pt x="45720" y="431719"/>
              </a:lnTo>
            </a:path>
          </a:pathLst>
        </a:custGeom>
        <a:noFill/>
        <a:ln w="1079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0E748B-A9CB-4AD6-9A5D-8264EF5141DE}">
      <dsp:nvSpPr>
        <dsp:cNvPr id="0" name=""/>
        <dsp:cNvSpPr/>
      </dsp:nvSpPr>
      <dsp:spPr>
        <a:xfrm>
          <a:off x="6080177" y="1515709"/>
          <a:ext cx="1618948" cy="1079298"/>
        </a:xfrm>
        <a:prstGeom prst="roundRect">
          <a:avLst>
            <a:gd name="adj" fmla="val 10000"/>
          </a:avLst>
        </a:prstGeom>
        <a:solidFill>
          <a:schemeClr val="accent3">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LEO served with complaint that sets forth charges and basis for complaint</a:t>
          </a:r>
        </a:p>
      </dsp:txBody>
      <dsp:txXfrm>
        <a:off x="6111789" y="1547321"/>
        <a:ext cx="1555724" cy="1016074"/>
      </dsp:txXfrm>
    </dsp:sp>
    <dsp:sp modelId="{E87471D9-B4C6-47AA-9401-734C516CBBF2}">
      <dsp:nvSpPr>
        <dsp:cNvPr id="0" name=""/>
        <dsp:cNvSpPr/>
      </dsp:nvSpPr>
      <dsp:spPr>
        <a:xfrm>
          <a:off x="5837335" y="2595008"/>
          <a:ext cx="1052316" cy="431719"/>
        </a:xfrm>
        <a:custGeom>
          <a:avLst/>
          <a:gdLst/>
          <a:ahLst/>
          <a:cxnLst/>
          <a:rect l="0" t="0" r="0" b="0"/>
          <a:pathLst>
            <a:path>
              <a:moveTo>
                <a:pt x="1052316" y="0"/>
              </a:moveTo>
              <a:lnTo>
                <a:pt x="1052316" y="215859"/>
              </a:lnTo>
              <a:lnTo>
                <a:pt x="0" y="215859"/>
              </a:lnTo>
              <a:lnTo>
                <a:pt x="0" y="431719"/>
              </a:lnTo>
            </a:path>
          </a:pathLst>
        </a:custGeom>
        <a:noFill/>
        <a:ln w="1079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B0BF33-5165-4666-8942-3C5B979524AB}">
      <dsp:nvSpPr>
        <dsp:cNvPr id="0" name=""/>
        <dsp:cNvSpPr/>
      </dsp:nvSpPr>
      <dsp:spPr>
        <a:xfrm>
          <a:off x="5027860" y="3026728"/>
          <a:ext cx="1618948" cy="1079298"/>
        </a:xfrm>
        <a:prstGeom prst="roundRect">
          <a:avLst>
            <a:gd name="adj" fmla="val 10000"/>
          </a:avLst>
        </a:prstGeom>
        <a:solidFill>
          <a:schemeClr val="accent4">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LEO has 30 days to file answer and request a hearing. The matter is heard by the PTC. </a:t>
          </a:r>
        </a:p>
      </dsp:txBody>
      <dsp:txXfrm>
        <a:off x="5059472" y="3058340"/>
        <a:ext cx="1555724" cy="1016074"/>
      </dsp:txXfrm>
    </dsp:sp>
    <dsp:sp modelId="{FDC8BDBE-2149-409E-8829-42260C1DE217}">
      <dsp:nvSpPr>
        <dsp:cNvPr id="0" name=""/>
        <dsp:cNvSpPr/>
      </dsp:nvSpPr>
      <dsp:spPr>
        <a:xfrm>
          <a:off x="3732702" y="4106027"/>
          <a:ext cx="2104632" cy="431719"/>
        </a:xfrm>
        <a:custGeom>
          <a:avLst/>
          <a:gdLst/>
          <a:ahLst/>
          <a:cxnLst/>
          <a:rect l="0" t="0" r="0" b="0"/>
          <a:pathLst>
            <a:path>
              <a:moveTo>
                <a:pt x="2104632" y="0"/>
              </a:moveTo>
              <a:lnTo>
                <a:pt x="2104632" y="215859"/>
              </a:lnTo>
              <a:lnTo>
                <a:pt x="0" y="215859"/>
              </a:lnTo>
              <a:lnTo>
                <a:pt x="0" y="431719"/>
              </a:lnTo>
            </a:path>
          </a:pathLst>
        </a:custGeom>
        <a:noFill/>
        <a:ln w="10795"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DE5A90-034C-48F3-8708-F18B72233A21}">
      <dsp:nvSpPr>
        <dsp:cNvPr id="0" name=""/>
        <dsp:cNvSpPr/>
      </dsp:nvSpPr>
      <dsp:spPr>
        <a:xfrm>
          <a:off x="2923227" y="4537746"/>
          <a:ext cx="1618948" cy="1079298"/>
        </a:xfrm>
        <a:prstGeom prst="roundRect">
          <a:avLst>
            <a:gd name="adj" fmla="val 10000"/>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Hearing officer will conduct hearing and provide written report with recommendation</a:t>
          </a:r>
        </a:p>
      </dsp:txBody>
      <dsp:txXfrm>
        <a:off x="2954839" y="4569358"/>
        <a:ext cx="1555724" cy="1016074"/>
      </dsp:txXfrm>
    </dsp:sp>
    <dsp:sp modelId="{3C3A2A6A-41A7-49EF-ABAC-32D621930F86}">
      <dsp:nvSpPr>
        <dsp:cNvPr id="0" name=""/>
        <dsp:cNvSpPr/>
      </dsp:nvSpPr>
      <dsp:spPr>
        <a:xfrm>
          <a:off x="5791614" y="4106027"/>
          <a:ext cx="91440" cy="431719"/>
        </a:xfrm>
        <a:custGeom>
          <a:avLst/>
          <a:gdLst/>
          <a:ahLst/>
          <a:cxnLst/>
          <a:rect l="0" t="0" r="0" b="0"/>
          <a:pathLst>
            <a:path>
              <a:moveTo>
                <a:pt x="45720" y="0"/>
              </a:moveTo>
              <a:lnTo>
                <a:pt x="45720" y="431719"/>
              </a:lnTo>
            </a:path>
          </a:pathLst>
        </a:custGeom>
        <a:noFill/>
        <a:ln w="10795"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A4FCF3-477D-4177-A72C-940F00BD2043}">
      <dsp:nvSpPr>
        <dsp:cNvPr id="0" name=""/>
        <dsp:cNvSpPr/>
      </dsp:nvSpPr>
      <dsp:spPr>
        <a:xfrm>
          <a:off x="5027860" y="4537746"/>
          <a:ext cx="1618948" cy="1079298"/>
        </a:xfrm>
        <a:prstGeom prst="roundRect">
          <a:avLst>
            <a:gd name="adj" fmla="val 10000"/>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Parties may file exceptions to report and appear before Licensing Committee</a:t>
          </a:r>
        </a:p>
      </dsp:txBody>
      <dsp:txXfrm>
        <a:off x="5059472" y="4569358"/>
        <a:ext cx="1555724" cy="1016074"/>
      </dsp:txXfrm>
    </dsp:sp>
    <dsp:sp modelId="{2F67AF94-C96E-47EA-8BC0-640B8AECAC9E}">
      <dsp:nvSpPr>
        <dsp:cNvPr id="0" name=""/>
        <dsp:cNvSpPr/>
      </dsp:nvSpPr>
      <dsp:spPr>
        <a:xfrm>
          <a:off x="5837335" y="4106027"/>
          <a:ext cx="2104632" cy="431719"/>
        </a:xfrm>
        <a:custGeom>
          <a:avLst/>
          <a:gdLst/>
          <a:ahLst/>
          <a:cxnLst/>
          <a:rect l="0" t="0" r="0" b="0"/>
          <a:pathLst>
            <a:path>
              <a:moveTo>
                <a:pt x="0" y="0"/>
              </a:moveTo>
              <a:lnTo>
                <a:pt x="0" y="215859"/>
              </a:lnTo>
              <a:lnTo>
                <a:pt x="2104632" y="215859"/>
              </a:lnTo>
              <a:lnTo>
                <a:pt x="2104632" y="431719"/>
              </a:lnTo>
            </a:path>
          </a:pathLst>
        </a:custGeom>
        <a:noFill/>
        <a:ln w="10795"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544317-5BC2-49AE-BE3A-39F6E30A8DC3}">
      <dsp:nvSpPr>
        <dsp:cNvPr id="0" name=""/>
        <dsp:cNvSpPr/>
      </dsp:nvSpPr>
      <dsp:spPr>
        <a:xfrm>
          <a:off x="7132493" y="4537746"/>
          <a:ext cx="1618948" cy="1079298"/>
        </a:xfrm>
        <a:prstGeom prst="roundRect">
          <a:avLst>
            <a:gd name="adj" fmla="val 10000"/>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Commission ultimately votes and issues final written decision with factual and legal findings</a:t>
          </a:r>
        </a:p>
      </dsp:txBody>
      <dsp:txXfrm>
        <a:off x="7164105" y="4569358"/>
        <a:ext cx="1555724" cy="1016074"/>
      </dsp:txXfrm>
    </dsp:sp>
    <dsp:sp modelId="{998F6204-794C-47B1-A3C7-992758F05169}">
      <dsp:nvSpPr>
        <dsp:cNvPr id="0" name=""/>
        <dsp:cNvSpPr/>
      </dsp:nvSpPr>
      <dsp:spPr>
        <a:xfrm>
          <a:off x="6889651" y="2595008"/>
          <a:ext cx="1052316" cy="431719"/>
        </a:xfrm>
        <a:custGeom>
          <a:avLst/>
          <a:gdLst/>
          <a:ahLst/>
          <a:cxnLst/>
          <a:rect l="0" t="0" r="0" b="0"/>
          <a:pathLst>
            <a:path>
              <a:moveTo>
                <a:pt x="0" y="0"/>
              </a:moveTo>
              <a:lnTo>
                <a:pt x="0" y="215859"/>
              </a:lnTo>
              <a:lnTo>
                <a:pt x="1052316" y="215859"/>
              </a:lnTo>
              <a:lnTo>
                <a:pt x="1052316" y="431719"/>
              </a:lnTo>
            </a:path>
          </a:pathLst>
        </a:custGeom>
        <a:noFill/>
        <a:ln w="1079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F0E253-1331-480D-9CCC-E8F25ACCE01D}">
      <dsp:nvSpPr>
        <dsp:cNvPr id="0" name=""/>
        <dsp:cNvSpPr/>
      </dsp:nvSpPr>
      <dsp:spPr>
        <a:xfrm>
          <a:off x="7132493" y="3026728"/>
          <a:ext cx="1618948" cy="1079298"/>
        </a:xfrm>
        <a:prstGeom prst="roundRect">
          <a:avLst>
            <a:gd name="adj" fmla="val 10000"/>
          </a:avLst>
        </a:prstGeom>
        <a:solidFill>
          <a:schemeClr val="accent4">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LEO does not file an answer  or request a hearing within 30 days </a:t>
          </a:r>
        </a:p>
      </dsp:txBody>
      <dsp:txXfrm>
        <a:off x="7164105" y="3058340"/>
        <a:ext cx="1555724" cy="101607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AD5EAC-B873-43B9-8E46-F8F4C949D883}">
      <dsp:nvSpPr>
        <dsp:cNvPr id="0" name=""/>
        <dsp:cNvSpPr/>
      </dsp:nvSpPr>
      <dsp:spPr>
        <a:xfrm>
          <a:off x="2029523" y="1820376"/>
          <a:ext cx="1628076" cy="983976"/>
        </a:xfrm>
        <a:custGeom>
          <a:avLst/>
          <a:gdLst/>
          <a:ahLst/>
          <a:cxnLst/>
          <a:rect l="0" t="0" r="0" b="0"/>
          <a:pathLst>
            <a:path>
              <a:moveTo>
                <a:pt x="1628076" y="0"/>
              </a:moveTo>
              <a:lnTo>
                <a:pt x="0" y="983976"/>
              </a:lnTo>
            </a:path>
          </a:pathLst>
        </a:cu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223B17-3544-4B05-ABDF-4654BCFF284E}">
      <dsp:nvSpPr>
        <dsp:cNvPr id="0" name=""/>
        <dsp:cNvSpPr/>
      </dsp:nvSpPr>
      <dsp:spPr>
        <a:xfrm>
          <a:off x="3657600" y="1820376"/>
          <a:ext cx="2587778" cy="1967567"/>
        </a:xfrm>
        <a:custGeom>
          <a:avLst/>
          <a:gdLst/>
          <a:ahLst/>
          <a:cxnLst/>
          <a:rect l="0" t="0" r="0" b="0"/>
          <a:pathLst>
            <a:path>
              <a:moveTo>
                <a:pt x="0" y="0"/>
              </a:moveTo>
              <a:lnTo>
                <a:pt x="0" y="1743008"/>
              </a:lnTo>
              <a:lnTo>
                <a:pt x="2587778" y="1743008"/>
              </a:lnTo>
              <a:lnTo>
                <a:pt x="2587778" y="1967567"/>
              </a:lnTo>
            </a:path>
          </a:pathLst>
        </a:cu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479E2E-4BC2-46C5-8693-9F25EC2A6CEB}">
      <dsp:nvSpPr>
        <dsp:cNvPr id="0" name=""/>
        <dsp:cNvSpPr/>
      </dsp:nvSpPr>
      <dsp:spPr>
        <a:xfrm>
          <a:off x="3611880" y="1820376"/>
          <a:ext cx="91440" cy="1967567"/>
        </a:xfrm>
        <a:custGeom>
          <a:avLst/>
          <a:gdLst/>
          <a:ahLst/>
          <a:cxnLst/>
          <a:rect l="0" t="0" r="0" b="0"/>
          <a:pathLst>
            <a:path>
              <a:moveTo>
                <a:pt x="45720" y="0"/>
              </a:moveTo>
              <a:lnTo>
                <a:pt x="45720" y="1967567"/>
              </a:lnTo>
            </a:path>
          </a:pathLst>
        </a:cu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525AC2-C0AF-4B96-AA9B-EB4C3BE45D16}">
      <dsp:nvSpPr>
        <dsp:cNvPr id="0" name=""/>
        <dsp:cNvSpPr/>
      </dsp:nvSpPr>
      <dsp:spPr>
        <a:xfrm>
          <a:off x="1069821" y="1820376"/>
          <a:ext cx="2587778" cy="1967567"/>
        </a:xfrm>
        <a:custGeom>
          <a:avLst/>
          <a:gdLst/>
          <a:ahLst/>
          <a:cxnLst/>
          <a:rect l="0" t="0" r="0" b="0"/>
          <a:pathLst>
            <a:path>
              <a:moveTo>
                <a:pt x="2587778" y="0"/>
              </a:moveTo>
              <a:lnTo>
                <a:pt x="2587778" y="1743008"/>
              </a:lnTo>
              <a:lnTo>
                <a:pt x="0" y="1743008"/>
              </a:lnTo>
              <a:lnTo>
                <a:pt x="0" y="1967567"/>
              </a:lnTo>
            </a:path>
          </a:pathLst>
        </a:cu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FDE85E-92E9-412F-92E8-3509C274AA50}">
      <dsp:nvSpPr>
        <dsp:cNvPr id="0" name=""/>
        <dsp:cNvSpPr/>
      </dsp:nvSpPr>
      <dsp:spPr>
        <a:xfrm>
          <a:off x="2588269" y="751046"/>
          <a:ext cx="2138660" cy="1069330"/>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CHIEF LEO EXECUTIVE </a:t>
          </a:r>
        </a:p>
      </dsp:txBody>
      <dsp:txXfrm>
        <a:off x="2588269" y="751046"/>
        <a:ext cx="2138660" cy="1069330"/>
      </dsp:txXfrm>
    </dsp:sp>
    <dsp:sp modelId="{525BAC24-0C68-4227-B3B1-B6C59514FE72}">
      <dsp:nvSpPr>
        <dsp:cNvPr id="0" name=""/>
        <dsp:cNvSpPr/>
      </dsp:nvSpPr>
      <dsp:spPr>
        <a:xfrm>
          <a:off x="491" y="3787943"/>
          <a:ext cx="2138660" cy="1069330"/>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Firing, Termination, or Resignation</a:t>
          </a:r>
        </a:p>
      </dsp:txBody>
      <dsp:txXfrm>
        <a:off x="491" y="3787943"/>
        <a:ext cx="2138660" cy="1069330"/>
      </dsp:txXfrm>
    </dsp:sp>
    <dsp:sp modelId="{2F41A2F2-B133-4856-A849-1FA44B509B71}">
      <dsp:nvSpPr>
        <dsp:cNvPr id="0" name=""/>
        <dsp:cNvSpPr/>
      </dsp:nvSpPr>
      <dsp:spPr>
        <a:xfrm>
          <a:off x="2588269" y="3787943"/>
          <a:ext cx="2138660" cy="1069330"/>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Retirement, or Discipline subject to appeal</a:t>
          </a:r>
        </a:p>
      </dsp:txBody>
      <dsp:txXfrm>
        <a:off x="2588269" y="3787943"/>
        <a:ext cx="2138660" cy="1069330"/>
      </dsp:txXfrm>
    </dsp:sp>
    <dsp:sp modelId="{0C4ECD84-F440-4514-8FFA-80B09B96BE25}">
      <dsp:nvSpPr>
        <dsp:cNvPr id="0" name=""/>
        <dsp:cNvSpPr/>
      </dsp:nvSpPr>
      <dsp:spPr>
        <a:xfrm>
          <a:off x="5176048" y="3787943"/>
          <a:ext cx="2138660" cy="1069330"/>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Voluntary or involuntary extended leave of absence</a:t>
          </a:r>
        </a:p>
      </dsp:txBody>
      <dsp:txXfrm>
        <a:off x="5176048" y="3787943"/>
        <a:ext cx="2138660" cy="1069330"/>
      </dsp:txXfrm>
    </dsp:sp>
    <dsp:sp modelId="{C9C1782F-6786-474C-815A-C961D4516489}">
      <dsp:nvSpPr>
        <dsp:cNvPr id="0" name=""/>
        <dsp:cNvSpPr/>
      </dsp:nvSpPr>
      <dsp:spPr>
        <a:xfrm>
          <a:off x="2029523" y="2269687"/>
          <a:ext cx="3405024" cy="1069330"/>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Notify PTC within 2 business days. Supporting documentation to PTC within 10 days of the employment action. Notice must include the date of separation. </a:t>
          </a:r>
        </a:p>
      </dsp:txBody>
      <dsp:txXfrm>
        <a:off x="2029523" y="2269687"/>
        <a:ext cx="3405024" cy="10693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6D3CBC-5369-4C13-AD68-310610738631}">
      <dsp:nvSpPr>
        <dsp:cNvPr id="0" name=""/>
        <dsp:cNvSpPr/>
      </dsp:nvSpPr>
      <dsp:spPr>
        <a:xfrm>
          <a:off x="1219199" y="0"/>
          <a:ext cx="6908800" cy="541866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88DF3B3-27F3-4107-9713-3D55B5560277}">
      <dsp:nvSpPr>
        <dsp:cNvPr id="0" name=""/>
        <dsp:cNvSpPr/>
      </dsp:nvSpPr>
      <dsp:spPr>
        <a:xfrm>
          <a:off x="4067" y="1625600"/>
          <a:ext cx="1956593" cy="2167466"/>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LEO submits completed renewal application and certification to PTC via their LEO Unit. Application is due to PTC </a:t>
          </a:r>
          <a:r>
            <a:rPr lang="en-US" sz="1300" b="1" u="sng" kern="1200" dirty="0"/>
            <a:t>6 months </a:t>
          </a:r>
          <a:r>
            <a:rPr lang="en-US" sz="1300" kern="1200" dirty="0"/>
            <a:t>before license expires.  </a:t>
          </a:r>
        </a:p>
      </dsp:txBody>
      <dsp:txXfrm>
        <a:off x="99580" y="1721113"/>
        <a:ext cx="1765567" cy="1976440"/>
      </dsp:txXfrm>
    </dsp:sp>
    <dsp:sp modelId="{708474C7-7168-4BEE-9105-DB253A7FB715}">
      <dsp:nvSpPr>
        <dsp:cNvPr id="0" name=""/>
        <dsp:cNvSpPr/>
      </dsp:nvSpPr>
      <dsp:spPr>
        <a:xfrm>
          <a:off x="2058491" y="1625600"/>
          <a:ext cx="1956593" cy="2167466"/>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Chief LEO Executive or designee responsible for submitting requisite documentation completed  renewal application, and certification LEO satisfies licensing requirements to PTC. </a:t>
          </a:r>
        </a:p>
      </dsp:txBody>
      <dsp:txXfrm>
        <a:off x="2154004" y="1721113"/>
        <a:ext cx="1765567" cy="1976440"/>
      </dsp:txXfrm>
    </dsp:sp>
    <dsp:sp modelId="{1D79E385-6062-4A18-80C7-9BE435E815DC}">
      <dsp:nvSpPr>
        <dsp:cNvPr id="0" name=""/>
        <dsp:cNvSpPr/>
      </dsp:nvSpPr>
      <dsp:spPr>
        <a:xfrm>
          <a:off x="4112914" y="1625600"/>
          <a:ext cx="1956593" cy="2167466"/>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Submissions can be made electronically</a:t>
          </a:r>
        </a:p>
      </dsp:txBody>
      <dsp:txXfrm>
        <a:off x="4208427" y="1721113"/>
        <a:ext cx="1765567" cy="1976440"/>
      </dsp:txXfrm>
    </dsp:sp>
    <dsp:sp modelId="{77C51B23-F3E0-4DF1-9C30-B19A635289EF}">
      <dsp:nvSpPr>
        <dsp:cNvPr id="0" name=""/>
        <dsp:cNvSpPr/>
      </dsp:nvSpPr>
      <dsp:spPr>
        <a:xfrm>
          <a:off x="6167338" y="1625600"/>
          <a:ext cx="1956593" cy="2167466"/>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PTC Reviews. </a:t>
          </a:r>
        </a:p>
      </dsp:txBody>
      <dsp:txXfrm>
        <a:off x="6262851" y="1721113"/>
        <a:ext cx="1765567" cy="19764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F5AEE3-75D9-40B8-AA87-2F0FF14FDAE9}">
      <dsp:nvSpPr>
        <dsp:cNvPr id="0" name=""/>
        <dsp:cNvSpPr/>
      </dsp:nvSpPr>
      <dsp:spPr>
        <a:xfrm>
          <a:off x="3766294" y="1403886"/>
          <a:ext cx="3797732" cy="1747216"/>
        </a:xfrm>
        <a:prstGeom prst="roundRect">
          <a:avLst/>
        </a:prstGeom>
        <a:solidFill>
          <a:schemeClr val="accent1">
            <a:shade val="80000"/>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en-US" sz="1800" kern="1200" dirty="0"/>
            <a:t>Notice sent to employing LEO Unit. LEO noticed by investigation unit. PTC investigator may request evidence, findings, or documentation from LEO unit.  </a:t>
          </a:r>
        </a:p>
      </dsp:txBody>
      <dsp:txXfrm>
        <a:off x="3851586" y="1489178"/>
        <a:ext cx="3627148" cy="1576632"/>
      </dsp:txXfrm>
    </dsp:sp>
    <dsp:sp modelId="{9724AC23-0C2E-4112-A096-707ACCCB2716}">
      <dsp:nvSpPr>
        <dsp:cNvPr id="0" name=""/>
        <dsp:cNvSpPr/>
      </dsp:nvSpPr>
      <dsp:spPr>
        <a:xfrm rot="16265813">
          <a:off x="5541730" y="1261021"/>
          <a:ext cx="285783" cy="0"/>
        </a:xfrm>
        <a:custGeom>
          <a:avLst/>
          <a:gdLst/>
          <a:ahLst/>
          <a:cxnLst/>
          <a:rect l="0" t="0" r="0" b="0"/>
          <a:pathLst>
            <a:path>
              <a:moveTo>
                <a:pt x="0" y="0"/>
              </a:moveTo>
              <a:lnTo>
                <a:pt x="285783" y="0"/>
              </a:lnTo>
            </a:path>
          </a:pathLst>
        </a:custGeom>
        <a:noFill/>
        <a:ln w="10795"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0A4F74-58A9-4C4A-A281-A60073CD286F}">
      <dsp:nvSpPr>
        <dsp:cNvPr id="0" name=""/>
        <dsp:cNvSpPr/>
      </dsp:nvSpPr>
      <dsp:spPr>
        <a:xfrm>
          <a:off x="3868329" y="-52479"/>
          <a:ext cx="3660470" cy="1170635"/>
        </a:xfrm>
        <a:prstGeom prst="roundRect">
          <a:avLst/>
        </a:prstGeom>
        <a:solidFill>
          <a:schemeClr val="accent1">
            <a:shade val="80000"/>
            <a:hueOff val="82081"/>
            <a:satOff val="-3531"/>
            <a:lumOff val="7004"/>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en-US" sz="1800" kern="1200" dirty="0"/>
            <a:t>Commission learns of LEO conduct that could serve as basis for adverse licensure action and shall initiate a preliminary review</a:t>
          </a:r>
        </a:p>
      </dsp:txBody>
      <dsp:txXfrm>
        <a:off x="3925475" y="4667"/>
        <a:ext cx="3546178" cy="1056343"/>
      </dsp:txXfrm>
    </dsp:sp>
    <dsp:sp modelId="{0F2DF88B-7305-40F8-BF89-981B287E7EA0}">
      <dsp:nvSpPr>
        <dsp:cNvPr id="0" name=""/>
        <dsp:cNvSpPr/>
      </dsp:nvSpPr>
      <dsp:spPr>
        <a:xfrm rot="1568747">
          <a:off x="7422917" y="3245414"/>
          <a:ext cx="428046" cy="0"/>
        </a:xfrm>
        <a:custGeom>
          <a:avLst/>
          <a:gdLst/>
          <a:ahLst/>
          <a:cxnLst/>
          <a:rect l="0" t="0" r="0" b="0"/>
          <a:pathLst>
            <a:path>
              <a:moveTo>
                <a:pt x="0" y="0"/>
              </a:moveTo>
              <a:lnTo>
                <a:pt x="428046" y="0"/>
              </a:lnTo>
            </a:path>
          </a:pathLst>
        </a:custGeom>
        <a:noFill/>
        <a:ln w="10795"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782FDD-45BD-48B1-BA87-44C211017103}">
      <dsp:nvSpPr>
        <dsp:cNvPr id="0" name=""/>
        <dsp:cNvSpPr/>
      </dsp:nvSpPr>
      <dsp:spPr>
        <a:xfrm>
          <a:off x="7469683" y="3339724"/>
          <a:ext cx="3569500" cy="1399388"/>
        </a:xfrm>
        <a:prstGeom prst="roundRect">
          <a:avLst/>
        </a:prstGeom>
        <a:solidFill>
          <a:schemeClr val="accent1">
            <a:shade val="80000"/>
            <a:hueOff val="164162"/>
            <a:satOff val="-7062"/>
            <a:lumOff val="14007"/>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kern="1200" dirty="0"/>
            <a:t>If further action needed, PTC can proceed if investigation reveals grounds for an adverse licensing action, the LEO terminated for cause, or the LEO retired or resigned  in lieu of termination</a:t>
          </a:r>
        </a:p>
      </dsp:txBody>
      <dsp:txXfrm>
        <a:off x="7537995" y="3408036"/>
        <a:ext cx="3432876" cy="1262764"/>
      </dsp:txXfrm>
    </dsp:sp>
    <dsp:sp modelId="{2CDB78D3-413E-4774-8CEE-582F7C139892}">
      <dsp:nvSpPr>
        <dsp:cNvPr id="0" name=""/>
        <dsp:cNvSpPr/>
      </dsp:nvSpPr>
      <dsp:spPr>
        <a:xfrm rot="5359390">
          <a:off x="5051526" y="3782472"/>
          <a:ext cx="1262826" cy="0"/>
        </a:xfrm>
        <a:custGeom>
          <a:avLst/>
          <a:gdLst/>
          <a:ahLst/>
          <a:cxnLst/>
          <a:rect l="0" t="0" r="0" b="0"/>
          <a:pathLst>
            <a:path>
              <a:moveTo>
                <a:pt x="0" y="0"/>
              </a:moveTo>
              <a:lnTo>
                <a:pt x="1262826" y="0"/>
              </a:lnTo>
            </a:path>
          </a:pathLst>
        </a:custGeom>
        <a:noFill/>
        <a:ln w="10795"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F0C537-DA2F-4963-A6A1-DD17834C8F97}">
      <dsp:nvSpPr>
        <dsp:cNvPr id="0" name=""/>
        <dsp:cNvSpPr/>
      </dsp:nvSpPr>
      <dsp:spPr>
        <a:xfrm>
          <a:off x="4252438" y="4413841"/>
          <a:ext cx="2892252" cy="1382555"/>
        </a:xfrm>
        <a:prstGeom prst="roundRect">
          <a:avLst/>
        </a:prstGeom>
        <a:solidFill>
          <a:schemeClr val="accent1">
            <a:shade val="80000"/>
            <a:hueOff val="246243"/>
            <a:satOff val="-10593"/>
            <a:lumOff val="21011"/>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kern="1200" dirty="0"/>
            <a:t>“Wait and See” </a:t>
          </a:r>
        </a:p>
        <a:p>
          <a:pPr marL="0" lvl="0" indent="0" algn="ctr" defTabSz="711200">
            <a:lnSpc>
              <a:spcPct val="90000"/>
            </a:lnSpc>
            <a:spcBef>
              <a:spcPct val="0"/>
            </a:spcBef>
            <a:spcAft>
              <a:spcPct val="35000"/>
            </a:spcAft>
            <a:buNone/>
          </a:pPr>
          <a:r>
            <a:rPr lang="en-US" sz="1600" kern="1200" dirty="0"/>
            <a:t>If active internal affairs investigation, PTC can await the outcome before taking further action. </a:t>
          </a:r>
        </a:p>
      </dsp:txBody>
      <dsp:txXfrm>
        <a:off x="4319929" y="4481332"/>
        <a:ext cx="2757270" cy="1247573"/>
      </dsp:txXfrm>
    </dsp:sp>
    <dsp:sp modelId="{8C68C7CB-827B-4525-B8A8-46A3321795CE}">
      <dsp:nvSpPr>
        <dsp:cNvPr id="0" name=""/>
        <dsp:cNvSpPr/>
      </dsp:nvSpPr>
      <dsp:spPr>
        <a:xfrm rot="9190403">
          <a:off x="3403649" y="3278464"/>
          <a:ext cx="564428" cy="0"/>
        </a:xfrm>
        <a:custGeom>
          <a:avLst/>
          <a:gdLst/>
          <a:ahLst/>
          <a:cxnLst/>
          <a:rect l="0" t="0" r="0" b="0"/>
          <a:pathLst>
            <a:path>
              <a:moveTo>
                <a:pt x="0" y="0"/>
              </a:moveTo>
              <a:lnTo>
                <a:pt x="564428" y="0"/>
              </a:lnTo>
            </a:path>
          </a:pathLst>
        </a:custGeom>
        <a:noFill/>
        <a:ln w="10795"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6EF306-81E4-40CA-9109-B9A0AA029D27}">
      <dsp:nvSpPr>
        <dsp:cNvPr id="0" name=""/>
        <dsp:cNvSpPr/>
      </dsp:nvSpPr>
      <dsp:spPr>
        <a:xfrm>
          <a:off x="972615" y="3405825"/>
          <a:ext cx="2608022" cy="1170635"/>
        </a:xfrm>
        <a:prstGeom prst="roundRect">
          <a:avLst/>
        </a:prstGeom>
        <a:solidFill>
          <a:schemeClr val="accent1">
            <a:shade val="80000"/>
            <a:hueOff val="328325"/>
            <a:satOff val="-14124"/>
            <a:lumOff val="28014"/>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kern="1200" dirty="0"/>
            <a:t>If no further action needed, PTC can close matter out. PTC’s involvement ends here.   </a:t>
          </a:r>
        </a:p>
      </dsp:txBody>
      <dsp:txXfrm>
        <a:off x="1029761" y="3462971"/>
        <a:ext cx="2493730" cy="10563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7127F5-278D-4F73-BE28-AF41A396591B}">
      <dsp:nvSpPr>
        <dsp:cNvPr id="0" name=""/>
        <dsp:cNvSpPr/>
      </dsp:nvSpPr>
      <dsp:spPr>
        <a:xfrm>
          <a:off x="0" y="0"/>
          <a:ext cx="11470244" cy="1699359"/>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If further investigation needed PTC or employing LEO Unit may be assigned to conduct it. However, the employing LEO Unit SHALL NOT conduct the investigation when: </a:t>
          </a:r>
        </a:p>
      </dsp:txBody>
      <dsp:txXfrm>
        <a:off x="0" y="0"/>
        <a:ext cx="11470244" cy="1699359"/>
      </dsp:txXfrm>
    </dsp:sp>
    <dsp:sp modelId="{F8E7DFA5-FD48-4F11-9405-1FB408BBB88A}">
      <dsp:nvSpPr>
        <dsp:cNvPr id="0" name=""/>
        <dsp:cNvSpPr/>
      </dsp:nvSpPr>
      <dsp:spPr>
        <a:xfrm>
          <a:off x="5600" y="1699359"/>
          <a:ext cx="3819681" cy="3568653"/>
        </a:xfrm>
        <a:prstGeom prst="rect">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Employing LEO Unit requests another agency or the Commission to conduct investigation and the other party agrees</a:t>
          </a:r>
        </a:p>
      </dsp:txBody>
      <dsp:txXfrm>
        <a:off x="5600" y="1699359"/>
        <a:ext cx="3819681" cy="3568653"/>
      </dsp:txXfrm>
    </dsp:sp>
    <dsp:sp modelId="{DE6E9994-A855-4292-8C18-94FEAB6770F5}">
      <dsp:nvSpPr>
        <dsp:cNvPr id="0" name=""/>
        <dsp:cNvSpPr/>
      </dsp:nvSpPr>
      <dsp:spPr>
        <a:xfrm>
          <a:off x="3825281" y="1699359"/>
          <a:ext cx="3819681" cy="3568653"/>
        </a:xfrm>
        <a:prstGeom prst="rect">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The Commission determines the employing LEO Unit should not conduct the investigation because it involved the Chief LEO</a:t>
          </a:r>
        </a:p>
      </dsp:txBody>
      <dsp:txXfrm>
        <a:off x="3825281" y="1699359"/>
        <a:ext cx="3819681" cy="3568653"/>
      </dsp:txXfrm>
    </dsp:sp>
    <dsp:sp modelId="{DED1D643-5075-46B9-B2E4-4E7309959E0F}">
      <dsp:nvSpPr>
        <dsp:cNvPr id="0" name=""/>
        <dsp:cNvSpPr/>
      </dsp:nvSpPr>
      <dsp:spPr>
        <a:xfrm>
          <a:off x="7644963" y="1699359"/>
          <a:ext cx="3819681" cy="3568653"/>
        </a:xfrm>
        <a:prstGeom prst="rect">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The Commission determines the employing LEO Unit should not conduct because of familial conflict of interest, allegations against a substantial number of LEOs employed by the unit, or allegations or complaints about the LEO unit’s policies </a:t>
          </a:r>
        </a:p>
      </dsp:txBody>
      <dsp:txXfrm>
        <a:off x="7644963" y="1699359"/>
        <a:ext cx="3819681" cy="3568653"/>
      </dsp:txXfrm>
    </dsp:sp>
    <dsp:sp modelId="{13AA14D9-E172-4F2F-BB44-84845DCBF457}">
      <dsp:nvSpPr>
        <dsp:cNvPr id="0" name=""/>
        <dsp:cNvSpPr/>
      </dsp:nvSpPr>
      <dsp:spPr>
        <a:xfrm>
          <a:off x="0" y="5268012"/>
          <a:ext cx="11470244" cy="396517"/>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CFBC5C-717E-49CE-83B4-DEC509E90FA4}">
      <dsp:nvSpPr>
        <dsp:cNvPr id="0" name=""/>
        <dsp:cNvSpPr/>
      </dsp:nvSpPr>
      <dsp:spPr>
        <a:xfrm>
          <a:off x="4661131" y="2394"/>
          <a:ext cx="6991696" cy="4899719"/>
        </a:xfrm>
        <a:prstGeom prst="rightArrow">
          <a:avLst>
            <a:gd name="adj1" fmla="val 75000"/>
            <a:gd name="adj2" fmla="val 50000"/>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171450" lvl="1" indent="-171450" algn="l" defTabSz="844550">
            <a:lnSpc>
              <a:spcPct val="90000"/>
            </a:lnSpc>
            <a:spcBef>
              <a:spcPct val="0"/>
            </a:spcBef>
            <a:spcAft>
              <a:spcPct val="15000"/>
            </a:spcAft>
            <a:buChar char="•"/>
          </a:pPr>
          <a:endParaRPr lang="en-US" sz="1900" kern="1200" dirty="0"/>
        </a:p>
        <a:p>
          <a:pPr marL="228600" lvl="1" indent="-228600" algn="l" defTabSz="889000">
            <a:lnSpc>
              <a:spcPct val="90000"/>
            </a:lnSpc>
            <a:spcBef>
              <a:spcPct val="0"/>
            </a:spcBef>
            <a:spcAft>
              <a:spcPct val="15000"/>
            </a:spcAft>
            <a:buChar char="•"/>
          </a:pPr>
          <a:r>
            <a:rPr lang="en-US" sz="2000" kern="1200" dirty="0"/>
            <a:t>Each allegation and the allegation’s elements</a:t>
          </a:r>
        </a:p>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r>
            <a:rPr lang="en-US" sz="2000" kern="1200" dirty="0"/>
            <a:t>A description of any relevant testimonial, documentary and physical evidence</a:t>
          </a:r>
        </a:p>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r>
            <a:rPr lang="en-US" sz="2000" kern="1200" dirty="0"/>
            <a:t>A list and description of each person interviewed</a:t>
          </a:r>
        </a:p>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r>
            <a:rPr lang="en-US" sz="2000" kern="1200" dirty="0"/>
            <a:t>Additional investigative steps may be taken if PTC finds the report to be incomplete or deficient</a:t>
          </a:r>
        </a:p>
      </dsp:txBody>
      <dsp:txXfrm>
        <a:off x="4661131" y="614859"/>
        <a:ext cx="5154301" cy="3674789"/>
      </dsp:txXfrm>
    </dsp:sp>
    <dsp:sp modelId="{54405DC1-25A7-4BC9-A2EE-0698D74074CC}">
      <dsp:nvSpPr>
        <dsp:cNvPr id="0" name=""/>
        <dsp:cNvSpPr/>
      </dsp:nvSpPr>
      <dsp:spPr>
        <a:xfrm>
          <a:off x="0" y="2394"/>
          <a:ext cx="4661131" cy="489971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Within 30 days of completing investigation, an investigative report shall be delivered to the PTC stating: </a:t>
          </a:r>
        </a:p>
      </dsp:txBody>
      <dsp:txXfrm>
        <a:off x="227538" y="229932"/>
        <a:ext cx="4206055" cy="444464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5E019F-CD04-45AE-BF51-3B5E23FDC4D4}">
      <dsp:nvSpPr>
        <dsp:cNvPr id="0" name=""/>
        <dsp:cNvSpPr/>
      </dsp:nvSpPr>
      <dsp:spPr>
        <a:xfrm>
          <a:off x="0" y="0"/>
          <a:ext cx="10760261" cy="5418667"/>
        </a:xfrm>
        <a:prstGeom prst="roundRect">
          <a:avLst>
            <a:gd name="adj" fmla="val 10000"/>
          </a:avLst>
        </a:prstGeom>
        <a:solidFill>
          <a:schemeClr val="accent1">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en-US" sz="4500" kern="1200" dirty="0"/>
            <a:t>A license shall be immediately suspended if PTC’s investigation reveals:  </a:t>
          </a:r>
        </a:p>
      </dsp:txBody>
      <dsp:txXfrm>
        <a:off x="0" y="0"/>
        <a:ext cx="10760261" cy="1625600"/>
      </dsp:txXfrm>
    </dsp:sp>
    <dsp:sp modelId="{206266C1-FF1C-43A7-B95E-5F23F3C87F22}">
      <dsp:nvSpPr>
        <dsp:cNvPr id="0" name=""/>
        <dsp:cNvSpPr/>
      </dsp:nvSpPr>
      <dsp:spPr>
        <a:xfrm>
          <a:off x="1076026" y="1626063"/>
          <a:ext cx="8608208" cy="1064551"/>
        </a:xfrm>
        <a:prstGeom prst="roundRect">
          <a:avLst>
            <a:gd name="adj" fmla="val 10000"/>
          </a:avLst>
        </a:prstGeom>
        <a:solidFill>
          <a:schemeClr val="accent1">
            <a:shade val="50000"/>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marL="0" lvl="0" indent="0" algn="ctr" defTabSz="977900">
            <a:lnSpc>
              <a:spcPct val="90000"/>
            </a:lnSpc>
            <a:spcBef>
              <a:spcPct val="0"/>
            </a:spcBef>
            <a:spcAft>
              <a:spcPct val="35000"/>
            </a:spcAft>
            <a:buNone/>
          </a:pPr>
          <a:r>
            <a:rPr lang="en-US" sz="2200" kern="1200" dirty="0"/>
            <a:t>LEO has engaged in certain conduct that is grounds for a license denial, refusal to renew, or grounds for an adverse licensing action</a:t>
          </a:r>
        </a:p>
      </dsp:txBody>
      <dsp:txXfrm>
        <a:off x="1107206" y="1657243"/>
        <a:ext cx="8545848" cy="1002191"/>
      </dsp:txXfrm>
    </dsp:sp>
    <dsp:sp modelId="{6403641E-3D74-484D-ACBF-871499FB455C}">
      <dsp:nvSpPr>
        <dsp:cNvPr id="0" name=""/>
        <dsp:cNvSpPr/>
      </dsp:nvSpPr>
      <dsp:spPr>
        <a:xfrm>
          <a:off x="1076026" y="2854391"/>
          <a:ext cx="8608208" cy="1064551"/>
        </a:xfrm>
        <a:prstGeom prst="roundRect">
          <a:avLst>
            <a:gd name="adj" fmla="val 10000"/>
          </a:avLst>
        </a:prstGeom>
        <a:solidFill>
          <a:schemeClr val="accent1">
            <a:shade val="50000"/>
            <a:hueOff val="257441"/>
            <a:satOff val="-11743"/>
            <a:lumOff val="29511"/>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marL="0" lvl="0" indent="0" algn="ctr" defTabSz="977900">
            <a:lnSpc>
              <a:spcPct val="90000"/>
            </a:lnSpc>
            <a:spcBef>
              <a:spcPct val="0"/>
            </a:spcBef>
            <a:spcAft>
              <a:spcPct val="35000"/>
            </a:spcAft>
            <a:buNone/>
          </a:pPr>
          <a:r>
            <a:rPr lang="en-US" sz="2200" kern="1200"/>
            <a:t>There are pending charges or indictments against the LEO which may result in legal action necessitating mandatory denial or revocation</a:t>
          </a:r>
        </a:p>
      </dsp:txBody>
      <dsp:txXfrm>
        <a:off x="1107206" y="2885571"/>
        <a:ext cx="8545848" cy="1002191"/>
      </dsp:txXfrm>
    </dsp:sp>
    <dsp:sp modelId="{0FCDD77A-223C-4171-AF57-BFDF4F1E003C}">
      <dsp:nvSpPr>
        <dsp:cNvPr id="0" name=""/>
        <dsp:cNvSpPr/>
      </dsp:nvSpPr>
      <dsp:spPr>
        <a:xfrm>
          <a:off x="1076026" y="4082719"/>
          <a:ext cx="8608208" cy="1064551"/>
        </a:xfrm>
        <a:prstGeom prst="roundRect">
          <a:avLst>
            <a:gd name="adj" fmla="val 10000"/>
          </a:avLst>
        </a:prstGeom>
        <a:solidFill>
          <a:schemeClr val="accent1">
            <a:shade val="50000"/>
            <a:hueOff val="257441"/>
            <a:satOff val="-11743"/>
            <a:lumOff val="29511"/>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marL="0" lvl="0" indent="0" algn="ctr" defTabSz="977900">
            <a:lnSpc>
              <a:spcPct val="90000"/>
            </a:lnSpc>
            <a:spcBef>
              <a:spcPct val="0"/>
            </a:spcBef>
            <a:spcAft>
              <a:spcPct val="35000"/>
            </a:spcAft>
            <a:buNone/>
          </a:pPr>
          <a:r>
            <a:rPr lang="en-US" sz="2200" kern="1200" dirty="0"/>
            <a:t>The underlying conduct poses an immediate risk or danger to public safety, health, order, or effective provision of law enforcement services </a:t>
          </a:r>
        </a:p>
      </dsp:txBody>
      <dsp:txXfrm>
        <a:off x="1107206" y="4113899"/>
        <a:ext cx="8545848" cy="100219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5E4CD5-7126-4D0E-9D85-9161C90EB217}">
      <dsp:nvSpPr>
        <dsp:cNvPr id="0" name=""/>
        <dsp:cNvSpPr/>
      </dsp:nvSpPr>
      <dsp:spPr>
        <a:xfrm>
          <a:off x="0" y="3774965"/>
          <a:ext cx="8128000" cy="1304040"/>
        </a:xfrm>
        <a:prstGeom prst="rect">
          <a:avLst/>
        </a:prstGeom>
        <a:solidFill>
          <a:schemeClr val="accent1">
            <a:hueOff val="0"/>
            <a:satOff val="0"/>
            <a:lumOff val="0"/>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dirty="0"/>
            <a:t>LEO has 5 days from receipt of the notice to request a hearing. If no request made, the PTC may issue a final notice of immediate suspension</a:t>
          </a:r>
        </a:p>
      </dsp:txBody>
      <dsp:txXfrm>
        <a:off x="0" y="3774965"/>
        <a:ext cx="8128000" cy="1304040"/>
      </dsp:txXfrm>
    </dsp:sp>
    <dsp:sp modelId="{EBEC3EA0-DE4B-40C5-BAEA-D0F936F923FF}">
      <dsp:nvSpPr>
        <dsp:cNvPr id="0" name=""/>
        <dsp:cNvSpPr/>
      </dsp:nvSpPr>
      <dsp:spPr>
        <a:xfrm rot="10800000">
          <a:off x="0" y="991"/>
          <a:ext cx="8128000" cy="3811143"/>
        </a:xfrm>
        <a:prstGeom prst="upArrowCallout">
          <a:avLst/>
        </a:prstGeom>
        <a:solidFill>
          <a:schemeClr val="accent1">
            <a:hueOff val="0"/>
            <a:satOff val="0"/>
            <a:lumOff val="0"/>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dirty="0"/>
            <a:t>The LEO shall be served with a preliminary notice of immediate suspension that includes: </a:t>
          </a:r>
        </a:p>
      </dsp:txBody>
      <dsp:txXfrm rot="-10800000">
        <a:off x="0" y="991"/>
        <a:ext cx="8128000" cy="1337711"/>
      </dsp:txXfrm>
    </dsp:sp>
    <dsp:sp modelId="{DB960511-5F6D-4654-BF66-6212A344EA08}">
      <dsp:nvSpPr>
        <dsp:cNvPr id="0" name=""/>
        <dsp:cNvSpPr/>
      </dsp:nvSpPr>
      <dsp:spPr>
        <a:xfrm>
          <a:off x="3968" y="1338702"/>
          <a:ext cx="2706687" cy="1139531"/>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en-US" sz="1900" kern="1200" dirty="0"/>
            <a:t>The charges against the LEO</a:t>
          </a:r>
        </a:p>
      </dsp:txBody>
      <dsp:txXfrm>
        <a:off x="3968" y="1338702"/>
        <a:ext cx="2706687" cy="1139531"/>
      </dsp:txXfrm>
    </dsp:sp>
    <dsp:sp modelId="{D8D17DF3-29F5-4EA3-ACB5-20DF1881D0C6}">
      <dsp:nvSpPr>
        <dsp:cNvPr id="0" name=""/>
        <dsp:cNvSpPr/>
      </dsp:nvSpPr>
      <dsp:spPr>
        <a:xfrm>
          <a:off x="2710656" y="1338702"/>
          <a:ext cx="2706687" cy="1139531"/>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en-US" sz="1900" kern="1200" dirty="0"/>
            <a:t>The basis for the action</a:t>
          </a:r>
        </a:p>
      </dsp:txBody>
      <dsp:txXfrm>
        <a:off x="2710656" y="1338702"/>
        <a:ext cx="2706687" cy="1139531"/>
      </dsp:txXfrm>
    </dsp:sp>
    <dsp:sp modelId="{D8087E94-8DAA-4CB3-8301-35AE7523E415}">
      <dsp:nvSpPr>
        <dsp:cNvPr id="0" name=""/>
        <dsp:cNvSpPr/>
      </dsp:nvSpPr>
      <dsp:spPr>
        <a:xfrm>
          <a:off x="5417343" y="1338702"/>
          <a:ext cx="2706687" cy="1139531"/>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en-US" sz="1900" kern="1200" dirty="0"/>
            <a:t>The notice that the LEO’s license is immediately suspended</a:t>
          </a:r>
        </a:p>
      </dsp:txBody>
      <dsp:txXfrm>
        <a:off x="5417343" y="1338702"/>
        <a:ext cx="2706687" cy="113953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30AFF7-4AE1-45CC-8B04-05C8A7797DC2}">
      <dsp:nvSpPr>
        <dsp:cNvPr id="0" name=""/>
        <dsp:cNvSpPr/>
      </dsp:nvSpPr>
      <dsp:spPr>
        <a:xfrm>
          <a:off x="0" y="4078917"/>
          <a:ext cx="11842621" cy="1338791"/>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If immediate suspension based upon pending charges that could result in mandatory license denial or revocation, Immediate suspension may not extend beyond disposition of charges</a:t>
          </a:r>
        </a:p>
      </dsp:txBody>
      <dsp:txXfrm>
        <a:off x="0" y="4078917"/>
        <a:ext cx="11842621" cy="1338791"/>
      </dsp:txXfrm>
    </dsp:sp>
    <dsp:sp modelId="{22F0BE3F-4EDE-4049-AD44-5B8048B76B87}">
      <dsp:nvSpPr>
        <dsp:cNvPr id="0" name=""/>
        <dsp:cNvSpPr/>
      </dsp:nvSpPr>
      <dsp:spPr>
        <a:xfrm rot="10800000">
          <a:off x="0" y="2039937"/>
          <a:ext cx="11842621" cy="2059061"/>
        </a:xfrm>
        <a:prstGeom prst="upArrowCallou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Hearing limited to whether public interest served by immediate suspension pending a plenary hearing on the charges. The standard is whether the LEO: </a:t>
          </a:r>
        </a:p>
      </dsp:txBody>
      <dsp:txXfrm rot="-10800000">
        <a:off x="0" y="2039937"/>
        <a:ext cx="11842621" cy="722730"/>
      </dsp:txXfrm>
    </dsp:sp>
    <dsp:sp modelId="{EA9094D9-DD7B-4700-9CB6-758B55833498}">
      <dsp:nvSpPr>
        <dsp:cNvPr id="0" name=""/>
        <dsp:cNvSpPr/>
      </dsp:nvSpPr>
      <dsp:spPr>
        <a:xfrm>
          <a:off x="0" y="2762668"/>
          <a:ext cx="5921310" cy="615659"/>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dirty="0"/>
            <a:t>Is LEO unfit for duty or is a risk or danger to any person or the public allowed to remain licensed?</a:t>
          </a:r>
        </a:p>
      </dsp:txBody>
      <dsp:txXfrm>
        <a:off x="0" y="2762668"/>
        <a:ext cx="5921310" cy="615659"/>
      </dsp:txXfrm>
    </dsp:sp>
    <dsp:sp modelId="{6A48A383-BCEB-407F-A57B-3B9A661F1167}">
      <dsp:nvSpPr>
        <dsp:cNvPr id="0" name=""/>
        <dsp:cNvSpPr/>
      </dsp:nvSpPr>
      <dsp:spPr>
        <a:xfrm>
          <a:off x="5921310" y="2762668"/>
          <a:ext cx="5921310" cy="615659"/>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en-US" sz="1600" kern="1200" dirty="0"/>
            <a:t>Is Immediate suspension necessary to maintain public safety, health, order, or effective provision of law enforcement services?</a:t>
          </a:r>
        </a:p>
      </dsp:txBody>
      <dsp:txXfrm>
        <a:off x="5921310" y="2762668"/>
        <a:ext cx="5921310" cy="615659"/>
      </dsp:txXfrm>
    </dsp:sp>
    <dsp:sp modelId="{79DEC1B5-7DC7-46B9-8B56-94E1E692EF61}">
      <dsp:nvSpPr>
        <dsp:cNvPr id="0" name=""/>
        <dsp:cNvSpPr/>
      </dsp:nvSpPr>
      <dsp:spPr>
        <a:xfrm rot="10800000">
          <a:off x="0" y="957"/>
          <a:ext cx="11842621" cy="2059061"/>
        </a:xfrm>
        <a:prstGeom prst="upArrowCallou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Hearing 5 business days after the request for a hearing is made or such time  agreed to by the parties</a:t>
          </a:r>
          <a:r>
            <a:rPr lang="en-US" sz="1700" kern="1200" dirty="0"/>
            <a:t>.</a:t>
          </a:r>
        </a:p>
      </dsp:txBody>
      <dsp:txXfrm rot="10800000">
        <a:off x="0" y="957"/>
        <a:ext cx="11842621" cy="133791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1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3763" cy="46340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9466" y="1"/>
            <a:ext cx="3013763" cy="463408"/>
          </a:xfrm>
          <a:prstGeom prst="rect">
            <a:avLst/>
          </a:prstGeom>
        </p:spPr>
        <p:txBody>
          <a:bodyPr vert="horz" lIns="91440" tIns="45720" rIns="91440" bIns="45720" rtlCol="0"/>
          <a:lstStyle>
            <a:lvl1pPr algn="r">
              <a:defRPr sz="1200"/>
            </a:lvl1pPr>
          </a:lstStyle>
          <a:p>
            <a:fld id="{9D06CC60-0E40-47DA-8AB7-3210982CCCA8}" type="datetimeFigureOut">
              <a:rPr lang="en-US" smtClean="0"/>
              <a:t>9/15/2023</a:t>
            </a:fld>
            <a:endParaRPr lang="en-US"/>
          </a:p>
        </p:txBody>
      </p:sp>
      <p:sp>
        <p:nvSpPr>
          <p:cNvPr id="4" name="Slide Image Placeholder 3"/>
          <p:cNvSpPr>
            <a:spLocks noGrp="1" noRot="1" noChangeAspect="1"/>
          </p:cNvSpPr>
          <p:nvPr>
            <p:ph type="sldImg" idx="2"/>
          </p:nvPr>
        </p:nvSpPr>
        <p:spPr>
          <a:xfrm>
            <a:off x="708025" y="1155700"/>
            <a:ext cx="5538788" cy="31162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484" y="4444861"/>
            <a:ext cx="5563870" cy="363670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3763" cy="46340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772669"/>
            <a:ext cx="3013763" cy="463407"/>
          </a:xfrm>
          <a:prstGeom prst="rect">
            <a:avLst/>
          </a:prstGeom>
        </p:spPr>
        <p:txBody>
          <a:bodyPr vert="horz" lIns="91440" tIns="45720" rIns="91440" bIns="45720" rtlCol="0" anchor="b"/>
          <a:lstStyle>
            <a:lvl1pPr algn="r">
              <a:defRPr sz="1200"/>
            </a:lvl1pPr>
          </a:lstStyle>
          <a:p>
            <a:fld id="{E8FA7CBB-2AFC-4744-972D-8A5B67AD2BA2}" type="slidenum">
              <a:rPr lang="en-US" smtClean="0"/>
              <a:t>‹#›</a:t>
            </a:fld>
            <a:endParaRPr lang="en-US"/>
          </a:p>
        </p:txBody>
      </p:sp>
    </p:spTree>
    <p:extLst>
      <p:ext uri="{BB962C8B-B14F-4D97-AF65-F5344CB8AC3E}">
        <p14:creationId xmlns:p14="http://schemas.microsoft.com/office/powerpoint/2010/main" val="375618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FA7CBB-2AFC-4744-972D-8A5B67AD2BA2}" type="slidenum">
              <a:rPr lang="en-US" smtClean="0"/>
              <a:t>7</a:t>
            </a:fld>
            <a:endParaRPr lang="en-US"/>
          </a:p>
        </p:txBody>
      </p:sp>
    </p:spTree>
    <p:extLst>
      <p:ext uri="{BB962C8B-B14F-4D97-AF65-F5344CB8AC3E}">
        <p14:creationId xmlns:p14="http://schemas.microsoft.com/office/powerpoint/2010/main" val="1572620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FA7CBB-2AFC-4744-972D-8A5B67AD2BA2}" type="slidenum">
              <a:rPr lang="en-US" smtClean="0"/>
              <a:t>33</a:t>
            </a:fld>
            <a:endParaRPr lang="en-US"/>
          </a:p>
        </p:txBody>
      </p:sp>
    </p:spTree>
    <p:extLst>
      <p:ext uri="{BB962C8B-B14F-4D97-AF65-F5344CB8AC3E}">
        <p14:creationId xmlns:p14="http://schemas.microsoft.com/office/powerpoint/2010/main" val="3377226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A374890-AE14-4381-BE5C-75DF7AAB5232}" type="datetime1">
              <a:rPr lang="en-US" smtClean="0"/>
              <a:t>9/15/2023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34174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84FFC0-2138-4D74-BF8F-FA3506B50459}" type="datetime1">
              <a:rPr lang="en-US" smtClean="0"/>
              <a:t>9/15/2023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56308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CD43DC2-1200-474C-95E5-672D9CF75559}" type="datetime1">
              <a:rPr lang="en-US" smtClean="0"/>
              <a:t>9/15/2023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25845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C7D694-5BE5-4BF6-9F10-0DBF7E79F914}" type="datetime1">
              <a:rPr lang="en-US" smtClean="0"/>
              <a:t>9/15/2023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04468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CBD4F7-6648-4983-894F-CC8BED0C9CEB}" type="datetime1">
              <a:rPr lang="en-US" smtClean="0"/>
              <a:t>9/15/2023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16141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FB9C41BD-F398-4A4D-9207-F14F652BC2FF}" type="datetime1">
              <a:rPr lang="en-US" smtClean="0"/>
              <a:t>9/15/2023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83709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C201EEC3-9097-4C07-8B89-C333171FC0A1}" type="datetime1">
              <a:rPr lang="en-US" smtClean="0"/>
              <a:t>9/15/2023</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4694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A05A8354-3C45-444F-8F01-129E20AFF8A7}" type="datetime1">
              <a:rPr lang="en-US" smtClean="0"/>
              <a:t>9/15/2023</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48772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68941E4-88E5-4123-9489-1AFFEB76022D}" type="datetime1">
              <a:rPr lang="en-US" smtClean="0"/>
              <a:t>9/15/2023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60024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83F740FF-7371-4D90-9F86-F91F3A02D687}" type="datetime1">
              <a:rPr lang="en-US" smtClean="0"/>
              <a:t>9/15/2023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74915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50000"/>
              <a:lumOff val="5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1C8DB638-8918-4EA5-8698-086F0E1E5366}" type="datetime1">
              <a:rPr lang="en-US" smtClean="0"/>
              <a:t>9/15/2023</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35348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fld id="{CC8B0AF6-AEDA-4DC2-AACD-EA77A1765A36}" type="datetime1">
              <a:rPr lang="en-US" smtClean="0"/>
              <a:t>9/15/2023</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76921916"/>
      </p:ext>
    </p:extLst>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tabLst>
          <a:tab pos="1143000" algn="l"/>
        </a:tabLst>
        <a:defRPr sz="2000" kern="1200">
          <a:solidFill>
            <a:schemeClr val="bg2">
              <a:lumMod val="20000"/>
              <a:lumOff val="80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800" kern="1200">
          <a:solidFill>
            <a:schemeClr val="bg2">
              <a:lumMod val="20000"/>
              <a:lumOff val="80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600" kern="1200">
          <a:solidFill>
            <a:schemeClr val="bg2">
              <a:lumMod val="20000"/>
              <a:lumOff val="80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mailto:baldinia@njdcj.org" TargetMode="External"/><Relationship Id="rId2" Type="http://schemas.openxmlformats.org/officeDocument/2006/relationships/hyperlink" Target="mailto:WengerS@njdcj.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2862A-5405-4135-AFA5-CD98627F307B}"/>
              </a:ext>
            </a:extLst>
          </p:cNvPr>
          <p:cNvSpPr>
            <a:spLocks noGrp="1"/>
          </p:cNvSpPr>
          <p:nvPr>
            <p:ph type="ctrTitle"/>
          </p:nvPr>
        </p:nvSpPr>
        <p:spPr>
          <a:xfrm>
            <a:off x="1100015" y="969974"/>
            <a:ext cx="7315200" cy="2678748"/>
          </a:xfrm>
        </p:spPr>
        <p:txBody>
          <a:bodyPr/>
          <a:lstStyle/>
          <a:p>
            <a:pPr algn="ctr"/>
            <a:r>
              <a:rPr lang="en-US" b="1" dirty="0"/>
              <a:t>Law Enforcement Licensing </a:t>
            </a:r>
          </a:p>
        </p:txBody>
      </p:sp>
      <p:sp>
        <p:nvSpPr>
          <p:cNvPr id="3" name="Subtitle 2">
            <a:extLst>
              <a:ext uri="{FF2B5EF4-FFF2-40B4-BE49-F238E27FC236}">
                <a16:creationId xmlns:a16="http://schemas.microsoft.com/office/drawing/2014/main" id="{89978919-6709-47EC-B5A9-3C167C2829B2}"/>
              </a:ext>
            </a:extLst>
          </p:cNvPr>
          <p:cNvSpPr>
            <a:spLocks noGrp="1"/>
          </p:cNvSpPr>
          <p:nvPr>
            <p:ph type="subTitle" idx="1"/>
          </p:nvPr>
        </p:nvSpPr>
        <p:spPr/>
        <p:txBody>
          <a:bodyPr>
            <a:normAutofit/>
          </a:bodyPr>
          <a:lstStyle/>
          <a:p>
            <a:pPr algn="ctr"/>
            <a:r>
              <a:rPr lang="en-US" sz="3600" b="1" dirty="0">
                <a:solidFill>
                  <a:schemeClr val="accent1">
                    <a:lumMod val="50000"/>
                  </a:schemeClr>
                </a:solidFill>
              </a:rPr>
              <a:t>AN OVERVIEW</a:t>
            </a:r>
          </a:p>
        </p:txBody>
      </p:sp>
      <p:pic>
        <p:nvPicPr>
          <p:cNvPr id="9" name="Picture 8">
            <a:extLst>
              <a:ext uri="{FF2B5EF4-FFF2-40B4-BE49-F238E27FC236}">
                <a16:creationId xmlns:a16="http://schemas.microsoft.com/office/drawing/2014/main" id="{439A6830-2FE6-42D9-B3E9-7AC9B02FA8D8}"/>
              </a:ext>
            </a:extLst>
          </p:cNvPr>
          <p:cNvPicPr>
            <a:picLocks noChangeAspect="1"/>
          </p:cNvPicPr>
          <p:nvPr/>
        </p:nvPicPr>
        <p:blipFill>
          <a:blip r:embed="rId2"/>
          <a:stretch>
            <a:fillRect/>
          </a:stretch>
        </p:blipFill>
        <p:spPr>
          <a:xfrm>
            <a:off x="2980655" y="580902"/>
            <a:ext cx="15551143" cy="8178687"/>
          </a:xfrm>
          <a:prstGeom prst="rect">
            <a:avLst/>
          </a:prstGeom>
        </p:spPr>
      </p:pic>
      <p:pic>
        <p:nvPicPr>
          <p:cNvPr id="11" name="Picture 10">
            <a:extLst>
              <a:ext uri="{FF2B5EF4-FFF2-40B4-BE49-F238E27FC236}">
                <a16:creationId xmlns:a16="http://schemas.microsoft.com/office/drawing/2014/main" id="{64E1C51B-A9CB-48C6-9877-EC8FDF4B2906}"/>
              </a:ext>
            </a:extLst>
          </p:cNvPr>
          <p:cNvPicPr>
            <a:picLocks noChangeAspect="1"/>
          </p:cNvPicPr>
          <p:nvPr/>
        </p:nvPicPr>
        <p:blipFill>
          <a:blip r:embed="rId3"/>
          <a:stretch>
            <a:fillRect/>
          </a:stretch>
        </p:blipFill>
        <p:spPr>
          <a:xfrm>
            <a:off x="8848014" y="377792"/>
            <a:ext cx="3816426" cy="3270930"/>
          </a:xfrm>
          <a:prstGeom prst="rect">
            <a:avLst/>
          </a:prstGeom>
        </p:spPr>
      </p:pic>
      <p:sp>
        <p:nvSpPr>
          <p:cNvPr id="4" name="Slide Number Placeholder 3">
            <a:extLst>
              <a:ext uri="{FF2B5EF4-FFF2-40B4-BE49-F238E27FC236}">
                <a16:creationId xmlns:a16="http://schemas.microsoft.com/office/drawing/2014/main" id="{1F1CE63B-7171-4B10-9F54-C86EA5779AD4}"/>
              </a:ext>
            </a:extLst>
          </p:cNvPr>
          <p:cNvSpPr>
            <a:spLocks noGrp="1"/>
          </p:cNvSpPr>
          <p:nvPr>
            <p:ph type="sldNum" sz="quarter" idx="12"/>
          </p:nvPr>
        </p:nvSpPr>
        <p:spPr/>
        <p:txBody>
          <a:bodyPr/>
          <a:lstStyle/>
          <a:p>
            <a:fld id="{4FAB73BC-B049-4115-A692-8D63A059BFB8}" type="slidenum">
              <a:rPr lang="en-US" smtClean="0"/>
              <a:pPr/>
              <a:t>1</a:t>
            </a:fld>
            <a:endParaRPr lang="en-US" dirty="0"/>
          </a:p>
        </p:txBody>
      </p:sp>
    </p:spTree>
    <p:extLst>
      <p:ext uri="{BB962C8B-B14F-4D97-AF65-F5344CB8AC3E}">
        <p14:creationId xmlns:p14="http://schemas.microsoft.com/office/powerpoint/2010/main" val="2079178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p:txBody>
          <a:bodyPr>
            <a:normAutofit fontScale="90000"/>
          </a:bodyPr>
          <a:lstStyle/>
          <a:p>
            <a:br>
              <a:rPr lang="en-US" sz="2700" b="1" u="sng" dirty="0"/>
            </a:br>
            <a:r>
              <a:rPr lang="en-US" sz="2700" b="1" u="sng" dirty="0"/>
              <a:t>Notification must be sent to School Director for New Hire Trainees</a:t>
            </a:r>
            <a:br>
              <a:rPr lang="en-US" sz="2700" b="1" u="sng" dirty="0"/>
            </a:br>
            <a:br>
              <a:rPr lang="en-US" sz="2700" u="sng" dirty="0"/>
            </a:br>
            <a:br>
              <a:rPr lang="en-US" sz="2700" u="sng" dirty="0"/>
            </a:br>
            <a:r>
              <a:rPr lang="en-US" sz="2700" u="sng" dirty="0"/>
              <a:t>N.J.S.A. </a:t>
            </a:r>
            <a:br>
              <a:rPr lang="en-US" sz="2700" dirty="0"/>
            </a:br>
            <a:r>
              <a:rPr lang="en-US" sz="2700" dirty="0"/>
              <a:t>52: 17B-77.16a</a:t>
            </a:r>
            <a:br>
              <a:rPr lang="en-US" sz="2700" dirty="0"/>
            </a:br>
            <a:r>
              <a:rPr lang="en-US" sz="2700" dirty="0"/>
              <a:t> </a:t>
            </a:r>
            <a:br>
              <a:rPr lang="en-US" sz="2700" dirty="0"/>
            </a:br>
            <a:r>
              <a:rPr lang="en-US" sz="2700" u="sng" dirty="0"/>
              <a:t>N.J.S.A. </a:t>
            </a:r>
            <a:br>
              <a:rPr lang="en-US" sz="2700" dirty="0"/>
            </a:br>
            <a:r>
              <a:rPr lang="en-US" sz="2700" dirty="0"/>
              <a:t>52: 17B-71c</a:t>
            </a:r>
            <a:br>
              <a:rPr lang="en-US" sz="2700" dirty="0"/>
            </a:br>
            <a:br>
              <a:rPr lang="en-US" sz="2700" dirty="0"/>
            </a:br>
            <a:r>
              <a:rPr lang="en-US" sz="2700" u="sng" dirty="0"/>
              <a:t>N.J.A.C. 13:1-</a:t>
            </a:r>
            <a:r>
              <a:rPr lang="en-US" sz="2700" dirty="0"/>
              <a:t>8.2</a:t>
            </a:r>
            <a:br>
              <a:rPr lang="en-US" dirty="0"/>
            </a:br>
            <a:endParaRPr lang="en-US" dirty="0"/>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825725" y="336767"/>
            <a:ext cx="7315200" cy="6175321"/>
          </a:xfrm>
        </p:spPr>
        <p:txBody>
          <a:bodyPr>
            <a:normAutofit fontScale="85000" lnSpcReduction="20000"/>
          </a:bodyPr>
          <a:lstStyle/>
          <a:p>
            <a:pPr marL="0" indent="0">
              <a:buNone/>
            </a:pPr>
            <a:endParaRPr lang="en-US" sz="3000" b="1" u="sng" dirty="0"/>
          </a:p>
          <a:p>
            <a:r>
              <a:rPr lang="en-US" sz="3000" dirty="0">
                <a:solidFill>
                  <a:schemeClr val="tx2"/>
                </a:solidFill>
              </a:rPr>
              <a:t>The amount of </a:t>
            </a:r>
            <a:r>
              <a:rPr lang="en-US" sz="3000" b="1" u="sng" dirty="0">
                <a:solidFill>
                  <a:schemeClr val="tx2"/>
                </a:solidFill>
              </a:rPr>
              <a:t>written notice that the Chief LEO Executive must provide the school director</a:t>
            </a:r>
            <a:r>
              <a:rPr lang="en-US" sz="3000" dirty="0">
                <a:solidFill>
                  <a:schemeClr val="tx2"/>
                </a:solidFill>
              </a:rPr>
              <a:t> prior to the course beginning that LEO Unit has complied with its responsibilities pursuant to </a:t>
            </a:r>
            <a:r>
              <a:rPr lang="en-US" sz="3000" u="sng" dirty="0">
                <a:solidFill>
                  <a:schemeClr val="tx2"/>
                </a:solidFill>
              </a:rPr>
              <a:t>N.J.A.C. 13:1-</a:t>
            </a:r>
            <a:r>
              <a:rPr lang="en-US" sz="3000" dirty="0">
                <a:solidFill>
                  <a:schemeClr val="tx2"/>
                </a:solidFill>
              </a:rPr>
              <a:t>8.1, et. seq. </a:t>
            </a:r>
            <a:r>
              <a:rPr lang="en-US" sz="3000" b="1" u="sng" dirty="0">
                <a:solidFill>
                  <a:schemeClr val="tx2"/>
                </a:solidFill>
              </a:rPr>
              <a:t>has increased from 10 days to 21 days.</a:t>
            </a:r>
          </a:p>
          <a:p>
            <a:pPr marL="0" indent="0">
              <a:buNone/>
            </a:pPr>
            <a:r>
              <a:rPr lang="en-US" sz="3000" u="sng" dirty="0">
                <a:solidFill>
                  <a:srgbClr val="00B0F0"/>
                </a:solidFill>
              </a:rPr>
              <a:t> </a:t>
            </a:r>
          </a:p>
          <a:p>
            <a:r>
              <a:rPr lang="en-US" sz="3000" dirty="0">
                <a:solidFill>
                  <a:schemeClr val="tx2"/>
                </a:solidFill>
              </a:rPr>
              <a:t>If LEO Unit cannot comply, LEO Unit may make a written request to the Commission for an extension of time.  </a:t>
            </a:r>
          </a:p>
          <a:p>
            <a:endParaRPr lang="en-US" sz="3000" dirty="0">
              <a:solidFill>
                <a:schemeClr val="tx2"/>
              </a:solidFill>
            </a:endParaRPr>
          </a:p>
          <a:p>
            <a:r>
              <a:rPr lang="en-US" sz="3000" dirty="0">
                <a:solidFill>
                  <a:schemeClr val="tx2"/>
                </a:solidFill>
              </a:rPr>
              <a:t> The extension request must state the reasons why  an extension of time is needed.   </a:t>
            </a:r>
          </a:p>
          <a:p>
            <a:pPr marL="0" indent="0">
              <a:buNone/>
            </a:pPr>
            <a:endParaRPr lang="en-US" sz="3000" dirty="0">
              <a:solidFill>
                <a:schemeClr val="tx2"/>
              </a:solidFill>
            </a:endParaRPr>
          </a:p>
          <a:p>
            <a:r>
              <a:rPr lang="en-US" sz="3000" b="1" u="sng" dirty="0">
                <a:solidFill>
                  <a:schemeClr val="tx2"/>
                </a:solidFill>
              </a:rPr>
              <a:t>Important to schedule hiring around beginning of academy class</a:t>
            </a:r>
          </a:p>
          <a:p>
            <a:endParaRPr lang="en-US" b="1" dirty="0"/>
          </a:p>
        </p:txBody>
      </p:sp>
      <p:sp>
        <p:nvSpPr>
          <p:cNvPr id="4" name="Slide Number Placeholder 3">
            <a:extLst>
              <a:ext uri="{FF2B5EF4-FFF2-40B4-BE49-F238E27FC236}">
                <a16:creationId xmlns:a16="http://schemas.microsoft.com/office/drawing/2014/main" id="{1D099E97-9CF1-46EB-83FA-18AB66F855B5}"/>
              </a:ext>
            </a:extLst>
          </p:cNvPr>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1076650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177076" y="369990"/>
            <a:ext cx="3996992" cy="4686301"/>
          </a:xfrm>
        </p:spPr>
        <p:txBody>
          <a:bodyPr>
            <a:normAutofit fontScale="90000"/>
          </a:bodyPr>
          <a:lstStyle/>
          <a:p>
            <a:br>
              <a:rPr lang="en-US" u="sng" dirty="0"/>
            </a:br>
            <a:br>
              <a:rPr lang="en-US" u="sng" dirty="0"/>
            </a:br>
            <a:br>
              <a:rPr lang="en-US" u="sng" dirty="0"/>
            </a:br>
            <a:r>
              <a:rPr lang="en-US" sz="2200" b="1" u="sng" dirty="0"/>
              <a:t>License Requirements: </a:t>
            </a:r>
            <a:br>
              <a:rPr lang="en-US" sz="2200" b="1" u="sng" dirty="0"/>
            </a:br>
            <a:r>
              <a:rPr lang="en-US" sz="2200" b="1" u="sng" dirty="0"/>
              <a:t>Screening Applicants </a:t>
            </a:r>
            <a:br>
              <a:rPr lang="en-US" sz="2200" b="1" u="sng" dirty="0"/>
            </a:br>
            <a:br>
              <a:rPr lang="en-US" sz="2200" b="1" u="sng" dirty="0"/>
            </a:br>
            <a:r>
              <a:rPr lang="en-US" sz="1800" b="1" u="sng" dirty="0"/>
              <a:t>N.J.S.A. </a:t>
            </a:r>
            <a:br>
              <a:rPr lang="en-US" sz="1800" b="1" dirty="0"/>
            </a:br>
            <a:r>
              <a:rPr lang="en-US" sz="1800" b="1" dirty="0"/>
              <a:t>52: 17B-67.1</a:t>
            </a:r>
            <a:br>
              <a:rPr lang="en-US" sz="1800" dirty="0"/>
            </a:br>
            <a:br>
              <a:rPr lang="en-US" sz="1800" u="sng" dirty="0"/>
            </a:br>
            <a:r>
              <a:rPr lang="en-US" sz="1800" u="sng" dirty="0"/>
              <a:t>N.J.S.A. </a:t>
            </a:r>
            <a:br>
              <a:rPr lang="en-US" sz="1800" dirty="0"/>
            </a:br>
            <a:r>
              <a:rPr lang="en-US" sz="1800" dirty="0"/>
              <a:t>52: 17B-71b</a:t>
            </a:r>
            <a:br>
              <a:rPr lang="en-US" sz="1800" u="sng" dirty="0"/>
            </a:br>
            <a:br>
              <a:rPr lang="en-US" sz="1800" u="sng" dirty="0"/>
            </a:br>
            <a:r>
              <a:rPr lang="en-US" sz="1800" u="sng" dirty="0"/>
              <a:t>N.J.S.A. </a:t>
            </a:r>
            <a:br>
              <a:rPr lang="en-US" sz="1800" dirty="0"/>
            </a:br>
            <a:r>
              <a:rPr lang="en-US" sz="1800" dirty="0"/>
              <a:t>52: 17B-71c </a:t>
            </a:r>
            <a:br>
              <a:rPr lang="en-US" sz="1800" dirty="0"/>
            </a:br>
            <a:br>
              <a:rPr lang="en-US" sz="1800" dirty="0"/>
            </a:br>
            <a:r>
              <a:rPr lang="en-US" sz="1800" u="sng" dirty="0"/>
              <a:t>N.J.S.A. </a:t>
            </a:r>
            <a:br>
              <a:rPr lang="en-US" sz="1800" dirty="0"/>
            </a:br>
            <a:r>
              <a:rPr lang="en-US" sz="1800" dirty="0"/>
              <a:t>52: 17B-71d</a:t>
            </a:r>
            <a:br>
              <a:rPr lang="en-US" sz="1800" dirty="0"/>
            </a:br>
            <a:br>
              <a:rPr lang="en-US" sz="1800" dirty="0"/>
            </a:br>
            <a:r>
              <a:rPr lang="en-US" sz="1800" u="sng" dirty="0"/>
              <a:t>N.J.A.C. </a:t>
            </a:r>
            <a:r>
              <a:rPr lang="en-US" sz="1800" dirty="0"/>
              <a:t>13: 1-10.2</a:t>
            </a:r>
            <a:br>
              <a:rPr lang="en-US" sz="1800" dirty="0"/>
            </a:br>
            <a:br>
              <a:rPr lang="en-US" sz="1800" dirty="0"/>
            </a:br>
            <a:r>
              <a:rPr lang="en-US" sz="1800" u="sng" dirty="0"/>
              <a:t>N.J.A.C. </a:t>
            </a:r>
            <a:r>
              <a:rPr lang="en-US" sz="1800" dirty="0"/>
              <a:t>13: 1-11.2</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4174068" y="933553"/>
            <a:ext cx="7315200" cy="5510349"/>
          </a:xfrm>
        </p:spPr>
        <p:txBody>
          <a:bodyPr>
            <a:normAutofit fontScale="92500" lnSpcReduction="20000"/>
          </a:bodyPr>
          <a:lstStyle/>
          <a:p>
            <a:pPr marL="0" indent="0">
              <a:buNone/>
            </a:pPr>
            <a:endParaRPr lang="en-US" dirty="0"/>
          </a:p>
          <a:p>
            <a:pPr marL="0" indent="0">
              <a:buNone/>
            </a:pPr>
            <a:endParaRPr lang="en-US" sz="2400" b="1" dirty="0">
              <a:solidFill>
                <a:srgbClr val="00B0F0"/>
              </a:solidFill>
            </a:endParaRPr>
          </a:p>
          <a:p>
            <a:r>
              <a:rPr lang="en-US" sz="2400" b="1" dirty="0"/>
              <a:t>In order to be licensed, the Applicant must satisfy the basic licensing requirements.  </a:t>
            </a:r>
          </a:p>
          <a:p>
            <a:pPr lvl="1"/>
            <a:r>
              <a:rPr lang="en-US" sz="2400" b="1" i="1" dirty="0">
                <a:solidFill>
                  <a:schemeClr val="tx2"/>
                </a:solidFill>
              </a:rPr>
              <a:t>LEOs appointed on or after 1/1/24 must complete the initial licensing process.  </a:t>
            </a:r>
          </a:p>
          <a:p>
            <a:pPr lvl="1"/>
            <a:r>
              <a:rPr lang="en-US" sz="2400" b="1" i="1" dirty="0">
                <a:solidFill>
                  <a:schemeClr val="tx2"/>
                </a:solidFill>
              </a:rPr>
              <a:t>LEOs appointed prior to 1/1/24 must complete the license renewal process. </a:t>
            </a:r>
          </a:p>
          <a:p>
            <a:pPr marL="0" indent="0">
              <a:buNone/>
            </a:pPr>
            <a:endParaRPr lang="en-US" sz="2400" b="1" dirty="0"/>
          </a:p>
          <a:p>
            <a:r>
              <a:rPr lang="en-US" sz="2400" b="1" dirty="0"/>
              <a:t>If the Applicant does not satisfy the basic licensing requirements, they cannot be licensed. </a:t>
            </a:r>
          </a:p>
          <a:p>
            <a:pPr lvl="1"/>
            <a:r>
              <a:rPr lang="en-US" sz="2200" b="1" i="1" u="sng" dirty="0"/>
              <a:t>BACKGROUND IS IMPORTANT</a:t>
            </a:r>
          </a:p>
          <a:p>
            <a:endParaRPr lang="en-US" sz="2400" b="1" i="1" u="sng" dirty="0"/>
          </a:p>
          <a:p>
            <a:endParaRPr lang="en-US" sz="2400" b="1" i="1" u="sng" dirty="0"/>
          </a:p>
          <a:p>
            <a:pPr lvl="1"/>
            <a:endParaRPr lang="en-US" dirty="0"/>
          </a:p>
          <a:p>
            <a:pPr marL="0" indent="0">
              <a:buNone/>
            </a:pPr>
            <a:r>
              <a:rPr lang="en-US" dirty="0"/>
              <a:t> </a:t>
            </a:r>
          </a:p>
        </p:txBody>
      </p:sp>
      <p:sp>
        <p:nvSpPr>
          <p:cNvPr id="4" name="Slide Number Placeholder 3">
            <a:extLst>
              <a:ext uri="{FF2B5EF4-FFF2-40B4-BE49-F238E27FC236}">
                <a16:creationId xmlns:a16="http://schemas.microsoft.com/office/drawing/2014/main" id="{D1459235-9000-49D8-9D96-2D6609B5DA6C}"/>
              </a:ext>
            </a:extLst>
          </p:cNvPr>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3620908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187605" y="582661"/>
            <a:ext cx="2947482" cy="4601183"/>
          </a:xfrm>
        </p:spPr>
        <p:txBody>
          <a:bodyPr>
            <a:normAutofit fontScale="90000"/>
          </a:bodyPr>
          <a:lstStyle/>
          <a:p>
            <a:br>
              <a:rPr lang="en-US" u="sng" dirty="0"/>
            </a:br>
            <a:r>
              <a:rPr lang="en-US" sz="2200" b="1" u="sng" dirty="0"/>
              <a:t>License Requirements: </a:t>
            </a:r>
            <a:br>
              <a:rPr lang="en-US" sz="2200" b="1" u="sng" dirty="0"/>
            </a:br>
            <a:r>
              <a:rPr lang="en-US" sz="2200" b="1" u="sng" dirty="0"/>
              <a:t>Screening Applicants</a:t>
            </a:r>
            <a:br>
              <a:rPr lang="en-US" sz="2200" dirty="0"/>
            </a:br>
            <a:br>
              <a:rPr lang="en-US" sz="2200" dirty="0"/>
            </a:br>
            <a:r>
              <a:rPr lang="en-US" sz="2200" u="sng" dirty="0"/>
              <a:t>N.J.S.A. </a:t>
            </a:r>
            <a:br>
              <a:rPr lang="en-US" sz="2200" dirty="0"/>
            </a:br>
            <a:r>
              <a:rPr lang="en-US" sz="2200" dirty="0"/>
              <a:t>52: 17B-71b</a:t>
            </a:r>
            <a:br>
              <a:rPr lang="en-US" sz="2200" u="sng" dirty="0"/>
            </a:br>
            <a:br>
              <a:rPr lang="en-US" sz="2200" u="sng" dirty="0"/>
            </a:br>
            <a:r>
              <a:rPr lang="en-US" sz="2200" u="sng" dirty="0"/>
              <a:t>N.J.S.A. </a:t>
            </a:r>
            <a:br>
              <a:rPr lang="en-US" sz="2200" dirty="0"/>
            </a:br>
            <a:r>
              <a:rPr lang="en-US" sz="2200" dirty="0"/>
              <a:t>52: 17B-71c </a:t>
            </a:r>
            <a:br>
              <a:rPr lang="en-US" sz="2200" dirty="0"/>
            </a:br>
            <a:br>
              <a:rPr lang="en-US" sz="2200" dirty="0"/>
            </a:br>
            <a:r>
              <a:rPr lang="en-US" sz="2200" u="sng" dirty="0"/>
              <a:t>N.J.S.A. </a:t>
            </a:r>
            <a:br>
              <a:rPr lang="en-US" sz="2200" dirty="0"/>
            </a:br>
            <a:r>
              <a:rPr lang="en-US" sz="2200" dirty="0"/>
              <a:t>52: 17B-71d</a:t>
            </a:r>
            <a:br>
              <a:rPr lang="en-US" sz="2200" dirty="0"/>
            </a:br>
            <a:br>
              <a:rPr lang="en-US" sz="2200" dirty="0"/>
            </a:br>
            <a:r>
              <a:rPr lang="en-US" sz="2200" u="sng" dirty="0"/>
              <a:t>N.J.A.C. </a:t>
            </a:r>
            <a:r>
              <a:rPr lang="en-US" sz="2200" dirty="0"/>
              <a:t>13: 1-10.2</a:t>
            </a:r>
            <a:br>
              <a:rPr lang="en-US" sz="2200" dirty="0"/>
            </a:br>
            <a:r>
              <a:rPr lang="en-US" sz="2200" u="sng" dirty="0"/>
              <a:t>N.J.A.C. </a:t>
            </a:r>
            <a:r>
              <a:rPr lang="en-US" sz="2200" dirty="0"/>
              <a:t>13: 1-10.3</a:t>
            </a:r>
            <a:br>
              <a:rPr lang="en-US" dirty="0"/>
            </a:br>
            <a:r>
              <a:rPr lang="en-US" sz="2200" u="sng" dirty="0"/>
              <a:t>N.J.A.C. </a:t>
            </a:r>
            <a:r>
              <a:rPr lang="en-US" sz="2200" dirty="0"/>
              <a:t>13: 1-11.2</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810925" y="581967"/>
            <a:ext cx="7315200" cy="1521153"/>
          </a:xfrm>
        </p:spPr>
        <p:txBody>
          <a:bodyPr>
            <a:normAutofit/>
          </a:bodyPr>
          <a:lstStyle/>
          <a:p>
            <a:pPr marL="0" indent="0">
              <a:buNone/>
            </a:pPr>
            <a:endParaRPr lang="en-US" sz="2400" b="1" dirty="0"/>
          </a:p>
          <a:p>
            <a:r>
              <a:rPr lang="en-US" sz="2400" b="1" u="sng" dirty="0"/>
              <a:t> A license application may be denied if the applicant fails to meet any of the license requirements such as</a:t>
            </a:r>
            <a:r>
              <a:rPr lang="en-US" sz="2400" dirty="0"/>
              <a:t>:  </a:t>
            </a:r>
          </a:p>
          <a:p>
            <a:endParaRPr lang="en-US" sz="2400" dirty="0"/>
          </a:p>
          <a:p>
            <a:endParaRPr lang="en-US" sz="2600" i="1" dirty="0"/>
          </a:p>
          <a:p>
            <a:pPr marL="502920" lvl="1" indent="0">
              <a:buNone/>
            </a:pPr>
            <a:endParaRPr lang="en-US" sz="2400" i="1" dirty="0"/>
          </a:p>
          <a:p>
            <a:pPr lvl="1"/>
            <a:endParaRPr lang="en-US" dirty="0"/>
          </a:p>
          <a:p>
            <a:endParaRPr lang="en-US" dirty="0"/>
          </a:p>
        </p:txBody>
      </p:sp>
      <p:sp>
        <p:nvSpPr>
          <p:cNvPr id="4" name="Slide Number Placeholder 3">
            <a:extLst>
              <a:ext uri="{FF2B5EF4-FFF2-40B4-BE49-F238E27FC236}">
                <a16:creationId xmlns:a16="http://schemas.microsoft.com/office/drawing/2014/main" id="{D1459235-9000-49D8-9D96-2D6609B5DA6C}"/>
              </a:ext>
            </a:extLst>
          </p:cNvPr>
          <p:cNvSpPr>
            <a:spLocks noGrp="1"/>
          </p:cNvSpPr>
          <p:nvPr>
            <p:ph type="sldNum" sz="quarter" idx="12"/>
          </p:nvPr>
        </p:nvSpPr>
        <p:spPr/>
        <p:txBody>
          <a:bodyPr/>
          <a:lstStyle/>
          <a:p>
            <a:fld id="{4FAB73BC-B049-4115-A692-8D63A059BFB8}" type="slidenum">
              <a:rPr lang="en-US" smtClean="0"/>
              <a:pPr/>
              <a:t>12</a:t>
            </a:fld>
            <a:endParaRPr lang="en-US" dirty="0"/>
          </a:p>
        </p:txBody>
      </p:sp>
      <p:graphicFrame>
        <p:nvGraphicFramePr>
          <p:cNvPr id="5" name="Table 4">
            <a:extLst>
              <a:ext uri="{FF2B5EF4-FFF2-40B4-BE49-F238E27FC236}">
                <a16:creationId xmlns:a16="http://schemas.microsoft.com/office/drawing/2014/main" id="{DC082F36-186B-4527-B610-C5A8CAF75294}"/>
              </a:ext>
            </a:extLst>
          </p:cNvPr>
          <p:cNvGraphicFramePr>
            <a:graphicFrameLocks noGrp="1"/>
          </p:cNvGraphicFramePr>
          <p:nvPr>
            <p:extLst>
              <p:ext uri="{D42A27DB-BD31-4B8C-83A1-F6EECF244321}">
                <p14:modId xmlns:p14="http://schemas.microsoft.com/office/powerpoint/2010/main" val="132040881"/>
              </p:ext>
            </p:extLst>
          </p:nvPr>
        </p:nvGraphicFramePr>
        <p:xfrm>
          <a:off x="3596640" y="1246833"/>
          <a:ext cx="8128000" cy="53035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978854310"/>
                    </a:ext>
                  </a:extLst>
                </a:gridCol>
                <a:gridCol w="2032000">
                  <a:extLst>
                    <a:ext uri="{9D8B030D-6E8A-4147-A177-3AD203B41FA5}">
                      <a16:colId xmlns:a16="http://schemas.microsoft.com/office/drawing/2014/main" val="3626232816"/>
                    </a:ext>
                  </a:extLst>
                </a:gridCol>
                <a:gridCol w="2032000">
                  <a:extLst>
                    <a:ext uri="{9D8B030D-6E8A-4147-A177-3AD203B41FA5}">
                      <a16:colId xmlns:a16="http://schemas.microsoft.com/office/drawing/2014/main" val="205442151"/>
                    </a:ext>
                  </a:extLst>
                </a:gridCol>
                <a:gridCol w="2032000">
                  <a:extLst>
                    <a:ext uri="{9D8B030D-6E8A-4147-A177-3AD203B41FA5}">
                      <a16:colId xmlns:a16="http://schemas.microsoft.com/office/drawing/2014/main" val="1141594577"/>
                    </a:ext>
                  </a:extLst>
                </a:gridCol>
              </a:tblGrid>
              <a:tr h="370840">
                <a:tc>
                  <a:txBody>
                    <a:bodyPr/>
                    <a:lstStyle/>
                    <a:p>
                      <a:r>
                        <a:rPr lang="en-US" b="1" dirty="0">
                          <a:solidFill>
                            <a:schemeClr val="bg1"/>
                          </a:solidFill>
                        </a:rPr>
                        <a:t>1) 18 or older</a:t>
                      </a:r>
                    </a:p>
                  </a:txBody>
                  <a:tcPr>
                    <a:solidFill>
                      <a:schemeClr val="accent1">
                        <a:lumMod val="20000"/>
                        <a:lumOff val="80000"/>
                      </a:schemeClr>
                    </a:solidFill>
                  </a:tcPr>
                </a:tc>
                <a:tc>
                  <a:txBody>
                    <a:bodyPr/>
                    <a:lstStyle/>
                    <a:p>
                      <a:r>
                        <a:rPr lang="en-US" b="1" dirty="0">
                          <a:solidFill>
                            <a:schemeClr val="bg1"/>
                          </a:solidFill>
                        </a:rPr>
                        <a:t>5) US Citizen ( if required)</a:t>
                      </a:r>
                    </a:p>
                  </a:txBody>
                  <a:tcPr>
                    <a:solidFill>
                      <a:schemeClr val="accent1">
                        <a:lumMod val="20000"/>
                        <a:lumOff val="80000"/>
                      </a:schemeClr>
                    </a:solidFill>
                  </a:tcPr>
                </a:tc>
                <a:tc>
                  <a:txBody>
                    <a:bodyPr/>
                    <a:lstStyle/>
                    <a:p>
                      <a:r>
                        <a:rPr lang="en-US" b="1" dirty="0">
                          <a:solidFill>
                            <a:schemeClr val="bg1"/>
                          </a:solidFill>
                        </a:rPr>
                        <a:t>9) H.S. or G.E.D.</a:t>
                      </a:r>
                    </a:p>
                  </a:txBody>
                  <a:tcPr>
                    <a:solidFill>
                      <a:schemeClr val="accent1">
                        <a:lumMod val="20000"/>
                        <a:lumOff val="80000"/>
                      </a:schemeClr>
                    </a:solidFill>
                  </a:tcPr>
                </a:tc>
                <a:tc>
                  <a:txBody>
                    <a:bodyPr/>
                    <a:lstStyle/>
                    <a:p>
                      <a:r>
                        <a:rPr lang="en-US" b="1" dirty="0">
                          <a:solidFill>
                            <a:schemeClr val="bg1"/>
                          </a:solidFill>
                        </a:rPr>
                        <a:t>13) Valid D.L.</a:t>
                      </a:r>
                    </a:p>
                  </a:txBody>
                  <a:tcPr>
                    <a:solidFill>
                      <a:schemeClr val="accent1">
                        <a:lumMod val="20000"/>
                        <a:lumOff val="80000"/>
                      </a:schemeClr>
                    </a:solidFill>
                  </a:tcPr>
                </a:tc>
                <a:extLst>
                  <a:ext uri="{0D108BD9-81ED-4DB2-BD59-A6C34878D82A}">
                    <a16:rowId xmlns:a16="http://schemas.microsoft.com/office/drawing/2014/main" val="2841692360"/>
                  </a:ext>
                </a:extLst>
              </a:tr>
              <a:tr h="370840">
                <a:tc>
                  <a:txBody>
                    <a:bodyPr/>
                    <a:lstStyle/>
                    <a:p>
                      <a:r>
                        <a:rPr lang="en-US" b="1" dirty="0">
                          <a:solidFill>
                            <a:schemeClr val="bg1"/>
                          </a:solidFill>
                        </a:rPr>
                        <a:t>2) No Dishonorable Discharge</a:t>
                      </a:r>
                    </a:p>
                  </a:txBody>
                  <a:tcPr>
                    <a:solidFill>
                      <a:schemeClr val="accent1">
                        <a:lumMod val="20000"/>
                        <a:lumOff val="80000"/>
                      </a:schemeClr>
                    </a:solidFill>
                  </a:tcPr>
                </a:tc>
                <a:tc>
                  <a:txBody>
                    <a:bodyPr/>
                    <a:lstStyle/>
                    <a:p>
                      <a:r>
                        <a:rPr lang="en-US" b="1" dirty="0">
                          <a:solidFill>
                            <a:schemeClr val="bg1"/>
                          </a:solidFill>
                        </a:rPr>
                        <a:t>6) Fingerprinted to PTC Standards</a:t>
                      </a:r>
                    </a:p>
                  </a:txBody>
                  <a:tcPr>
                    <a:solidFill>
                      <a:schemeClr val="accent1">
                        <a:lumMod val="20000"/>
                        <a:lumOff val="80000"/>
                      </a:schemeClr>
                    </a:solidFill>
                  </a:tcPr>
                </a:tc>
                <a:tc>
                  <a:txBody>
                    <a:bodyPr/>
                    <a:lstStyle/>
                    <a:p>
                      <a:r>
                        <a:rPr lang="en-US" b="1" dirty="0">
                          <a:solidFill>
                            <a:schemeClr val="bg1"/>
                          </a:solidFill>
                        </a:rPr>
                        <a:t>10) Pass PTC authorized background check</a:t>
                      </a:r>
                    </a:p>
                  </a:txBody>
                  <a:tcPr>
                    <a:solidFill>
                      <a:schemeClr val="accent1">
                        <a:lumMod val="20000"/>
                        <a:lumOff val="80000"/>
                      </a:schemeClr>
                    </a:solidFill>
                  </a:tcPr>
                </a:tc>
                <a:tc>
                  <a:txBody>
                    <a:bodyPr/>
                    <a:lstStyle/>
                    <a:p>
                      <a:r>
                        <a:rPr lang="en-US" b="1" dirty="0">
                          <a:solidFill>
                            <a:schemeClr val="bg1"/>
                          </a:solidFill>
                        </a:rPr>
                        <a:t>14) Pass a Medical Exam</a:t>
                      </a:r>
                    </a:p>
                  </a:txBody>
                  <a:tcPr>
                    <a:solidFill>
                      <a:schemeClr val="accent1">
                        <a:lumMod val="20000"/>
                        <a:lumOff val="80000"/>
                      </a:schemeClr>
                    </a:solidFill>
                  </a:tcPr>
                </a:tc>
                <a:extLst>
                  <a:ext uri="{0D108BD9-81ED-4DB2-BD59-A6C34878D82A}">
                    <a16:rowId xmlns:a16="http://schemas.microsoft.com/office/drawing/2014/main" val="1088750366"/>
                  </a:ext>
                </a:extLst>
              </a:tr>
              <a:tr h="370840">
                <a:tc>
                  <a:txBody>
                    <a:bodyPr/>
                    <a:lstStyle/>
                    <a:p>
                      <a:r>
                        <a:rPr lang="en-US" b="1" dirty="0">
                          <a:solidFill>
                            <a:schemeClr val="bg1"/>
                          </a:solidFill>
                        </a:rPr>
                        <a:t>3) Pass a drug test</a:t>
                      </a:r>
                    </a:p>
                  </a:txBody>
                  <a:tcPr>
                    <a:solidFill>
                      <a:schemeClr val="accent1">
                        <a:lumMod val="20000"/>
                        <a:lumOff val="80000"/>
                      </a:schemeClr>
                    </a:solidFill>
                  </a:tcPr>
                </a:tc>
                <a:tc>
                  <a:txBody>
                    <a:bodyPr/>
                    <a:lstStyle/>
                    <a:p>
                      <a:r>
                        <a:rPr lang="en-US" b="1" dirty="0">
                          <a:solidFill>
                            <a:schemeClr val="bg1"/>
                          </a:solidFill>
                        </a:rPr>
                        <a:t>7) Pass a psychological exam</a:t>
                      </a:r>
                    </a:p>
                  </a:txBody>
                  <a:tcPr>
                    <a:solidFill>
                      <a:schemeClr val="accent1">
                        <a:lumMod val="20000"/>
                        <a:lumOff val="80000"/>
                      </a:schemeClr>
                    </a:solidFill>
                  </a:tcPr>
                </a:tc>
                <a:tc>
                  <a:txBody>
                    <a:bodyPr/>
                    <a:lstStyle/>
                    <a:p>
                      <a:r>
                        <a:rPr lang="en-US" b="1" dirty="0">
                          <a:solidFill>
                            <a:schemeClr val="bg1"/>
                          </a:solidFill>
                        </a:rPr>
                        <a:t>11) Pass a physical ability test. No PT test for renewals. </a:t>
                      </a:r>
                    </a:p>
                  </a:txBody>
                  <a:tcPr>
                    <a:solidFill>
                      <a:schemeClr val="accent1">
                        <a:lumMod val="20000"/>
                        <a:lumOff val="80000"/>
                      </a:schemeClr>
                    </a:solidFill>
                  </a:tcPr>
                </a:tc>
                <a:tc>
                  <a:txBody>
                    <a:bodyPr/>
                    <a:lstStyle/>
                    <a:p>
                      <a:r>
                        <a:rPr lang="en-US" b="1" dirty="0">
                          <a:solidFill>
                            <a:schemeClr val="bg1"/>
                          </a:solidFill>
                        </a:rPr>
                        <a:t>15) Not on inactive status (renewal only)</a:t>
                      </a:r>
                    </a:p>
                  </a:txBody>
                  <a:tcPr>
                    <a:solidFill>
                      <a:schemeClr val="accent1">
                        <a:lumMod val="20000"/>
                        <a:lumOff val="80000"/>
                      </a:schemeClr>
                    </a:solidFill>
                  </a:tcPr>
                </a:tc>
                <a:extLst>
                  <a:ext uri="{0D108BD9-81ED-4DB2-BD59-A6C34878D82A}">
                    <a16:rowId xmlns:a16="http://schemas.microsoft.com/office/drawing/2014/main" val="4084392325"/>
                  </a:ext>
                </a:extLst>
              </a:tr>
              <a:tr h="370840">
                <a:tc>
                  <a:txBody>
                    <a:bodyPr/>
                    <a:lstStyle/>
                    <a:p>
                      <a:r>
                        <a:rPr lang="en-US" sz="1800" b="1" i="1" dirty="0">
                          <a:solidFill>
                            <a:schemeClr val="bg1"/>
                          </a:solidFill>
                        </a:rPr>
                        <a:t>4) Certify they have  not engaged in any conduct or been the subject of any action which would provide grounds to refuse to renew the LEO’s license (renewal only)</a:t>
                      </a:r>
                      <a:endParaRPr lang="en-US" b="1" dirty="0">
                        <a:solidFill>
                          <a:schemeClr val="bg1"/>
                        </a:solidFill>
                      </a:endParaRPr>
                    </a:p>
                  </a:txBody>
                  <a:tcPr>
                    <a:solidFill>
                      <a:schemeClr val="accent1">
                        <a:lumMod val="20000"/>
                        <a:lumOff val="80000"/>
                      </a:schemeClr>
                    </a:solidFill>
                  </a:tcPr>
                </a:tc>
                <a:tc>
                  <a:txBody>
                    <a:bodyPr/>
                    <a:lstStyle/>
                    <a:p>
                      <a:r>
                        <a:rPr lang="en-US" b="1" dirty="0">
                          <a:solidFill>
                            <a:schemeClr val="bg1"/>
                          </a:solidFill>
                        </a:rPr>
                        <a:t>8) Certify they continue to meet the eligibility standards to serve (renewal only) </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1" dirty="0">
                          <a:solidFill>
                            <a:schemeClr val="bg1"/>
                          </a:solidFill>
                        </a:rPr>
                        <a:t>12) meet and complete all PTC required basic physical education requirements and</a:t>
                      </a:r>
                    </a:p>
                    <a:p>
                      <a:endParaRPr lang="en-US" b="1" dirty="0">
                        <a:solidFill>
                          <a:schemeClr val="bg1"/>
                        </a:solidFill>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1" dirty="0">
                          <a:solidFill>
                            <a:schemeClr val="bg1"/>
                          </a:solidFill>
                        </a:rPr>
                        <a:t>16) successfully complete any PTC prescribed probationary period.  </a:t>
                      </a:r>
                    </a:p>
                    <a:p>
                      <a:endParaRPr lang="en-US" b="1" dirty="0">
                        <a:solidFill>
                          <a:schemeClr val="bg1"/>
                        </a:solidFill>
                      </a:endParaRPr>
                    </a:p>
                  </a:txBody>
                  <a:tcPr>
                    <a:solidFill>
                      <a:schemeClr val="accent1">
                        <a:lumMod val="20000"/>
                        <a:lumOff val="80000"/>
                      </a:schemeClr>
                    </a:solidFill>
                  </a:tcPr>
                </a:tc>
                <a:extLst>
                  <a:ext uri="{0D108BD9-81ED-4DB2-BD59-A6C34878D82A}">
                    <a16:rowId xmlns:a16="http://schemas.microsoft.com/office/drawing/2014/main" val="3879891523"/>
                  </a:ext>
                </a:extLst>
              </a:tr>
            </a:tbl>
          </a:graphicData>
        </a:graphic>
      </p:graphicFrame>
    </p:spTree>
    <p:extLst>
      <p:ext uri="{BB962C8B-B14F-4D97-AF65-F5344CB8AC3E}">
        <p14:creationId xmlns:p14="http://schemas.microsoft.com/office/powerpoint/2010/main" val="1366686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52919" y="864108"/>
            <a:ext cx="2947482" cy="4601183"/>
          </a:xfrm>
        </p:spPr>
        <p:txBody>
          <a:bodyPr>
            <a:normAutofit fontScale="90000"/>
          </a:bodyPr>
          <a:lstStyle/>
          <a:p>
            <a:r>
              <a:rPr lang="en-US" sz="2400" b="1" u="sng" dirty="0"/>
              <a:t>WHAT THE BACKGROUND CHECK MUST INCLUDE:</a:t>
            </a:r>
            <a:br>
              <a:rPr lang="en-US" b="1" u="sng" dirty="0"/>
            </a:br>
            <a:br>
              <a:rPr lang="en-US" u="sng" dirty="0"/>
            </a:br>
            <a:r>
              <a:rPr lang="en-US" sz="2200" u="sng" dirty="0"/>
              <a:t>N.J.S.A. </a:t>
            </a:r>
            <a:br>
              <a:rPr lang="en-US" sz="2200" dirty="0"/>
            </a:br>
            <a:r>
              <a:rPr lang="en-US" sz="2200" dirty="0"/>
              <a:t>52: 17B-71c </a:t>
            </a:r>
            <a:br>
              <a:rPr lang="en-US" sz="2200" dirty="0"/>
            </a:br>
            <a:br>
              <a:rPr lang="en-US" sz="2200" dirty="0"/>
            </a:br>
            <a:r>
              <a:rPr lang="en-US" sz="2200" u="sng" dirty="0"/>
              <a:t>N.J.S.A. </a:t>
            </a:r>
            <a:br>
              <a:rPr lang="en-US" sz="2200" dirty="0"/>
            </a:br>
            <a:r>
              <a:rPr lang="en-US" sz="2200" dirty="0"/>
              <a:t>52: 17B-71d</a:t>
            </a:r>
            <a:br>
              <a:rPr lang="en-US" sz="2200" dirty="0"/>
            </a:br>
            <a:br>
              <a:rPr lang="en-US" sz="2200" dirty="0"/>
            </a:br>
            <a:r>
              <a:rPr lang="en-US" sz="2200" u="sng" dirty="0"/>
              <a:t>N.J.A.C. </a:t>
            </a:r>
            <a:r>
              <a:rPr lang="en-US" sz="2200" dirty="0"/>
              <a:t>13: 1-10.3</a:t>
            </a:r>
            <a:br>
              <a:rPr lang="en-US" sz="2200" dirty="0"/>
            </a:br>
            <a:br>
              <a:rPr lang="en-US" sz="2200" dirty="0"/>
            </a:br>
            <a:r>
              <a:rPr lang="en-US" sz="2200" u="sng" dirty="0"/>
              <a:t>N.J.A.C. </a:t>
            </a:r>
            <a:r>
              <a:rPr lang="en-US" sz="2200" dirty="0"/>
              <a:t>13: 1-11.2</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869268" y="-401216"/>
            <a:ext cx="7315200" cy="7641771"/>
          </a:xfrm>
        </p:spPr>
        <p:txBody>
          <a:bodyPr>
            <a:normAutofit/>
          </a:bodyPr>
          <a:lstStyle/>
          <a:p>
            <a:pPr marL="0" indent="0">
              <a:buNone/>
            </a:pPr>
            <a:endParaRPr lang="en-US" dirty="0"/>
          </a:p>
          <a:p>
            <a:pPr marL="0" indent="0">
              <a:buNone/>
            </a:pPr>
            <a:endParaRPr lang="en-US" b="1" u="sng" dirty="0">
              <a:solidFill>
                <a:schemeClr val="tx2"/>
              </a:solidFill>
            </a:endParaRPr>
          </a:p>
          <a:p>
            <a:pPr marL="0" indent="0">
              <a:buNone/>
            </a:pPr>
            <a:endParaRPr lang="en-US" sz="2200" b="1" i="1" u="sng" dirty="0">
              <a:solidFill>
                <a:schemeClr val="tx2"/>
              </a:solidFill>
            </a:endParaRPr>
          </a:p>
          <a:p>
            <a:endParaRPr lang="en-US" sz="2400" dirty="0"/>
          </a:p>
          <a:p>
            <a:pPr lvl="1"/>
            <a:endParaRPr lang="en-US" sz="2400" i="1" dirty="0"/>
          </a:p>
          <a:p>
            <a:pPr lvl="1"/>
            <a:endParaRPr lang="en-US" sz="2400" i="1" dirty="0"/>
          </a:p>
          <a:p>
            <a:pPr lvl="1"/>
            <a:endParaRPr lang="en-US" sz="2400" i="1" dirty="0"/>
          </a:p>
          <a:p>
            <a:pPr lvl="1"/>
            <a:endParaRPr lang="en-US" sz="2400" i="1" dirty="0"/>
          </a:p>
          <a:p>
            <a:pPr lvl="1"/>
            <a:r>
              <a:rPr lang="en-US" sz="2400" i="1" dirty="0"/>
              <a:t>. </a:t>
            </a:r>
          </a:p>
          <a:p>
            <a:pPr lvl="1"/>
            <a:endParaRPr lang="en-US" dirty="0"/>
          </a:p>
          <a:p>
            <a:endParaRPr lang="en-US" dirty="0"/>
          </a:p>
        </p:txBody>
      </p:sp>
      <p:sp>
        <p:nvSpPr>
          <p:cNvPr id="4" name="Slide Number Placeholder 3">
            <a:extLst>
              <a:ext uri="{FF2B5EF4-FFF2-40B4-BE49-F238E27FC236}">
                <a16:creationId xmlns:a16="http://schemas.microsoft.com/office/drawing/2014/main" id="{D1459235-9000-49D8-9D96-2D6609B5DA6C}"/>
              </a:ext>
            </a:extLst>
          </p:cNvPr>
          <p:cNvSpPr>
            <a:spLocks noGrp="1"/>
          </p:cNvSpPr>
          <p:nvPr>
            <p:ph type="sldNum" sz="quarter" idx="12"/>
          </p:nvPr>
        </p:nvSpPr>
        <p:spPr/>
        <p:txBody>
          <a:bodyPr/>
          <a:lstStyle/>
          <a:p>
            <a:fld id="{4FAB73BC-B049-4115-A692-8D63A059BFB8}" type="slidenum">
              <a:rPr lang="en-US" smtClean="0"/>
              <a:pPr/>
              <a:t>13</a:t>
            </a:fld>
            <a:endParaRPr lang="en-US" dirty="0"/>
          </a:p>
        </p:txBody>
      </p:sp>
      <p:graphicFrame>
        <p:nvGraphicFramePr>
          <p:cNvPr id="5" name="Table 4">
            <a:extLst>
              <a:ext uri="{FF2B5EF4-FFF2-40B4-BE49-F238E27FC236}">
                <a16:creationId xmlns:a16="http://schemas.microsoft.com/office/drawing/2014/main" id="{C477DC4C-FDFA-47BA-BBD4-9B4158DD3070}"/>
              </a:ext>
            </a:extLst>
          </p:cNvPr>
          <p:cNvGraphicFramePr>
            <a:graphicFrameLocks noGrp="1"/>
          </p:cNvGraphicFramePr>
          <p:nvPr>
            <p:extLst>
              <p:ext uri="{D42A27DB-BD31-4B8C-83A1-F6EECF244321}">
                <p14:modId xmlns:p14="http://schemas.microsoft.com/office/powerpoint/2010/main" val="2237311403"/>
              </p:ext>
            </p:extLst>
          </p:nvPr>
        </p:nvGraphicFramePr>
        <p:xfrm>
          <a:off x="3617487" y="162433"/>
          <a:ext cx="8476214" cy="6648240"/>
        </p:xfrm>
        <a:graphic>
          <a:graphicData uri="http://schemas.openxmlformats.org/drawingml/2006/table">
            <a:tbl>
              <a:tblPr firstRow="1" bandRow="1">
                <a:tableStyleId>{5C22544A-7EE6-4342-B048-85BDC9FD1C3A}</a:tableStyleId>
              </a:tblPr>
              <a:tblGrid>
                <a:gridCol w="4238107">
                  <a:extLst>
                    <a:ext uri="{9D8B030D-6E8A-4147-A177-3AD203B41FA5}">
                      <a16:colId xmlns:a16="http://schemas.microsoft.com/office/drawing/2014/main" val="2890255094"/>
                    </a:ext>
                  </a:extLst>
                </a:gridCol>
                <a:gridCol w="4238107">
                  <a:extLst>
                    <a:ext uri="{9D8B030D-6E8A-4147-A177-3AD203B41FA5}">
                      <a16:colId xmlns:a16="http://schemas.microsoft.com/office/drawing/2014/main" val="3846161524"/>
                    </a:ext>
                  </a:extLst>
                </a:gridCol>
              </a:tblGrid>
              <a:tr h="10142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dirty="0">
                          <a:solidFill>
                            <a:schemeClr val="bg1"/>
                          </a:solidFill>
                        </a:rPr>
                        <a:t>1) The National Decertification Index. Applicant cannot have had any adverse action or revocation of a law enforcement license; </a:t>
                      </a:r>
                    </a:p>
                    <a:p>
                      <a:endParaRPr lang="en-US" sz="1600" b="1" dirty="0">
                        <a:solidFill>
                          <a:schemeClr val="bg1"/>
                        </a:solidFill>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dirty="0">
                          <a:solidFill>
                            <a:schemeClr val="bg1"/>
                          </a:solidFill>
                        </a:rPr>
                        <a:t>5) PTC records, including adverse licensing actions; </a:t>
                      </a:r>
                    </a:p>
                    <a:p>
                      <a:endParaRPr lang="en-US" sz="1600" b="1" dirty="0">
                        <a:solidFill>
                          <a:schemeClr val="bg1"/>
                        </a:solidFill>
                      </a:endParaRPr>
                    </a:p>
                  </a:txBody>
                  <a:tcPr>
                    <a:solidFill>
                      <a:schemeClr val="accent1">
                        <a:lumMod val="20000"/>
                        <a:lumOff val="80000"/>
                      </a:schemeClr>
                    </a:solidFill>
                  </a:tcPr>
                </a:tc>
                <a:extLst>
                  <a:ext uri="{0D108BD9-81ED-4DB2-BD59-A6C34878D82A}">
                    <a16:rowId xmlns:a16="http://schemas.microsoft.com/office/drawing/2014/main" val="600380830"/>
                  </a:ext>
                </a:extLst>
              </a:tr>
              <a:tr h="1477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dirty="0">
                          <a:solidFill>
                            <a:schemeClr val="bg1"/>
                          </a:solidFill>
                        </a:rPr>
                        <a:t>2) disciplinary records held by any other LEO Unit including the Feds and other states (if permissible); </a:t>
                      </a:r>
                    </a:p>
                    <a:p>
                      <a:endParaRPr lang="en-US" sz="1600" b="1" dirty="0">
                        <a:solidFill>
                          <a:schemeClr val="bg1"/>
                        </a:solidFill>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dirty="0">
                          <a:solidFill>
                            <a:schemeClr val="bg1"/>
                          </a:solidFill>
                        </a:rPr>
                        <a:t>6) all employment related information from each of the applicant’s current and previous employers and  any records that may be held by LEO units that rejected an applicants completed application</a:t>
                      </a:r>
                    </a:p>
                    <a:p>
                      <a:endParaRPr lang="en-US" sz="1600" b="1" dirty="0">
                        <a:solidFill>
                          <a:schemeClr val="bg1"/>
                        </a:solidFill>
                      </a:endParaRPr>
                    </a:p>
                  </a:txBody>
                  <a:tcPr>
                    <a:solidFill>
                      <a:schemeClr val="accent1">
                        <a:lumMod val="20000"/>
                        <a:lumOff val="80000"/>
                      </a:schemeClr>
                    </a:solidFill>
                  </a:tcPr>
                </a:tc>
                <a:extLst>
                  <a:ext uri="{0D108BD9-81ED-4DB2-BD59-A6C34878D82A}">
                    <a16:rowId xmlns:a16="http://schemas.microsoft.com/office/drawing/2014/main" val="69140863"/>
                  </a:ext>
                </a:extLst>
              </a:tr>
              <a:tr h="21733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dirty="0">
                          <a:solidFill>
                            <a:schemeClr val="bg1"/>
                          </a:solidFill>
                        </a:rPr>
                        <a:t>3) Written communication with each of the applicant’s references.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dirty="0">
                          <a:solidFill>
                            <a:schemeClr val="bg1"/>
                          </a:solidFill>
                        </a:rPr>
                        <a:t>If the applicant previously worked as a LEO, a written reference from each LEO Unit the applicant worked for that addresses if the former employer is aware of any of the applicant’s conduct that would provide the basis for an adverse licensing action, including conduct that was investigated even if the investigation was not completed.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1" dirty="0">
                        <a:solidFill>
                          <a:schemeClr val="bg1"/>
                        </a:solidFill>
                      </a:endParaRPr>
                    </a:p>
                    <a:p>
                      <a:endParaRPr lang="en-US" sz="1600" b="1" dirty="0">
                        <a:solidFill>
                          <a:schemeClr val="bg1"/>
                        </a:solidFill>
                      </a:endParaRPr>
                    </a:p>
                  </a:txBody>
                  <a:tcPr>
                    <a:solidFill>
                      <a:schemeClr val="accent1">
                        <a:lumMod val="20000"/>
                        <a:lumOff val="80000"/>
                      </a:schemeClr>
                    </a:solidFill>
                  </a:tcPr>
                </a:tc>
                <a:tc>
                  <a:txBody>
                    <a:bodyPr/>
                    <a:lstStyle/>
                    <a:p>
                      <a:r>
                        <a:rPr lang="en-US" sz="1600" b="1" dirty="0">
                          <a:solidFill>
                            <a:schemeClr val="bg1"/>
                          </a:solidFill>
                        </a:rPr>
                        <a:t>7) Motor vehicle history in NJ and any other state</a:t>
                      </a:r>
                    </a:p>
                  </a:txBody>
                  <a:tcPr>
                    <a:solidFill>
                      <a:schemeClr val="accent1">
                        <a:lumMod val="20000"/>
                        <a:lumOff val="80000"/>
                      </a:schemeClr>
                    </a:solidFill>
                  </a:tcPr>
                </a:tc>
                <a:extLst>
                  <a:ext uri="{0D108BD9-81ED-4DB2-BD59-A6C34878D82A}">
                    <a16:rowId xmlns:a16="http://schemas.microsoft.com/office/drawing/2014/main" val="4074219844"/>
                  </a:ext>
                </a:extLst>
              </a:tr>
              <a:tr h="1009440">
                <a:tc>
                  <a:txBody>
                    <a:bodyPr/>
                    <a:lstStyle/>
                    <a:p>
                      <a:r>
                        <a:rPr lang="en-US" sz="1600" b="1" dirty="0">
                          <a:solidFill>
                            <a:schemeClr val="bg1"/>
                          </a:solidFill>
                        </a:rPr>
                        <a:t>4) Educational background, including transcripts and disciplinary records going back to high school</a:t>
                      </a:r>
                    </a:p>
                  </a:txBody>
                  <a:tcPr>
                    <a:solidFill>
                      <a:schemeClr val="accent1">
                        <a:lumMod val="20000"/>
                        <a:lumOff val="80000"/>
                      </a:schemeClr>
                    </a:solidFill>
                  </a:tcPr>
                </a:tc>
                <a:tc>
                  <a:txBody>
                    <a:bodyPr/>
                    <a:lstStyle/>
                    <a:p>
                      <a:r>
                        <a:rPr lang="en-US" sz="1600" b="1" dirty="0">
                          <a:solidFill>
                            <a:schemeClr val="bg1"/>
                          </a:solidFill>
                        </a:rPr>
                        <a:t>8) Military Service (cannot have received a dishonorable discharge) </a:t>
                      </a:r>
                    </a:p>
                  </a:txBody>
                  <a:tcPr>
                    <a:solidFill>
                      <a:schemeClr val="accent1">
                        <a:lumMod val="20000"/>
                        <a:lumOff val="80000"/>
                      </a:schemeClr>
                    </a:solidFill>
                  </a:tcPr>
                </a:tc>
                <a:extLst>
                  <a:ext uri="{0D108BD9-81ED-4DB2-BD59-A6C34878D82A}">
                    <a16:rowId xmlns:a16="http://schemas.microsoft.com/office/drawing/2014/main" val="2542368896"/>
                  </a:ext>
                </a:extLst>
              </a:tr>
            </a:tbl>
          </a:graphicData>
        </a:graphic>
      </p:graphicFrame>
    </p:spTree>
    <p:extLst>
      <p:ext uri="{BB962C8B-B14F-4D97-AF65-F5344CB8AC3E}">
        <p14:creationId xmlns:p14="http://schemas.microsoft.com/office/powerpoint/2010/main" val="3623279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52919" y="864108"/>
            <a:ext cx="2947482" cy="5154727"/>
          </a:xfrm>
        </p:spPr>
        <p:txBody>
          <a:bodyPr>
            <a:normAutofit fontScale="90000"/>
          </a:bodyPr>
          <a:lstStyle/>
          <a:p>
            <a:br>
              <a:rPr lang="en-US" sz="2400" b="1" u="sng" dirty="0"/>
            </a:br>
            <a:br>
              <a:rPr lang="en-US" sz="2400" b="1" u="sng" dirty="0"/>
            </a:br>
            <a:br>
              <a:rPr lang="en-US" sz="2400" b="1" u="sng" dirty="0"/>
            </a:br>
            <a:r>
              <a:rPr lang="en-US" sz="2400" b="1" u="sng" dirty="0"/>
              <a:t>WHAT  THE BACKGROUND CHECK MUST INCLUDE:</a:t>
            </a:r>
            <a:br>
              <a:rPr lang="en-US" sz="1800" b="1" u="sng" dirty="0"/>
            </a:br>
            <a:br>
              <a:rPr lang="en-US" sz="2200" u="sng" dirty="0"/>
            </a:br>
            <a:r>
              <a:rPr lang="en-US" sz="2200" u="sng" dirty="0"/>
              <a:t>N.J.S.A. </a:t>
            </a:r>
            <a:br>
              <a:rPr lang="en-US" sz="2200" dirty="0"/>
            </a:br>
            <a:r>
              <a:rPr lang="en-US" sz="2200" dirty="0"/>
              <a:t>52: 17B-71c </a:t>
            </a:r>
            <a:br>
              <a:rPr lang="en-US" sz="2200" dirty="0"/>
            </a:br>
            <a:br>
              <a:rPr lang="en-US" sz="2200" dirty="0"/>
            </a:br>
            <a:r>
              <a:rPr lang="en-US" sz="2200" u="sng" dirty="0"/>
              <a:t>N.J.S.A. </a:t>
            </a:r>
            <a:br>
              <a:rPr lang="en-US" sz="2200" dirty="0"/>
            </a:br>
            <a:r>
              <a:rPr lang="en-US" sz="2200" dirty="0"/>
              <a:t>52: 17B-71d</a:t>
            </a:r>
            <a:br>
              <a:rPr lang="en-US" sz="2200" dirty="0"/>
            </a:br>
            <a:br>
              <a:rPr lang="en-US" sz="2200" dirty="0"/>
            </a:br>
            <a:r>
              <a:rPr lang="en-US" sz="2200" u="sng" dirty="0"/>
              <a:t>N.J.A.C. </a:t>
            </a:r>
            <a:r>
              <a:rPr lang="en-US" sz="2200" dirty="0"/>
              <a:t>13: 1-10.3</a:t>
            </a:r>
            <a:br>
              <a:rPr lang="en-US" sz="2200" dirty="0"/>
            </a:br>
            <a:br>
              <a:rPr lang="en-US" sz="2200" dirty="0"/>
            </a:br>
            <a:r>
              <a:rPr lang="en-US" sz="2200" u="sng" dirty="0"/>
              <a:t>N.J.A.C. </a:t>
            </a:r>
            <a:r>
              <a:rPr lang="en-US" sz="2200" dirty="0"/>
              <a:t>13: 1-11.2</a:t>
            </a:r>
            <a:br>
              <a:rPr lang="en-US" sz="2200" dirty="0"/>
            </a:br>
            <a:br>
              <a:rPr lang="en-US" sz="2200" dirty="0"/>
            </a:br>
            <a:br>
              <a:rPr lang="en-US" sz="2200" dirty="0"/>
            </a:br>
            <a:br>
              <a:rPr lang="en-US" sz="2200" dirty="0"/>
            </a:br>
            <a:br>
              <a:rPr lang="en-US" sz="2200" dirty="0"/>
            </a:br>
            <a:endParaRPr lang="en-US" sz="2200" dirty="0"/>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915567" y="432202"/>
            <a:ext cx="7315200" cy="6492875"/>
          </a:xfrm>
        </p:spPr>
        <p:txBody>
          <a:bodyPr>
            <a:normAutofit/>
          </a:bodyPr>
          <a:lstStyle/>
          <a:p>
            <a:pPr marL="0" indent="0">
              <a:buNone/>
            </a:pPr>
            <a:endParaRPr lang="en-US" b="1" i="1" u="sng" dirty="0">
              <a:solidFill>
                <a:schemeClr val="tx2"/>
              </a:solidFill>
            </a:endParaRPr>
          </a:p>
          <a:p>
            <a:r>
              <a:rPr lang="en-US" b="1" dirty="0">
                <a:solidFill>
                  <a:schemeClr val="tx2"/>
                </a:solidFill>
              </a:rPr>
              <a:t>The </a:t>
            </a:r>
            <a:r>
              <a:rPr lang="en-US" b="1" u="sng" dirty="0">
                <a:solidFill>
                  <a:schemeClr val="tx2"/>
                </a:solidFill>
              </a:rPr>
              <a:t>BACKGROUND CHECK </a:t>
            </a:r>
            <a:r>
              <a:rPr lang="en-US" b="1" dirty="0">
                <a:solidFill>
                  <a:schemeClr val="tx2"/>
                </a:solidFill>
              </a:rPr>
              <a:t>includes:</a:t>
            </a:r>
          </a:p>
          <a:p>
            <a:pPr lvl="1"/>
            <a:r>
              <a:rPr lang="en-US" b="1" dirty="0">
                <a:solidFill>
                  <a:schemeClr val="tx2"/>
                </a:solidFill>
              </a:rPr>
              <a:t> </a:t>
            </a:r>
            <a:r>
              <a:rPr lang="en-US" b="1" u="sng" dirty="0">
                <a:solidFill>
                  <a:schemeClr val="tx2"/>
                </a:solidFill>
              </a:rPr>
              <a:t>FINGERPRINTING</a:t>
            </a:r>
            <a:r>
              <a:rPr lang="en-US" b="1" dirty="0">
                <a:solidFill>
                  <a:schemeClr val="tx2"/>
                </a:solidFill>
              </a:rPr>
              <a:t> of the Applicant</a:t>
            </a:r>
            <a:endParaRPr lang="en-US" dirty="0"/>
          </a:p>
          <a:p>
            <a:pPr lvl="1"/>
            <a:r>
              <a:rPr lang="en-US" sz="2000" i="1" dirty="0"/>
              <a:t>NJSP, FBI, and other relevant databases</a:t>
            </a:r>
          </a:p>
          <a:p>
            <a:pPr lvl="1"/>
            <a:r>
              <a:rPr lang="en-US" sz="2000" i="1" dirty="0"/>
              <a:t>NCIC</a:t>
            </a:r>
          </a:p>
          <a:p>
            <a:pPr lvl="1"/>
            <a:r>
              <a:rPr lang="en-US" sz="2000" i="1" dirty="0"/>
              <a:t>Interstate Identification Index</a:t>
            </a:r>
          </a:p>
          <a:p>
            <a:pPr lvl="1"/>
            <a:r>
              <a:rPr lang="en-US" sz="2000" i="1" dirty="0"/>
              <a:t>NJDMV History, and if necessary any DMV from surrounding states</a:t>
            </a:r>
          </a:p>
          <a:p>
            <a:pPr lvl="1"/>
            <a:r>
              <a:rPr lang="en-US" sz="2000" i="1" dirty="0"/>
              <a:t>E-Courts, ATS, and ACS</a:t>
            </a:r>
          </a:p>
          <a:p>
            <a:pPr lvl="1"/>
            <a:r>
              <a:rPr lang="en-US" sz="2000" i="1" dirty="0" err="1"/>
              <a:t>Promis</a:t>
            </a:r>
            <a:r>
              <a:rPr lang="en-US" sz="2000" i="1" dirty="0"/>
              <a:t> Gavel</a:t>
            </a:r>
          </a:p>
          <a:p>
            <a:pPr lvl="1"/>
            <a:r>
              <a:rPr lang="en-US" sz="2000" i="1" dirty="0"/>
              <a:t>A check in accordance with the Prison Rape Elimination Act</a:t>
            </a:r>
          </a:p>
          <a:p>
            <a:pPr lvl="1"/>
            <a:r>
              <a:rPr lang="en-US" sz="2000" i="1" dirty="0"/>
              <a:t>The Domestic Violence Registry </a:t>
            </a:r>
          </a:p>
          <a:p>
            <a:pPr lvl="1"/>
            <a:r>
              <a:rPr lang="en-US" sz="2000" i="1" dirty="0"/>
              <a:t>Any other database or successor database to the above named sources  </a:t>
            </a:r>
          </a:p>
          <a:p>
            <a:pPr lvl="1"/>
            <a:endParaRPr lang="en-US" sz="2000" dirty="0"/>
          </a:p>
          <a:p>
            <a:r>
              <a:rPr lang="en-US" dirty="0"/>
              <a:t>  Primary purpose is to check for warrants, arrests, restraining orders, or criminal records </a:t>
            </a:r>
          </a:p>
          <a:p>
            <a:endParaRPr lang="en-US" dirty="0"/>
          </a:p>
          <a:p>
            <a:endParaRPr lang="en-US" dirty="0"/>
          </a:p>
        </p:txBody>
      </p:sp>
      <p:sp>
        <p:nvSpPr>
          <p:cNvPr id="4" name="Slide Number Placeholder 3">
            <a:extLst>
              <a:ext uri="{FF2B5EF4-FFF2-40B4-BE49-F238E27FC236}">
                <a16:creationId xmlns:a16="http://schemas.microsoft.com/office/drawing/2014/main" id="{D1459235-9000-49D8-9D96-2D6609B5DA6C}"/>
              </a:ext>
            </a:extLst>
          </p:cNvPr>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2661449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52919" y="864108"/>
            <a:ext cx="2947482" cy="5154727"/>
          </a:xfrm>
        </p:spPr>
        <p:txBody>
          <a:bodyPr>
            <a:normAutofit fontScale="90000"/>
          </a:bodyPr>
          <a:lstStyle/>
          <a:p>
            <a:br>
              <a:rPr lang="en-US" sz="2400" b="1" u="sng" dirty="0"/>
            </a:br>
            <a:br>
              <a:rPr lang="en-US" sz="2400" b="1" u="sng" dirty="0"/>
            </a:br>
            <a:br>
              <a:rPr lang="en-US" sz="2400" b="1" u="sng" dirty="0"/>
            </a:br>
            <a:r>
              <a:rPr lang="en-US" sz="2400" b="1" u="sng" dirty="0"/>
              <a:t>WHAT  THE BACKGROUND CHECK MUST INCLUDE:</a:t>
            </a:r>
            <a:br>
              <a:rPr lang="en-US" sz="1800" b="1" u="sng" dirty="0"/>
            </a:br>
            <a:br>
              <a:rPr lang="en-US" sz="2200" u="sng" dirty="0"/>
            </a:br>
            <a:r>
              <a:rPr lang="en-US" sz="2200" u="sng" dirty="0"/>
              <a:t>N.J.S.A. </a:t>
            </a:r>
            <a:br>
              <a:rPr lang="en-US" sz="2200" dirty="0"/>
            </a:br>
            <a:r>
              <a:rPr lang="en-US" sz="2200" dirty="0"/>
              <a:t>52: 17B-71c </a:t>
            </a:r>
            <a:br>
              <a:rPr lang="en-US" sz="2200" dirty="0"/>
            </a:br>
            <a:br>
              <a:rPr lang="en-US" sz="2200" dirty="0"/>
            </a:br>
            <a:r>
              <a:rPr lang="en-US" sz="2200" u="sng" dirty="0"/>
              <a:t>N.J.S.A. </a:t>
            </a:r>
            <a:br>
              <a:rPr lang="en-US" sz="2200" dirty="0"/>
            </a:br>
            <a:r>
              <a:rPr lang="en-US" sz="2200" dirty="0"/>
              <a:t>52: 17B-71d</a:t>
            </a:r>
            <a:br>
              <a:rPr lang="en-US" sz="2200" dirty="0"/>
            </a:br>
            <a:br>
              <a:rPr lang="en-US" sz="2200" dirty="0"/>
            </a:br>
            <a:r>
              <a:rPr lang="en-US" sz="2200" u="sng" dirty="0"/>
              <a:t>N.J.A.C. </a:t>
            </a:r>
            <a:r>
              <a:rPr lang="en-US" sz="2200" dirty="0"/>
              <a:t>13: 1-10.3(a)(6)</a:t>
            </a:r>
            <a:br>
              <a:rPr lang="en-US" sz="2200" dirty="0"/>
            </a:br>
            <a:br>
              <a:rPr lang="en-US" sz="2200" dirty="0"/>
            </a:br>
            <a:r>
              <a:rPr lang="en-US" sz="2200" u="sng" dirty="0"/>
              <a:t>N.J.A.C. </a:t>
            </a:r>
            <a:r>
              <a:rPr lang="en-US" sz="2200" dirty="0"/>
              <a:t>13: 1-11.2</a:t>
            </a:r>
            <a:br>
              <a:rPr lang="en-US" sz="2200" dirty="0"/>
            </a:br>
            <a:br>
              <a:rPr lang="en-US" sz="2200" dirty="0"/>
            </a:br>
            <a:br>
              <a:rPr lang="en-US" sz="2200" dirty="0"/>
            </a:br>
            <a:br>
              <a:rPr lang="en-US" sz="2200" dirty="0"/>
            </a:br>
            <a:br>
              <a:rPr lang="en-US" sz="2200" dirty="0"/>
            </a:br>
            <a:endParaRPr lang="en-US" sz="2200" dirty="0"/>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413760" y="182562"/>
            <a:ext cx="7759857" cy="6492875"/>
          </a:xfrm>
        </p:spPr>
        <p:txBody>
          <a:bodyPr>
            <a:normAutofit lnSpcReduction="10000"/>
          </a:bodyPr>
          <a:lstStyle/>
          <a:p>
            <a:pPr marL="0" indent="0">
              <a:buNone/>
            </a:pPr>
            <a:endParaRPr lang="en-US" b="1" i="1" u="sng" dirty="0">
              <a:solidFill>
                <a:schemeClr val="tx2"/>
              </a:solidFill>
            </a:endParaRPr>
          </a:p>
          <a:p>
            <a:pPr marL="0" indent="0">
              <a:buNone/>
            </a:pPr>
            <a:r>
              <a:rPr lang="en-US" b="1" dirty="0">
                <a:solidFill>
                  <a:schemeClr val="tx2"/>
                </a:solidFill>
              </a:rPr>
              <a:t>The </a:t>
            </a:r>
            <a:r>
              <a:rPr lang="en-US" b="1" u="sng" dirty="0">
                <a:solidFill>
                  <a:schemeClr val="tx2"/>
                </a:solidFill>
              </a:rPr>
              <a:t>BACKGROUND CHECK </a:t>
            </a:r>
            <a:r>
              <a:rPr lang="en-US" b="1" dirty="0">
                <a:solidFill>
                  <a:schemeClr val="tx2"/>
                </a:solidFill>
              </a:rPr>
              <a:t>includes a </a:t>
            </a:r>
            <a:r>
              <a:rPr lang="en-US" b="1" u="sng" dirty="0">
                <a:solidFill>
                  <a:schemeClr val="tx2"/>
                </a:solidFill>
              </a:rPr>
              <a:t>SOCIAL MEDIA CHECK </a:t>
            </a:r>
            <a:r>
              <a:rPr lang="en-US" b="1" dirty="0">
                <a:solidFill>
                  <a:schemeClr val="tx2"/>
                </a:solidFill>
              </a:rPr>
              <a:t>of the Initial Applicant’s </a:t>
            </a:r>
            <a:r>
              <a:rPr lang="en-US" b="1" u="sng" dirty="0">
                <a:solidFill>
                  <a:schemeClr val="tx2"/>
                </a:solidFill>
              </a:rPr>
              <a:t>SOCIAL MEDIA </a:t>
            </a:r>
            <a:r>
              <a:rPr lang="en-US" dirty="0"/>
              <a:t>that searches:  </a:t>
            </a:r>
          </a:p>
          <a:p>
            <a:r>
              <a:rPr lang="en-US" sz="2000" b="1" i="1" u="sng" dirty="0"/>
              <a:t>Initial Applicant must provide access to all  social media accounts; </a:t>
            </a:r>
          </a:p>
          <a:p>
            <a:pPr lvl="1"/>
            <a:r>
              <a:rPr lang="en-US" sz="2000" i="1" dirty="0"/>
              <a:t>The initial applicant must list every social media account they used within the past 5 years, regardless of whether or not the account has been deleted or is no longer used</a:t>
            </a:r>
          </a:p>
          <a:p>
            <a:pPr lvl="1"/>
            <a:r>
              <a:rPr lang="en-US" sz="2000" i="1" dirty="0"/>
              <a:t>At a minimum, must search outwardly facing and publicly accessible components of those accounts</a:t>
            </a:r>
          </a:p>
          <a:p>
            <a:pPr lvl="1"/>
            <a:r>
              <a:rPr lang="en-US" sz="2000" i="1" dirty="0"/>
              <a:t>The search is for content relevant to bias-relevant behaviors; behaviors indicative of misconduct or dishonest, illegal acts or activity; or other behaviors or evidence indicative of unsuitability or ineligibility for law enforcement licensure ---Includes group membership in any  hate group or group advocating the overthrow of the government</a:t>
            </a:r>
          </a:p>
          <a:p>
            <a:pPr lvl="2"/>
            <a:r>
              <a:rPr lang="en-US" sz="1800" i="1" dirty="0"/>
              <a:t>Applicant must certify they do not belong to such a group </a:t>
            </a:r>
            <a:endParaRPr lang="en-US" sz="2000" dirty="0"/>
          </a:p>
          <a:p>
            <a:r>
              <a:rPr lang="en-US" sz="2200" b="1" i="1" dirty="0"/>
              <a:t>The LEO Unit may access a Renewal Applicant’s social media only if they have a reasonable articulable belief the Renewal Applicant used their social media account for reasons that are violative of the act or the rules. Otherwise, only search the outwardly facing or publicly accessible components of the renewal applicant’s social media accounts. </a:t>
            </a:r>
          </a:p>
        </p:txBody>
      </p:sp>
      <p:sp>
        <p:nvSpPr>
          <p:cNvPr id="4" name="Slide Number Placeholder 3">
            <a:extLst>
              <a:ext uri="{FF2B5EF4-FFF2-40B4-BE49-F238E27FC236}">
                <a16:creationId xmlns:a16="http://schemas.microsoft.com/office/drawing/2014/main" id="{D1459235-9000-49D8-9D96-2D6609B5DA6C}"/>
              </a:ext>
            </a:extLst>
          </p:cNvPr>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2482925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52919" y="864108"/>
            <a:ext cx="2947482" cy="4601183"/>
          </a:xfrm>
        </p:spPr>
        <p:txBody>
          <a:bodyPr>
            <a:normAutofit fontScale="90000"/>
          </a:bodyPr>
          <a:lstStyle/>
          <a:p>
            <a:br>
              <a:rPr lang="en-US" sz="2000" b="1" u="sng" dirty="0"/>
            </a:br>
            <a:br>
              <a:rPr lang="en-US" sz="2000" b="1" u="sng" dirty="0"/>
            </a:br>
            <a:r>
              <a:rPr lang="en-US" sz="2400" b="1" u="sng" dirty="0"/>
              <a:t>What are the minimum requirements for the medical exam?</a:t>
            </a:r>
            <a:br>
              <a:rPr lang="en-US" sz="2400" b="1" u="sng" dirty="0"/>
            </a:br>
            <a:br>
              <a:rPr lang="en-US" b="1" u="sng" dirty="0"/>
            </a:br>
            <a:br>
              <a:rPr lang="en-US" u="sng" dirty="0"/>
            </a:br>
            <a:br>
              <a:rPr lang="en-US" sz="2200" u="sng" dirty="0"/>
            </a:br>
            <a:r>
              <a:rPr lang="en-US" sz="2200" u="sng" dirty="0"/>
              <a:t>N.J.S.A. </a:t>
            </a:r>
            <a:br>
              <a:rPr lang="en-US" sz="2200" dirty="0"/>
            </a:br>
            <a:r>
              <a:rPr lang="en-US" sz="2200" dirty="0"/>
              <a:t>52: 17B-71c </a:t>
            </a:r>
            <a:br>
              <a:rPr lang="en-US" sz="2200" dirty="0"/>
            </a:br>
            <a:br>
              <a:rPr lang="en-US" sz="2200" dirty="0"/>
            </a:br>
            <a:r>
              <a:rPr lang="en-US" sz="2200" u="sng" dirty="0"/>
              <a:t>N.J.S.A. </a:t>
            </a:r>
            <a:br>
              <a:rPr lang="en-US" sz="2200" dirty="0"/>
            </a:br>
            <a:r>
              <a:rPr lang="en-US" sz="2200" dirty="0"/>
              <a:t>52: 17B-71d</a:t>
            </a:r>
            <a:br>
              <a:rPr lang="en-US" sz="2200" dirty="0"/>
            </a:br>
            <a:br>
              <a:rPr lang="en-US" sz="2200" dirty="0"/>
            </a:br>
            <a:r>
              <a:rPr lang="en-US" sz="2200" u="sng" dirty="0"/>
              <a:t>N.J.A.C. </a:t>
            </a:r>
            <a:r>
              <a:rPr lang="en-US" sz="2200" dirty="0"/>
              <a:t>13: 1-10.4</a:t>
            </a:r>
            <a:br>
              <a:rPr lang="en-US" sz="2200" dirty="0"/>
            </a:br>
            <a:br>
              <a:rPr lang="en-US" sz="2200" dirty="0"/>
            </a:br>
            <a:r>
              <a:rPr lang="en-US" sz="2200" u="sng" dirty="0"/>
              <a:t>N.J.A.C. </a:t>
            </a:r>
            <a:r>
              <a:rPr lang="en-US" sz="2200" dirty="0"/>
              <a:t>13: 1-11.2</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4084398" y="1135857"/>
            <a:ext cx="7315200" cy="5808322"/>
          </a:xfrm>
        </p:spPr>
        <p:txBody>
          <a:bodyPr>
            <a:normAutofit fontScale="77500" lnSpcReduction="20000"/>
          </a:bodyPr>
          <a:lstStyle/>
          <a:p>
            <a:pPr marL="0" indent="0">
              <a:buNone/>
            </a:pPr>
            <a:endParaRPr lang="en-US" sz="2800" dirty="0"/>
          </a:p>
          <a:p>
            <a:pPr marL="0" indent="0">
              <a:buNone/>
            </a:pPr>
            <a:r>
              <a:rPr lang="en-US" sz="2800" b="1" u="sng" dirty="0"/>
              <a:t>Medical Exam </a:t>
            </a:r>
            <a:r>
              <a:rPr lang="en-US" sz="2800" dirty="0"/>
              <a:t>must be conducted by a: </a:t>
            </a:r>
          </a:p>
          <a:p>
            <a:pPr lvl="1"/>
            <a:r>
              <a:rPr lang="en-US" sz="2600" i="1" dirty="0"/>
              <a:t>NJ licensed Physician; NJ Licensed advance practice nurse; or  NJ Licensed nurse assistant; </a:t>
            </a:r>
          </a:p>
          <a:p>
            <a:pPr lvl="1"/>
            <a:r>
              <a:rPr lang="en-US" sz="2600" i="1" dirty="0"/>
              <a:t>Look for conditions that may potential exclude from basic course</a:t>
            </a:r>
          </a:p>
          <a:p>
            <a:pPr marL="0" indent="0">
              <a:buNone/>
            </a:pPr>
            <a:r>
              <a:rPr lang="en-US" sz="2800" dirty="0"/>
              <a:t> </a:t>
            </a:r>
            <a:r>
              <a:rPr lang="en-US" sz="3000" b="1" u="sng" dirty="0"/>
              <a:t>Medical Exam </a:t>
            </a:r>
            <a:r>
              <a:rPr lang="en-US" sz="3000" b="1" dirty="0"/>
              <a:t>must include:  </a:t>
            </a:r>
            <a:endParaRPr lang="en-US" sz="2800" dirty="0"/>
          </a:p>
          <a:p>
            <a:pPr lvl="1"/>
            <a:r>
              <a:rPr lang="en-US" sz="2800" i="1" dirty="0"/>
              <a:t>a comprehensive medical history questionnaire completed by the Applicant; </a:t>
            </a:r>
            <a:r>
              <a:rPr lang="en-US" sz="3000" i="1" dirty="0"/>
              <a:t>the Applicant’s medical history; a medical examination of the applicant; </a:t>
            </a:r>
            <a:r>
              <a:rPr lang="en-US" sz="2800" i="1" dirty="0"/>
              <a:t>a complete blood count, urinalysis, tuberculosis, electrocardiogram; </a:t>
            </a:r>
          </a:p>
          <a:p>
            <a:r>
              <a:rPr lang="en-US" sz="2400" dirty="0"/>
              <a:t>The Applicant may seek a second opinion if the </a:t>
            </a:r>
            <a:r>
              <a:rPr lang="en-US" sz="2400" b="1" u="sng" dirty="0"/>
              <a:t>medical exam</a:t>
            </a:r>
            <a:r>
              <a:rPr lang="en-US" sz="2400" dirty="0"/>
              <a:t> indicates the Applicant has medical or physical conditions which may interfere with their ability to perform the essential functions of a LEO;</a:t>
            </a:r>
          </a:p>
          <a:p>
            <a:r>
              <a:rPr lang="en-US" sz="2400" dirty="0"/>
              <a:t>However, unlike the initial exam, the Applicant must pay for the second opinion. The PTC may consider the second opinion, but is not bound by any findings in a second opinion.   </a:t>
            </a:r>
          </a:p>
          <a:p>
            <a:r>
              <a:rPr lang="en-US" sz="2400" b="1" dirty="0"/>
              <a:t>Medical History Statement and Medical Exam Report are valid 1 year from the date the examiner signs them. </a:t>
            </a:r>
          </a:p>
          <a:p>
            <a:endParaRPr lang="en-US" sz="2400" dirty="0"/>
          </a:p>
          <a:p>
            <a:pPr lvl="1"/>
            <a:endParaRPr lang="en-US" sz="2800" i="1" dirty="0"/>
          </a:p>
          <a:p>
            <a:pPr marL="0" indent="0">
              <a:buNone/>
            </a:pPr>
            <a:endParaRPr lang="en-US" sz="2800" dirty="0"/>
          </a:p>
          <a:p>
            <a:endParaRPr lang="en-US" dirty="0"/>
          </a:p>
          <a:p>
            <a:endParaRPr lang="en-US" dirty="0"/>
          </a:p>
        </p:txBody>
      </p:sp>
      <p:sp>
        <p:nvSpPr>
          <p:cNvPr id="4" name="Slide Number Placeholder 3">
            <a:extLst>
              <a:ext uri="{FF2B5EF4-FFF2-40B4-BE49-F238E27FC236}">
                <a16:creationId xmlns:a16="http://schemas.microsoft.com/office/drawing/2014/main" id="{D1459235-9000-49D8-9D96-2D6609B5DA6C}"/>
              </a:ext>
            </a:extLst>
          </p:cNvPr>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30890967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52919" y="864108"/>
            <a:ext cx="2947482" cy="4601183"/>
          </a:xfrm>
        </p:spPr>
        <p:txBody>
          <a:bodyPr>
            <a:normAutofit fontScale="90000"/>
          </a:bodyPr>
          <a:lstStyle/>
          <a:p>
            <a:br>
              <a:rPr lang="en-US" sz="2000" b="1" u="sng" dirty="0"/>
            </a:br>
            <a:br>
              <a:rPr lang="en-US" sz="2000" b="1" u="sng" dirty="0"/>
            </a:br>
            <a:r>
              <a:rPr lang="en-US" sz="2000" b="1" u="sng" dirty="0"/>
              <a:t>What are the minimum requirements for the Drug Test? </a:t>
            </a:r>
            <a:br>
              <a:rPr lang="en-US" sz="2400" b="1" u="sng" dirty="0"/>
            </a:br>
            <a:br>
              <a:rPr lang="en-US" b="1" u="sng" dirty="0"/>
            </a:br>
            <a:br>
              <a:rPr lang="en-US" u="sng" dirty="0"/>
            </a:br>
            <a:br>
              <a:rPr lang="en-US" u="sng" dirty="0"/>
            </a:br>
            <a:r>
              <a:rPr lang="en-US" sz="2200" u="sng" dirty="0"/>
              <a:t>N.J.S.A. </a:t>
            </a:r>
            <a:br>
              <a:rPr lang="en-US" sz="2200" dirty="0"/>
            </a:br>
            <a:r>
              <a:rPr lang="en-US" sz="2200" dirty="0"/>
              <a:t>52: 17B-71c </a:t>
            </a:r>
            <a:br>
              <a:rPr lang="en-US" sz="2200" dirty="0"/>
            </a:br>
            <a:br>
              <a:rPr lang="en-US" sz="2200" dirty="0"/>
            </a:br>
            <a:r>
              <a:rPr lang="en-US" sz="2200" u="sng" dirty="0"/>
              <a:t>N.J.S.A. </a:t>
            </a:r>
            <a:br>
              <a:rPr lang="en-US" sz="2200" dirty="0"/>
            </a:br>
            <a:r>
              <a:rPr lang="en-US" sz="2200" dirty="0"/>
              <a:t>52: 17B-71d</a:t>
            </a:r>
            <a:br>
              <a:rPr lang="en-US" sz="2200" dirty="0"/>
            </a:br>
            <a:br>
              <a:rPr lang="en-US" sz="2200" dirty="0"/>
            </a:br>
            <a:r>
              <a:rPr lang="en-US" sz="2200" u="sng" dirty="0"/>
              <a:t>N.J.A.C. </a:t>
            </a:r>
            <a:r>
              <a:rPr lang="en-US" sz="2200" dirty="0"/>
              <a:t>13: 1-10.5</a:t>
            </a:r>
            <a:br>
              <a:rPr lang="en-US" sz="2200" dirty="0"/>
            </a:br>
            <a:br>
              <a:rPr lang="en-US" sz="2200" dirty="0"/>
            </a:br>
            <a:r>
              <a:rPr lang="en-US" sz="2200" u="sng" dirty="0"/>
              <a:t>N.J.A.C. </a:t>
            </a:r>
            <a:r>
              <a:rPr lang="en-US" sz="2200" dirty="0"/>
              <a:t>13: 1-11.2</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p:txBody>
          <a:bodyPr>
            <a:normAutofit/>
          </a:bodyPr>
          <a:lstStyle/>
          <a:p>
            <a:pPr marL="0" indent="0">
              <a:buNone/>
            </a:pPr>
            <a:endParaRPr lang="en-US" b="1" u="sng" dirty="0"/>
          </a:p>
          <a:p>
            <a:pPr marL="0" indent="0">
              <a:buNone/>
            </a:pPr>
            <a:endParaRPr lang="en-US" b="1" u="sng" dirty="0">
              <a:solidFill>
                <a:srgbClr val="00B0F0"/>
              </a:solidFill>
            </a:endParaRPr>
          </a:p>
          <a:p>
            <a:r>
              <a:rPr lang="en-US" sz="2800" b="1" u="sng" dirty="0">
                <a:solidFill>
                  <a:schemeClr val="tx2"/>
                </a:solidFill>
              </a:rPr>
              <a:t>Applicant must pass the drug test. </a:t>
            </a:r>
          </a:p>
          <a:p>
            <a:r>
              <a:rPr lang="en-US" sz="2800" dirty="0"/>
              <a:t>Must be conducted consistent with current applicable AG Law Enforcement Drug Testing Policy. </a:t>
            </a:r>
          </a:p>
          <a:p>
            <a:r>
              <a:rPr lang="en-US" sz="2800" dirty="0"/>
              <a:t>Time drug test with the start of the academy so that all required documentation can be timely submitted to PTC.</a:t>
            </a:r>
          </a:p>
          <a:p>
            <a:endParaRPr lang="en-US" dirty="0"/>
          </a:p>
          <a:p>
            <a:endParaRPr lang="en-US" dirty="0"/>
          </a:p>
        </p:txBody>
      </p:sp>
      <p:sp>
        <p:nvSpPr>
          <p:cNvPr id="4" name="Slide Number Placeholder 3">
            <a:extLst>
              <a:ext uri="{FF2B5EF4-FFF2-40B4-BE49-F238E27FC236}">
                <a16:creationId xmlns:a16="http://schemas.microsoft.com/office/drawing/2014/main" id="{D1459235-9000-49D8-9D96-2D6609B5DA6C}"/>
              </a:ext>
            </a:extLst>
          </p:cNvPr>
          <p:cNvSpPr>
            <a:spLocks noGrp="1"/>
          </p:cNvSpPr>
          <p:nvPr>
            <p:ph type="sldNum" sz="quarter" idx="12"/>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591580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52919" y="864108"/>
            <a:ext cx="2947482" cy="4601183"/>
          </a:xfrm>
        </p:spPr>
        <p:txBody>
          <a:bodyPr>
            <a:normAutofit fontScale="90000"/>
          </a:bodyPr>
          <a:lstStyle/>
          <a:p>
            <a:br>
              <a:rPr lang="en-US" sz="2400" b="1" u="sng" dirty="0"/>
            </a:br>
            <a:br>
              <a:rPr lang="en-US" sz="2400" b="1" u="sng" dirty="0"/>
            </a:br>
            <a:br>
              <a:rPr lang="en-US" sz="2400" b="1" u="sng" dirty="0"/>
            </a:br>
            <a:r>
              <a:rPr lang="en-US" sz="2400" b="1" u="sng" dirty="0"/>
              <a:t>What are the minimum requirements for the Psychological Exam?</a:t>
            </a:r>
            <a:br>
              <a:rPr lang="en-US" sz="2400" b="1" u="sng" dirty="0"/>
            </a:br>
            <a:br>
              <a:rPr lang="en-US" sz="2200" u="sng" dirty="0"/>
            </a:br>
            <a:r>
              <a:rPr lang="en-US" sz="2200" u="sng" dirty="0"/>
              <a:t>N.J.S.A. </a:t>
            </a:r>
            <a:br>
              <a:rPr lang="en-US" sz="2200" dirty="0"/>
            </a:br>
            <a:r>
              <a:rPr lang="en-US" sz="2200" dirty="0"/>
              <a:t>52: 17B-71c </a:t>
            </a:r>
            <a:br>
              <a:rPr lang="en-US" sz="2200" dirty="0"/>
            </a:br>
            <a:br>
              <a:rPr lang="en-US" sz="2200" dirty="0"/>
            </a:br>
            <a:r>
              <a:rPr lang="en-US" sz="2200" u="sng" dirty="0"/>
              <a:t>N.J.S.A. </a:t>
            </a:r>
            <a:br>
              <a:rPr lang="en-US" sz="2200" dirty="0"/>
            </a:br>
            <a:r>
              <a:rPr lang="en-US" sz="2200" dirty="0"/>
              <a:t>52: 17B-71d</a:t>
            </a:r>
            <a:br>
              <a:rPr lang="en-US" sz="2200" dirty="0"/>
            </a:br>
            <a:br>
              <a:rPr lang="en-US" sz="2200" dirty="0"/>
            </a:br>
            <a:r>
              <a:rPr lang="en-US" sz="2200" u="sng" dirty="0"/>
              <a:t>N.J.A.C. </a:t>
            </a:r>
            <a:r>
              <a:rPr lang="en-US" sz="2200" dirty="0"/>
              <a:t>13: 1-10.6</a:t>
            </a:r>
            <a:br>
              <a:rPr lang="en-US" sz="2200" dirty="0"/>
            </a:br>
            <a:br>
              <a:rPr lang="en-US" sz="2200" dirty="0"/>
            </a:br>
            <a:r>
              <a:rPr lang="en-US" sz="2200" u="sng" dirty="0"/>
              <a:t>N.J.A.C. </a:t>
            </a:r>
            <a:r>
              <a:rPr lang="en-US" sz="2200" dirty="0"/>
              <a:t>13: 1-11.2</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869268" y="447868"/>
            <a:ext cx="7315200" cy="5908481"/>
          </a:xfrm>
        </p:spPr>
        <p:txBody>
          <a:bodyPr>
            <a:normAutofit fontScale="92500" lnSpcReduction="20000"/>
          </a:bodyPr>
          <a:lstStyle/>
          <a:p>
            <a:pPr marL="0" indent="0">
              <a:buNone/>
            </a:pPr>
            <a:endParaRPr lang="en-US" b="1" u="sng" dirty="0">
              <a:solidFill>
                <a:srgbClr val="00B0F0"/>
              </a:solidFill>
            </a:endParaRPr>
          </a:p>
          <a:p>
            <a:r>
              <a:rPr lang="en-US" sz="2400" b="1" dirty="0">
                <a:solidFill>
                  <a:schemeClr val="tx2"/>
                </a:solidFill>
              </a:rPr>
              <a:t>In order to be eligible for a LEO license </a:t>
            </a:r>
            <a:r>
              <a:rPr lang="en-US" sz="2400" b="1" u="sng" dirty="0">
                <a:solidFill>
                  <a:schemeClr val="tx2"/>
                </a:solidFill>
              </a:rPr>
              <a:t>the Applicant must pass the psychological exam; </a:t>
            </a:r>
          </a:p>
          <a:p>
            <a:pPr marL="0" indent="0">
              <a:buNone/>
            </a:pPr>
            <a:endParaRPr lang="en-US" sz="2400" b="1" dirty="0">
              <a:solidFill>
                <a:srgbClr val="00B0F0"/>
              </a:solidFill>
            </a:endParaRPr>
          </a:p>
          <a:p>
            <a:r>
              <a:rPr lang="en-US" sz="2400" dirty="0"/>
              <a:t>Employing LEO Unit shall arrange for psychological exam that is conducted no more than 12 months prior to academy orientation day or application for permanent employment;  </a:t>
            </a:r>
          </a:p>
          <a:p>
            <a:pPr marL="0" indent="0">
              <a:buNone/>
            </a:pPr>
            <a:endParaRPr lang="en-US" sz="2400" dirty="0"/>
          </a:p>
          <a:p>
            <a:r>
              <a:rPr lang="en-US" sz="2400" dirty="0"/>
              <a:t>Must be conducted by a NJ licensed psychiatrist or psychologist who uses a PTC prescribed form relevant to the duties of the title the applicant is appointed to; </a:t>
            </a:r>
          </a:p>
          <a:p>
            <a:endParaRPr lang="en-US" sz="2400" dirty="0"/>
          </a:p>
          <a:p>
            <a:r>
              <a:rPr lang="en-US" sz="2400" dirty="0"/>
              <a:t>Psychiatrist or psychologist conducting exam must be familiar with the responsibilities of a law enforcement officer and use a written personality test such as:   </a:t>
            </a:r>
          </a:p>
          <a:p>
            <a:pPr lvl="1"/>
            <a:r>
              <a:rPr lang="en-US" sz="2200" i="1" dirty="0"/>
              <a:t>NEO-PI-R</a:t>
            </a:r>
          </a:p>
          <a:p>
            <a:pPr lvl="1"/>
            <a:r>
              <a:rPr lang="en-US" sz="2200" i="1" dirty="0" err="1"/>
              <a:t>Inwald</a:t>
            </a:r>
            <a:r>
              <a:rPr lang="en-US" sz="2200" i="1" dirty="0"/>
              <a:t> Personality Inventory</a:t>
            </a:r>
          </a:p>
          <a:p>
            <a:pPr lvl="1"/>
            <a:r>
              <a:rPr lang="en-US" sz="2200" i="1" dirty="0"/>
              <a:t>Any other exam that is their functional equivalent</a:t>
            </a:r>
          </a:p>
          <a:p>
            <a:endParaRPr lang="en-US" sz="2400"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D1459235-9000-49D8-9D96-2D6609B5DA6C}"/>
              </a:ext>
            </a:extLst>
          </p:cNvPr>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3011013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52919" y="864108"/>
            <a:ext cx="2947482" cy="4601183"/>
          </a:xfrm>
        </p:spPr>
        <p:txBody>
          <a:bodyPr>
            <a:normAutofit fontScale="90000"/>
          </a:bodyPr>
          <a:lstStyle/>
          <a:p>
            <a:r>
              <a:rPr lang="en-US" sz="2400" b="1" u="sng" dirty="0"/>
              <a:t>What are the minimum standards for the physical ability test?</a:t>
            </a:r>
            <a:br>
              <a:rPr lang="en-US" u="sng" dirty="0"/>
            </a:br>
            <a:br>
              <a:rPr lang="en-US" u="sng" dirty="0"/>
            </a:br>
            <a:r>
              <a:rPr lang="en-US" sz="2200" u="sng" dirty="0"/>
              <a:t>N.J.S.A. </a:t>
            </a:r>
            <a:br>
              <a:rPr lang="en-US" sz="2200" dirty="0"/>
            </a:br>
            <a:r>
              <a:rPr lang="en-US" sz="2200" dirty="0"/>
              <a:t>52: 17B-71c </a:t>
            </a:r>
            <a:br>
              <a:rPr lang="en-US" sz="2200" dirty="0"/>
            </a:br>
            <a:br>
              <a:rPr lang="en-US" sz="2200" dirty="0"/>
            </a:br>
            <a:r>
              <a:rPr lang="en-US" sz="2200" u="sng" dirty="0"/>
              <a:t>N.J.S.A. </a:t>
            </a:r>
            <a:br>
              <a:rPr lang="en-US" sz="2200" dirty="0"/>
            </a:br>
            <a:r>
              <a:rPr lang="en-US" sz="2200" dirty="0"/>
              <a:t>52: 17B-71d</a:t>
            </a:r>
            <a:br>
              <a:rPr lang="en-US" sz="2200" dirty="0"/>
            </a:br>
            <a:br>
              <a:rPr lang="en-US" sz="2200" dirty="0"/>
            </a:br>
            <a:r>
              <a:rPr lang="en-US" sz="2200" u="sng" dirty="0"/>
              <a:t>N.J.A.C. </a:t>
            </a:r>
            <a:r>
              <a:rPr lang="en-US" sz="2200" dirty="0"/>
              <a:t>13: 1-10.7</a:t>
            </a:r>
            <a:br>
              <a:rPr lang="en-US" sz="2200" dirty="0"/>
            </a:br>
            <a:br>
              <a:rPr lang="en-US" sz="2200" dirty="0"/>
            </a:br>
            <a:r>
              <a:rPr lang="en-US" sz="2200" u="sng" dirty="0"/>
              <a:t>N.J.A.C. </a:t>
            </a:r>
            <a:r>
              <a:rPr lang="en-US" sz="2200" dirty="0"/>
              <a:t>13: 1-11.2</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869267" y="325315"/>
            <a:ext cx="8069813" cy="6396160"/>
          </a:xfrm>
        </p:spPr>
        <p:txBody>
          <a:bodyPr>
            <a:normAutofit/>
          </a:bodyPr>
          <a:lstStyle/>
          <a:p>
            <a:r>
              <a:rPr lang="en-US" sz="2400" b="1" u="sng" dirty="0"/>
              <a:t>Applicants must pass all 5 components of the Pre- Admission PT Test: </a:t>
            </a:r>
          </a:p>
          <a:p>
            <a:pPr marL="0" indent="0">
              <a:buNone/>
            </a:pPr>
            <a:endParaRPr lang="en-US" sz="2400" b="1" u="sng" dirty="0"/>
          </a:p>
          <a:p>
            <a:pPr lvl="1"/>
            <a:r>
              <a:rPr lang="en-US" sz="2400" i="1" dirty="0"/>
              <a:t>A vertical jump of 15 inches or more;  1-2 min recovery</a:t>
            </a:r>
          </a:p>
          <a:p>
            <a:pPr lvl="1"/>
            <a:r>
              <a:rPr lang="en-US" sz="2400" i="1" dirty="0"/>
              <a:t>28 sit-ups in one minute or less, verbally counted by instructor as“ one complete, etc..” ; 5 min recovery</a:t>
            </a:r>
          </a:p>
          <a:p>
            <a:pPr lvl="1"/>
            <a:r>
              <a:rPr lang="en-US" sz="2400" i="1" dirty="0"/>
              <a:t>300 meter run in 70.1 seconds or less; 10 min recovery</a:t>
            </a:r>
          </a:p>
          <a:p>
            <a:pPr lvl="1"/>
            <a:r>
              <a:rPr lang="en-US" sz="2400" i="1" dirty="0"/>
              <a:t>24 push-ups in one minute or less  verbally counted by instructor as “ one complete, etc.”; 5 min recovery</a:t>
            </a:r>
          </a:p>
          <a:p>
            <a:pPr lvl="1"/>
            <a:r>
              <a:rPr lang="en-US" sz="2400" i="1" dirty="0"/>
              <a:t>A 1.5 mile run in 15 min and 55 seconds or less; 5 min recovery</a:t>
            </a:r>
            <a:r>
              <a:rPr lang="en-US" i="1" dirty="0"/>
              <a:t>	   </a:t>
            </a:r>
          </a:p>
          <a:p>
            <a:pPr marL="502920" lvl="1" indent="0">
              <a:buNone/>
            </a:pPr>
            <a:endParaRPr lang="en-US" i="1" dirty="0"/>
          </a:p>
          <a:p>
            <a:pPr marL="0" indent="0">
              <a:buNone/>
            </a:pPr>
            <a:r>
              <a:rPr lang="en-US" b="1" dirty="0"/>
              <a:t>            Applicants should be provided at least 3 minutes to warm up.  The Test should be conducted within one continuous 8 hour period on a level surface, level track, or other PTC approved surface</a:t>
            </a:r>
          </a:p>
          <a:p>
            <a:pPr lvl="1"/>
            <a:endParaRPr lang="en-US" dirty="0"/>
          </a:p>
          <a:p>
            <a:endParaRPr lang="en-US" dirty="0"/>
          </a:p>
        </p:txBody>
      </p:sp>
      <p:sp>
        <p:nvSpPr>
          <p:cNvPr id="4" name="Slide Number Placeholder 3">
            <a:extLst>
              <a:ext uri="{FF2B5EF4-FFF2-40B4-BE49-F238E27FC236}">
                <a16:creationId xmlns:a16="http://schemas.microsoft.com/office/drawing/2014/main" id="{D1459235-9000-49D8-9D96-2D6609B5DA6C}"/>
              </a:ext>
            </a:extLst>
          </p:cNvPr>
          <p:cNvSpPr>
            <a:spLocks noGrp="1"/>
          </p:cNvSpPr>
          <p:nvPr>
            <p:ph type="sldNum" sz="quarter" idx="12"/>
          </p:nvPr>
        </p:nvSpPr>
        <p:spPr/>
        <p:txBody>
          <a:bodyPr/>
          <a:lstStyle/>
          <a:p>
            <a:fld id="{4FAB73BC-B049-4115-A692-8D63A059BFB8}" type="slidenum">
              <a:rPr lang="en-US" smtClean="0"/>
              <a:pPr/>
              <a:t>19</a:t>
            </a:fld>
            <a:endParaRPr lang="en-US" dirty="0"/>
          </a:p>
        </p:txBody>
      </p:sp>
    </p:spTree>
    <p:extLst>
      <p:ext uri="{BB962C8B-B14F-4D97-AF65-F5344CB8AC3E}">
        <p14:creationId xmlns:p14="http://schemas.microsoft.com/office/powerpoint/2010/main" val="1185988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00686-ABA9-43BA-9CE0-F1FBBD4D3AF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1C328F3A-28F7-461E-886B-D815241FFBF7}"/>
              </a:ext>
            </a:extLst>
          </p:cNvPr>
          <p:cNvSpPr>
            <a:spLocks noGrp="1"/>
          </p:cNvSpPr>
          <p:nvPr>
            <p:ph idx="1"/>
          </p:nvPr>
        </p:nvSpPr>
        <p:spPr/>
        <p:txBody>
          <a:bodyPr/>
          <a:lstStyle/>
          <a:p>
            <a:pPr marL="0" indent="0" algn="ctr">
              <a:buNone/>
            </a:pPr>
            <a:r>
              <a:rPr lang="en-US" sz="3600" b="1" u="sng" dirty="0"/>
              <a:t>SECTION I: </a:t>
            </a:r>
          </a:p>
          <a:p>
            <a:pPr marL="0" indent="0" algn="ctr">
              <a:buNone/>
            </a:pPr>
            <a:endParaRPr lang="en-US" sz="3600" b="1" u="sng" dirty="0"/>
          </a:p>
          <a:p>
            <a:pPr marL="0" indent="0" algn="ctr">
              <a:buNone/>
            </a:pPr>
            <a:r>
              <a:rPr lang="en-US" sz="2400" b="1" dirty="0"/>
              <a:t>INTRODUCTION</a:t>
            </a:r>
            <a:r>
              <a:rPr lang="en-US" b="1" u="sng" dirty="0"/>
              <a:t> </a:t>
            </a:r>
          </a:p>
        </p:txBody>
      </p:sp>
      <p:sp>
        <p:nvSpPr>
          <p:cNvPr id="4" name="Slide Number Placeholder 3">
            <a:extLst>
              <a:ext uri="{FF2B5EF4-FFF2-40B4-BE49-F238E27FC236}">
                <a16:creationId xmlns:a16="http://schemas.microsoft.com/office/drawing/2014/main" id="{F37DF1E3-ED1E-42DD-BEDC-C9149F164242}"/>
              </a:ext>
            </a:extLst>
          </p:cNvPr>
          <p:cNvSpPr>
            <a:spLocks noGrp="1"/>
          </p:cNvSpPr>
          <p:nvPr>
            <p:ph type="sldNum" sz="quarter" idx="12"/>
          </p:nvPr>
        </p:nvSpPr>
        <p:spPr/>
        <p:txBody>
          <a:bodyPr/>
          <a:lstStyle/>
          <a:p>
            <a:fld id="{4FAB73BC-B049-4115-A692-8D63A059BFB8}" type="slidenum">
              <a:rPr lang="en-US" smtClean="0"/>
              <a:pPr/>
              <a:t>2</a:t>
            </a:fld>
            <a:endParaRPr lang="en-US" dirty="0"/>
          </a:p>
        </p:txBody>
      </p:sp>
      <p:pic>
        <p:nvPicPr>
          <p:cNvPr id="5" name="Picture 4">
            <a:extLst>
              <a:ext uri="{FF2B5EF4-FFF2-40B4-BE49-F238E27FC236}">
                <a16:creationId xmlns:a16="http://schemas.microsoft.com/office/drawing/2014/main" id="{D681D386-04A1-4484-9A0C-1FFEBF8E6AE2}"/>
              </a:ext>
            </a:extLst>
          </p:cNvPr>
          <p:cNvPicPr>
            <a:picLocks noChangeAspect="1"/>
          </p:cNvPicPr>
          <p:nvPr/>
        </p:nvPicPr>
        <p:blipFill>
          <a:blip r:embed="rId2"/>
          <a:stretch>
            <a:fillRect/>
          </a:stretch>
        </p:blipFill>
        <p:spPr>
          <a:xfrm>
            <a:off x="-281591" y="1788963"/>
            <a:ext cx="3816426" cy="3270930"/>
          </a:xfrm>
          <a:prstGeom prst="rect">
            <a:avLst/>
          </a:prstGeom>
        </p:spPr>
      </p:pic>
    </p:spTree>
    <p:extLst>
      <p:ext uri="{BB962C8B-B14F-4D97-AF65-F5344CB8AC3E}">
        <p14:creationId xmlns:p14="http://schemas.microsoft.com/office/powerpoint/2010/main" val="17151834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52919" y="864108"/>
            <a:ext cx="2947482" cy="4601183"/>
          </a:xfrm>
        </p:spPr>
        <p:txBody>
          <a:bodyPr>
            <a:normAutofit fontScale="90000"/>
          </a:bodyPr>
          <a:lstStyle/>
          <a:p>
            <a:br>
              <a:rPr lang="en-US" sz="2200" b="1" u="sng" dirty="0"/>
            </a:br>
            <a:br>
              <a:rPr lang="en-US" sz="2200" b="1" u="sng" dirty="0"/>
            </a:br>
            <a:br>
              <a:rPr lang="en-US" sz="2200" b="1" u="sng" dirty="0"/>
            </a:br>
            <a:r>
              <a:rPr lang="en-US" sz="2400" b="1" u="sng" dirty="0"/>
              <a:t>What are the minimum standards for the physical ability test?</a:t>
            </a:r>
            <a:br>
              <a:rPr lang="en-US" sz="2400" b="1" u="sng" dirty="0"/>
            </a:br>
            <a:br>
              <a:rPr lang="en-US" u="sng" dirty="0"/>
            </a:br>
            <a:r>
              <a:rPr lang="en-US" sz="2200" u="sng" dirty="0"/>
              <a:t>N.J.S.A. </a:t>
            </a:r>
            <a:br>
              <a:rPr lang="en-US" sz="2200" dirty="0"/>
            </a:br>
            <a:r>
              <a:rPr lang="en-US" sz="2200" dirty="0"/>
              <a:t>52: 17B-71c </a:t>
            </a:r>
            <a:br>
              <a:rPr lang="en-US" sz="2200" dirty="0"/>
            </a:br>
            <a:br>
              <a:rPr lang="en-US" sz="2200" dirty="0"/>
            </a:br>
            <a:r>
              <a:rPr lang="en-US" sz="2200" u="sng" dirty="0"/>
              <a:t>N.J.S.A. </a:t>
            </a:r>
            <a:br>
              <a:rPr lang="en-US" sz="2200" dirty="0"/>
            </a:br>
            <a:r>
              <a:rPr lang="en-US" sz="2200" dirty="0"/>
              <a:t>52: 17B-71d</a:t>
            </a:r>
            <a:br>
              <a:rPr lang="en-US" sz="2200" dirty="0"/>
            </a:br>
            <a:br>
              <a:rPr lang="en-US" sz="2200" dirty="0"/>
            </a:br>
            <a:r>
              <a:rPr lang="en-US" sz="2200" u="sng" dirty="0"/>
              <a:t>N.J.A.C. </a:t>
            </a:r>
            <a:r>
              <a:rPr lang="en-US" sz="2200" dirty="0"/>
              <a:t>13: 1-10.7</a:t>
            </a:r>
            <a:br>
              <a:rPr lang="en-US" sz="2200" dirty="0"/>
            </a:br>
            <a:br>
              <a:rPr lang="en-US" sz="2200" dirty="0"/>
            </a:br>
            <a:r>
              <a:rPr lang="en-US" sz="2200" u="sng" dirty="0"/>
              <a:t>N.J.A.C. </a:t>
            </a:r>
            <a:r>
              <a:rPr lang="en-US" sz="2200" dirty="0"/>
              <a:t>13: 1-11.2</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473027" y="325315"/>
            <a:ext cx="8069813" cy="6396160"/>
          </a:xfrm>
        </p:spPr>
        <p:txBody>
          <a:bodyPr>
            <a:normAutofit/>
          </a:bodyPr>
          <a:lstStyle/>
          <a:p>
            <a:pPr marL="0" indent="0">
              <a:buNone/>
            </a:pPr>
            <a:endParaRPr lang="en-US" b="1" u="sng" dirty="0"/>
          </a:p>
          <a:p>
            <a:pPr marL="0" indent="0">
              <a:buNone/>
            </a:pPr>
            <a:r>
              <a:rPr lang="en-US" b="1" u="sng" dirty="0">
                <a:solidFill>
                  <a:schemeClr val="tx2"/>
                </a:solidFill>
              </a:rPr>
              <a:t>  </a:t>
            </a:r>
          </a:p>
          <a:p>
            <a:r>
              <a:rPr lang="en-US" sz="2400" dirty="0"/>
              <a:t>If an applicant fails the initial fitness requirement, the Chief LEO shall schedule a retest date at the request of the Applicant;</a:t>
            </a:r>
          </a:p>
          <a:p>
            <a:r>
              <a:rPr lang="en-US" sz="2400" dirty="0"/>
              <a:t>When practicable, the retest date should be no less than</a:t>
            </a:r>
            <a:r>
              <a:rPr lang="en-US" sz="2400" u="sng" dirty="0">
                <a:solidFill>
                  <a:srgbClr val="00B0F0"/>
                </a:solidFill>
              </a:rPr>
              <a:t> </a:t>
            </a:r>
            <a:r>
              <a:rPr lang="en-US" sz="2400" b="1" u="sng" dirty="0">
                <a:solidFill>
                  <a:schemeClr val="tx2"/>
                </a:solidFill>
              </a:rPr>
              <a:t>3 weeks </a:t>
            </a:r>
            <a:r>
              <a:rPr lang="en-US" sz="2400" dirty="0"/>
              <a:t>after the initial failed test;</a:t>
            </a:r>
          </a:p>
          <a:p>
            <a:r>
              <a:rPr lang="en-US" sz="2400" dirty="0"/>
              <a:t>During a re-test, the applicant must take the entire test over.</a:t>
            </a:r>
          </a:p>
          <a:p>
            <a:r>
              <a:rPr lang="en-US" sz="2400" dirty="0"/>
              <a:t> The applicant must pass the entire re-test. </a:t>
            </a:r>
          </a:p>
          <a:p>
            <a:r>
              <a:rPr lang="en-US" sz="2400" dirty="0"/>
              <a:t>The applicant cannot count previous passing results toward any retest.  </a:t>
            </a:r>
          </a:p>
          <a:p>
            <a:endParaRPr lang="en-US" dirty="0"/>
          </a:p>
          <a:p>
            <a:endParaRPr lang="en-US" dirty="0"/>
          </a:p>
        </p:txBody>
      </p:sp>
      <p:sp>
        <p:nvSpPr>
          <p:cNvPr id="4" name="Slide Number Placeholder 3">
            <a:extLst>
              <a:ext uri="{FF2B5EF4-FFF2-40B4-BE49-F238E27FC236}">
                <a16:creationId xmlns:a16="http://schemas.microsoft.com/office/drawing/2014/main" id="{D1459235-9000-49D8-9D96-2D6609B5DA6C}"/>
              </a:ext>
            </a:extLst>
          </p:cNvPr>
          <p:cNvSpPr>
            <a:spLocks noGrp="1"/>
          </p:cNvSpPr>
          <p:nvPr>
            <p:ph type="sldNum" sz="quarter" idx="12"/>
          </p:nvPr>
        </p:nvSpPr>
        <p:spPr/>
        <p:txBody>
          <a:bodyPr/>
          <a:lstStyle/>
          <a:p>
            <a:fld id="{4FAB73BC-B049-4115-A692-8D63A059BFB8}" type="slidenum">
              <a:rPr lang="en-US" smtClean="0"/>
              <a:pPr/>
              <a:t>20</a:t>
            </a:fld>
            <a:endParaRPr lang="en-US" dirty="0"/>
          </a:p>
        </p:txBody>
      </p:sp>
    </p:spTree>
    <p:extLst>
      <p:ext uri="{BB962C8B-B14F-4D97-AF65-F5344CB8AC3E}">
        <p14:creationId xmlns:p14="http://schemas.microsoft.com/office/powerpoint/2010/main" val="2333506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28144" y="766137"/>
            <a:ext cx="3211742" cy="4601183"/>
          </a:xfrm>
        </p:spPr>
        <p:txBody>
          <a:bodyPr>
            <a:normAutofit fontScale="90000"/>
          </a:bodyPr>
          <a:lstStyle/>
          <a:p>
            <a:br>
              <a:rPr lang="en-US" u="sng" dirty="0"/>
            </a:br>
            <a:br>
              <a:rPr lang="en-US" u="sng" dirty="0"/>
            </a:br>
            <a:r>
              <a:rPr lang="en-US" sz="2800" b="1" u="sng" dirty="0"/>
              <a:t>License Requirements: </a:t>
            </a:r>
            <a:br>
              <a:rPr lang="en-US" sz="2800" b="1" u="sng" dirty="0"/>
            </a:br>
            <a:r>
              <a:rPr lang="en-US" sz="2800" b="1" u="sng" dirty="0"/>
              <a:t>Screening Applicants</a:t>
            </a:r>
            <a:br>
              <a:rPr lang="en-US" sz="2700" dirty="0"/>
            </a:br>
            <a:br>
              <a:rPr lang="en-US" sz="2700" u="sng" dirty="0"/>
            </a:br>
            <a:r>
              <a:rPr lang="en-US" sz="2800" u="sng" dirty="0"/>
              <a:t>N.J.S.A. </a:t>
            </a:r>
            <a:br>
              <a:rPr lang="en-US" sz="2800" dirty="0"/>
            </a:br>
            <a:r>
              <a:rPr lang="en-US" sz="2800" dirty="0"/>
              <a:t>52: 17B-71b</a:t>
            </a:r>
            <a:br>
              <a:rPr lang="en-US" sz="2800" dirty="0"/>
            </a:br>
            <a:br>
              <a:rPr lang="en-US" sz="2700" u="sng" dirty="0"/>
            </a:br>
            <a:r>
              <a:rPr lang="en-US" sz="2700" u="sng" dirty="0"/>
              <a:t>N.J.S.A. </a:t>
            </a:r>
            <a:br>
              <a:rPr lang="en-US" sz="2700" dirty="0"/>
            </a:br>
            <a:r>
              <a:rPr lang="en-US" sz="2700" dirty="0"/>
              <a:t>52: 17B-71c </a:t>
            </a:r>
            <a:br>
              <a:rPr lang="en-US" sz="2700" dirty="0"/>
            </a:br>
            <a:br>
              <a:rPr lang="en-US" sz="2700" dirty="0"/>
            </a:br>
            <a:r>
              <a:rPr lang="en-US" sz="2700" u="sng" dirty="0"/>
              <a:t>N.J.S.A. </a:t>
            </a:r>
            <a:br>
              <a:rPr lang="en-US" sz="2700" dirty="0"/>
            </a:br>
            <a:r>
              <a:rPr lang="en-US" sz="2700" dirty="0"/>
              <a:t>52: 17B-71d</a:t>
            </a:r>
            <a:br>
              <a:rPr lang="en-US" sz="2700" dirty="0"/>
            </a:br>
            <a:br>
              <a:rPr lang="en-US" sz="2700" dirty="0"/>
            </a:br>
            <a:r>
              <a:rPr lang="en-US" sz="2700" u="sng" dirty="0"/>
              <a:t>N.J.A.C. </a:t>
            </a:r>
            <a:r>
              <a:rPr lang="en-US" sz="2700" dirty="0"/>
              <a:t>13: 1-10.2</a:t>
            </a:r>
            <a:br>
              <a:rPr lang="en-US" sz="2700" dirty="0"/>
            </a:br>
            <a:br>
              <a:rPr lang="en-US" sz="2700" dirty="0"/>
            </a:br>
            <a:r>
              <a:rPr lang="en-US" sz="2700" u="sng" dirty="0"/>
              <a:t>N.J.A.C. </a:t>
            </a:r>
            <a:r>
              <a:rPr lang="en-US" sz="2700" dirty="0"/>
              <a:t>13: 1-11.2 </a:t>
            </a:r>
            <a:br>
              <a:rPr lang="en-US" sz="2700" dirty="0"/>
            </a:br>
            <a:r>
              <a:rPr lang="en-US" sz="2800" u="sng" dirty="0"/>
              <a:t>N.J.A.C. </a:t>
            </a:r>
            <a:r>
              <a:rPr lang="en-US" sz="2800" dirty="0"/>
              <a:t>13: 1-11.5 </a:t>
            </a:r>
            <a:br>
              <a:rPr lang="en-US" sz="2800" dirty="0"/>
            </a:br>
            <a:r>
              <a:rPr lang="en-US" sz="2400" u="sng" dirty="0"/>
              <a:t>N.J.A.C. </a:t>
            </a:r>
            <a:r>
              <a:rPr lang="en-US" sz="2400" dirty="0"/>
              <a:t>13: 1-12.1</a:t>
            </a:r>
            <a:endParaRPr lang="en-US" sz="2700" dirty="0"/>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345084" y="136525"/>
            <a:ext cx="7839384" cy="6843009"/>
          </a:xfrm>
        </p:spPr>
        <p:txBody>
          <a:bodyPr>
            <a:normAutofit fontScale="85000" lnSpcReduction="10000"/>
          </a:bodyPr>
          <a:lstStyle/>
          <a:p>
            <a:pPr marL="0" indent="0">
              <a:buNone/>
            </a:pPr>
            <a:endParaRPr lang="en-US" dirty="0"/>
          </a:p>
          <a:p>
            <a:pPr marL="0" indent="0">
              <a:buNone/>
            </a:pPr>
            <a:endParaRPr lang="en-US" sz="2400" b="1" dirty="0">
              <a:solidFill>
                <a:srgbClr val="00B0F0"/>
              </a:solidFill>
            </a:endParaRPr>
          </a:p>
          <a:p>
            <a:r>
              <a:rPr lang="en-US" sz="2800" b="1" u="sng" dirty="0"/>
              <a:t>PTC is mandated to deny a license or take adverse action if </a:t>
            </a:r>
            <a:r>
              <a:rPr lang="en-US" sz="2400" b="1" u="sng" dirty="0"/>
              <a:t>there is a preponderance of the evidence that the Applicant: </a:t>
            </a:r>
            <a:endParaRPr lang="en-US" sz="2400" dirty="0"/>
          </a:p>
          <a:p>
            <a:endParaRPr lang="en-US" sz="2400" dirty="0"/>
          </a:p>
          <a:p>
            <a:pPr lvl="1"/>
            <a:r>
              <a:rPr lang="en-US" sz="2800" b="1" u="sng" dirty="0">
                <a:solidFill>
                  <a:schemeClr val="tx2"/>
                </a:solidFill>
              </a:rPr>
              <a:t>Has a criminal conviction. </a:t>
            </a:r>
            <a:r>
              <a:rPr lang="en-US" sz="2400" dirty="0"/>
              <a:t>This means ANYTHING regarded as a criminal offense in any other jurisdiction, foreign or domestic. </a:t>
            </a:r>
          </a:p>
          <a:p>
            <a:pPr lvl="1"/>
            <a:endParaRPr lang="en-US" sz="2400" dirty="0"/>
          </a:p>
          <a:p>
            <a:pPr lvl="1"/>
            <a:r>
              <a:rPr lang="en-US" sz="2800" b="1" u="sng" dirty="0">
                <a:solidFill>
                  <a:schemeClr val="tx2"/>
                </a:solidFill>
              </a:rPr>
              <a:t>Has a domestic violence conviction. </a:t>
            </a:r>
            <a:r>
              <a:rPr lang="en-US" sz="2400" u="sng" dirty="0"/>
              <a:t>N.J.S.A. </a:t>
            </a:r>
            <a:r>
              <a:rPr lang="en-US" sz="2400" dirty="0"/>
              <a:t>2C:25-17.</a:t>
            </a:r>
            <a:r>
              <a:rPr lang="en-US" sz="2400" b="1" i="1" u="sng" dirty="0"/>
              <a:t> </a:t>
            </a:r>
            <a:r>
              <a:rPr lang="en-US" sz="2400" dirty="0"/>
              <a:t>This means ANYTHING considered a domestic violence offense in any other jurisdiction, foreign or domestic.  </a:t>
            </a:r>
          </a:p>
          <a:p>
            <a:pPr lvl="1"/>
            <a:endParaRPr lang="en-US" sz="2400" b="1" dirty="0">
              <a:solidFill>
                <a:schemeClr val="tx2"/>
              </a:solidFill>
            </a:endParaRPr>
          </a:p>
          <a:p>
            <a:pPr lvl="1"/>
            <a:r>
              <a:rPr lang="en-US" sz="2800" b="1" dirty="0">
                <a:solidFill>
                  <a:schemeClr val="tx2"/>
                </a:solidFill>
              </a:rPr>
              <a:t>Is the subject of or had </a:t>
            </a:r>
            <a:r>
              <a:rPr lang="en-US" sz="2400" b="1" dirty="0">
                <a:solidFill>
                  <a:schemeClr val="tx2"/>
                </a:solidFill>
              </a:rPr>
              <a:t>a </a:t>
            </a:r>
            <a:r>
              <a:rPr lang="en-US" sz="2800" b="1" dirty="0">
                <a:solidFill>
                  <a:schemeClr val="tx2"/>
                </a:solidFill>
              </a:rPr>
              <a:t>DV restraining order, an extreme risk protection order, or temporary extreme risk protection order</a:t>
            </a:r>
            <a:r>
              <a:rPr lang="en-US" sz="2400" b="1" dirty="0">
                <a:solidFill>
                  <a:schemeClr val="tx2"/>
                </a:solidFill>
              </a:rPr>
              <a:t> </a:t>
            </a:r>
            <a:r>
              <a:rPr lang="en-US" sz="2800" b="1" dirty="0">
                <a:solidFill>
                  <a:schemeClr val="tx2"/>
                </a:solidFill>
              </a:rPr>
              <a:t>entered against them</a:t>
            </a:r>
            <a:r>
              <a:rPr lang="en-US" sz="2400" b="1" dirty="0">
                <a:solidFill>
                  <a:schemeClr val="tx2"/>
                </a:solidFill>
              </a:rPr>
              <a:t>; </a:t>
            </a:r>
          </a:p>
          <a:p>
            <a:pPr lvl="1"/>
            <a:endParaRPr lang="en-US" sz="2400" dirty="0"/>
          </a:p>
          <a:p>
            <a:pPr lvl="1"/>
            <a:r>
              <a:rPr lang="en-US" sz="2800" b="1" u="sng" dirty="0"/>
              <a:t>Has </a:t>
            </a:r>
            <a:r>
              <a:rPr lang="en-US" sz="2800" b="1" u="sng" dirty="0">
                <a:solidFill>
                  <a:schemeClr val="tx2"/>
                </a:solidFill>
              </a:rPr>
              <a:t>a conviction that would preclude them from carrying a firearm </a:t>
            </a:r>
            <a:r>
              <a:rPr lang="en-US" sz="2400" dirty="0"/>
              <a:t>as defined in </a:t>
            </a:r>
            <a:r>
              <a:rPr lang="en-US" sz="2400" u="sng" dirty="0"/>
              <a:t>N.J.S.A. </a:t>
            </a:r>
            <a:r>
              <a:rPr lang="en-US" sz="2400" dirty="0"/>
              <a:t>2C:39-1. Includes any offense of this nature that violates the laws of any other jurisdiction, foreign or domestic.</a:t>
            </a:r>
          </a:p>
          <a:p>
            <a:pPr lvl="1"/>
            <a:endParaRPr lang="en-US" dirty="0"/>
          </a:p>
          <a:p>
            <a:endParaRPr lang="en-US" dirty="0"/>
          </a:p>
        </p:txBody>
      </p:sp>
      <p:sp>
        <p:nvSpPr>
          <p:cNvPr id="4" name="Slide Number Placeholder 3">
            <a:extLst>
              <a:ext uri="{FF2B5EF4-FFF2-40B4-BE49-F238E27FC236}">
                <a16:creationId xmlns:a16="http://schemas.microsoft.com/office/drawing/2014/main" id="{D1459235-9000-49D8-9D96-2D6609B5DA6C}"/>
              </a:ext>
            </a:extLst>
          </p:cNvPr>
          <p:cNvSpPr>
            <a:spLocks noGrp="1"/>
          </p:cNvSpPr>
          <p:nvPr>
            <p:ph type="sldNum" sz="quarter" idx="12"/>
          </p:nvPr>
        </p:nvSpPr>
        <p:spPr/>
        <p:txBody>
          <a:bodyPr/>
          <a:lstStyle/>
          <a:p>
            <a:fld id="{4FAB73BC-B049-4115-A692-8D63A059BFB8}" type="slidenum">
              <a:rPr lang="en-US" smtClean="0"/>
              <a:pPr/>
              <a:t>21</a:t>
            </a:fld>
            <a:endParaRPr lang="en-US" dirty="0"/>
          </a:p>
        </p:txBody>
      </p:sp>
    </p:spTree>
    <p:extLst>
      <p:ext uri="{BB962C8B-B14F-4D97-AF65-F5344CB8AC3E}">
        <p14:creationId xmlns:p14="http://schemas.microsoft.com/office/powerpoint/2010/main" val="29985555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70131" y="612181"/>
            <a:ext cx="2947482" cy="4601183"/>
          </a:xfrm>
        </p:spPr>
        <p:txBody>
          <a:bodyPr>
            <a:normAutofit fontScale="90000"/>
          </a:bodyPr>
          <a:lstStyle/>
          <a:p>
            <a:br>
              <a:rPr lang="en-US" u="sng" dirty="0"/>
            </a:br>
            <a:br>
              <a:rPr lang="en-US" u="sng" dirty="0"/>
            </a:br>
            <a:br>
              <a:rPr lang="en-US" u="sng" dirty="0"/>
            </a:br>
            <a:r>
              <a:rPr lang="en-US" sz="2200" b="1" u="sng" dirty="0"/>
              <a:t>License Requirements: </a:t>
            </a:r>
            <a:br>
              <a:rPr lang="en-US" sz="2200" b="1" u="sng" dirty="0"/>
            </a:br>
            <a:r>
              <a:rPr lang="en-US" sz="2200" b="1" u="sng" dirty="0"/>
              <a:t>Screening Applicants</a:t>
            </a:r>
            <a:br>
              <a:rPr lang="en-US" sz="2200" b="1" u="sng" dirty="0"/>
            </a:br>
            <a:br>
              <a:rPr lang="en-US" sz="2200" b="1" u="sng" dirty="0"/>
            </a:br>
            <a:r>
              <a:rPr lang="en-US" sz="2800" u="sng" dirty="0"/>
              <a:t>N.J.S.A. </a:t>
            </a:r>
            <a:br>
              <a:rPr lang="en-US" sz="2800" dirty="0"/>
            </a:br>
            <a:r>
              <a:rPr lang="en-US" sz="2800" dirty="0"/>
              <a:t>52: 17B-71b</a:t>
            </a:r>
            <a:br>
              <a:rPr lang="en-US" sz="2700" dirty="0"/>
            </a:br>
            <a:br>
              <a:rPr lang="en-US" sz="2700" u="sng" dirty="0"/>
            </a:br>
            <a:r>
              <a:rPr lang="en-US" sz="2700" u="sng" dirty="0"/>
              <a:t>N.J.S.A. </a:t>
            </a:r>
            <a:br>
              <a:rPr lang="en-US" sz="2700" dirty="0"/>
            </a:br>
            <a:r>
              <a:rPr lang="en-US" sz="2700" dirty="0"/>
              <a:t>52: 17B-71c </a:t>
            </a:r>
            <a:br>
              <a:rPr lang="en-US" sz="2700" dirty="0"/>
            </a:br>
            <a:br>
              <a:rPr lang="en-US" sz="2700" dirty="0"/>
            </a:br>
            <a:r>
              <a:rPr lang="en-US" sz="2700" u="sng" dirty="0"/>
              <a:t>N.J.S.A. </a:t>
            </a:r>
            <a:br>
              <a:rPr lang="en-US" sz="2700" dirty="0"/>
            </a:br>
            <a:r>
              <a:rPr lang="en-US" sz="2700" dirty="0"/>
              <a:t>52: 17B-71d</a:t>
            </a:r>
            <a:br>
              <a:rPr lang="en-US" sz="2700" dirty="0"/>
            </a:br>
            <a:br>
              <a:rPr lang="en-US" sz="2700" dirty="0"/>
            </a:br>
            <a:r>
              <a:rPr lang="en-US" sz="2700" u="sng" dirty="0"/>
              <a:t>N.J.A.C. </a:t>
            </a:r>
            <a:r>
              <a:rPr lang="en-US" sz="2700" dirty="0"/>
              <a:t>13: 1-10.2</a:t>
            </a:r>
            <a:br>
              <a:rPr lang="en-US" sz="2700" dirty="0"/>
            </a:br>
            <a:br>
              <a:rPr lang="en-US" sz="2700" dirty="0"/>
            </a:br>
            <a:r>
              <a:rPr lang="en-US" sz="2700" u="sng" dirty="0"/>
              <a:t>N.J.A.C. </a:t>
            </a:r>
            <a:r>
              <a:rPr lang="en-US" sz="2700" dirty="0"/>
              <a:t>13: 1-11.2 </a:t>
            </a:r>
            <a:br>
              <a:rPr lang="en-US" sz="2700" dirty="0"/>
            </a:br>
            <a:r>
              <a:rPr lang="en-US" sz="2800" u="sng" dirty="0"/>
              <a:t>N.J.A.C. </a:t>
            </a:r>
            <a:r>
              <a:rPr lang="en-US" sz="2800" dirty="0"/>
              <a:t>13: 1-11.5</a:t>
            </a:r>
            <a:br>
              <a:rPr lang="en-US" sz="2800" dirty="0"/>
            </a:br>
            <a:r>
              <a:rPr lang="en-US" sz="2400" u="sng" dirty="0"/>
              <a:t>N.J.A.C. </a:t>
            </a:r>
            <a:r>
              <a:rPr lang="en-US" sz="2400" dirty="0"/>
              <a:t>13: 1-12.1</a:t>
            </a:r>
            <a:endParaRPr lang="en-US" sz="2700" dirty="0"/>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869268" y="370114"/>
            <a:ext cx="7315200" cy="6487886"/>
          </a:xfrm>
        </p:spPr>
        <p:txBody>
          <a:bodyPr>
            <a:normAutofit fontScale="77500" lnSpcReduction="20000"/>
          </a:bodyPr>
          <a:lstStyle/>
          <a:p>
            <a:pPr marL="0" indent="0">
              <a:buNone/>
            </a:pPr>
            <a:endParaRPr lang="en-US" dirty="0"/>
          </a:p>
          <a:p>
            <a:pPr marL="0" indent="0">
              <a:buNone/>
            </a:pPr>
            <a:endParaRPr lang="en-US" sz="2400" b="1" dirty="0">
              <a:solidFill>
                <a:srgbClr val="00B0F0"/>
              </a:solidFill>
            </a:endParaRPr>
          </a:p>
          <a:p>
            <a:r>
              <a:rPr lang="en-US" sz="2400" b="1" u="sng" dirty="0"/>
              <a:t>In order to be licensed Initial or Renewal Applicant must</a:t>
            </a:r>
            <a:r>
              <a:rPr lang="en-US" sz="2400" dirty="0"/>
              <a:t>:  </a:t>
            </a:r>
          </a:p>
          <a:p>
            <a:endParaRPr lang="en-US" sz="2400" dirty="0"/>
          </a:p>
          <a:p>
            <a:pPr lvl="1"/>
            <a:r>
              <a:rPr lang="en-US" sz="2400" b="1" i="1" u="sng" dirty="0">
                <a:solidFill>
                  <a:schemeClr val="tx2"/>
                </a:solidFill>
              </a:rPr>
              <a:t>Not have any </a:t>
            </a:r>
            <a:r>
              <a:rPr lang="en-US" sz="2400" b="1" u="sng" dirty="0">
                <a:solidFill>
                  <a:schemeClr val="tx2"/>
                </a:solidFill>
              </a:rPr>
              <a:t>disorderly persons or petty disorderly persons convictions </a:t>
            </a:r>
            <a:r>
              <a:rPr lang="en-US" sz="2400" dirty="0"/>
              <a:t>involving dishonesty, fraud, or lack of good moral character; </a:t>
            </a:r>
          </a:p>
          <a:p>
            <a:pPr lvl="2"/>
            <a:r>
              <a:rPr lang="en-US" sz="2200" i="1" dirty="0"/>
              <a:t>Unless  the PTC determines the offense to be de-minimis or inconsequential to applicant’s ability to meet  the standards expected for a LEO; </a:t>
            </a:r>
          </a:p>
          <a:p>
            <a:pPr lvl="2"/>
            <a:r>
              <a:rPr lang="en-US" sz="2200" i="1" dirty="0"/>
              <a:t>This also includes similar offenses in any other jurisdiction</a:t>
            </a:r>
          </a:p>
          <a:p>
            <a:pPr lvl="1"/>
            <a:endParaRPr lang="en-US" sz="2400" dirty="0"/>
          </a:p>
          <a:p>
            <a:pPr lvl="1"/>
            <a:r>
              <a:rPr lang="en-US" sz="2400" b="1" i="1" u="sng" dirty="0">
                <a:solidFill>
                  <a:schemeClr val="tx2"/>
                </a:solidFill>
              </a:rPr>
              <a:t>Not have 2 or more </a:t>
            </a:r>
            <a:r>
              <a:rPr lang="en-US" sz="2400" dirty="0"/>
              <a:t>motor vehicle </a:t>
            </a:r>
            <a:r>
              <a:rPr lang="en-US" sz="2400" b="1" u="sng" dirty="0">
                <a:solidFill>
                  <a:schemeClr val="tx2"/>
                </a:solidFill>
              </a:rPr>
              <a:t>convictions for DWI</a:t>
            </a:r>
            <a:r>
              <a:rPr lang="en-US" sz="2400" b="1" dirty="0">
                <a:solidFill>
                  <a:srgbClr val="00B0F0"/>
                </a:solidFill>
              </a:rPr>
              <a:t> </a:t>
            </a:r>
            <a:r>
              <a:rPr lang="en-US" sz="2400" dirty="0"/>
              <a:t>pursuant to N.J.S.A. 39:4-50. This includes similar offenses in any other jurisdiction; </a:t>
            </a:r>
          </a:p>
          <a:p>
            <a:pPr marL="502920" lvl="1" indent="0">
              <a:buNone/>
            </a:pPr>
            <a:endParaRPr lang="en-US" sz="2400" dirty="0"/>
          </a:p>
          <a:p>
            <a:pPr lvl="1"/>
            <a:r>
              <a:rPr lang="en-US" sz="2400" b="1" i="1" u="sng" dirty="0">
                <a:solidFill>
                  <a:schemeClr val="tx2"/>
                </a:solidFill>
              </a:rPr>
              <a:t>Not have 2 or more </a:t>
            </a:r>
            <a:r>
              <a:rPr lang="en-US" sz="2400" dirty="0"/>
              <a:t>motor vehicle </a:t>
            </a:r>
            <a:r>
              <a:rPr lang="en-US" sz="2400" b="1" u="sng" dirty="0">
                <a:solidFill>
                  <a:schemeClr val="tx2"/>
                </a:solidFill>
              </a:rPr>
              <a:t>convictions for reckless driving </a:t>
            </a:r>
            <a:r>
              <a:rPr lang="en-US" sz="2400" dirty="0"/>
              <a:t>pursuant to N.J.S.A. 39:4-96. This includes similar offenses in any other jurisdiction; </a:t>
            </a:r>
          </a:p>
          <a:p>
            <a:pPr lvl="1"/>
            <a:endParaRPr lang="en-US" sz="2400" dirty="0"/>
          </a:p>
          <a:p>
            <a:pPr lvl="1"/>
            <a:r>
              <a:rPr lang="en-US" sz="2400" b="1" i="1" dirty="0"/>
              <a:t>PTC may take adverse action or denial if there is a preponderance of evidence of any of the above. </a:t>
            </a:r>
          </a:p>
          <a:p>
            <a:pPr lvl="1"/>
            <a:endParaRPr lang="en-US" sz="2400" dirty="0"/>
          </a:p>
          <a:p>
            <a:pPr lvl="1"/>
            <a:endParaRPr lang="en-US" dirty="0"/>
          </a:p>
          <a:p>
            <a:r>
              <a:rPr lang="en-US" dirty="0"/>
              <a:t> </a:t>
            </a:r>
          </a:p>
        </p:txBody>
      </p:sp>
      <p:sp>
        <p:nvSpPr>
          <p:cNvPr id="4" name="Slide Number Placeholder 3">
            <a:extLst>
              <a:ext uri="{FF2B5EF4-FFF2-40B4-BE49-F238E27FC236}">
                <a16:creationId xmlns:a16="http://schemas.microsoft.com/office/drawing/2014/main" id="{D1459235-9000-49D8-9D96-2D6609B5DA6C}"/>
              </a:ext>
            </a:extLst>
          </p:cNvPr>
          <p:cNvSpPr>
            <a:spLocks noGrp="1"/>
          </p:cNvSpPr>
          <p:nvPr>
            <p:ph type="sldNum" sz="quarter" idx="12"/>
          </p:nvPr>
        </p:nvSpPr>
        <p:spPr/>
        <p:txBody>
          <a:bodyPr/>
          <a:lstStyle/>
          <a:p>
            <a:fld id="{4FAB73BC-B049-4115-A692-8D63A059BFB8}" type="slidenum">
              <a:rPr lang="en-US" smtClean="0"/>
              <a:pPr/>
              <a:t>22</a:t>
            </a:fld>
            <a:endParaRPr lang="en-US" dirty="0"/>
          </a:p>
        </p:txBody>
      </p:sp>
    </p:spTree>
    <p:extLst>
      <p:ext uri="{BB962C8B-B14F-4D97-AF65-F5344CB8AC3E}">
        <p14:creationId xmlns:p14="http://schemas.microsoft.com/office/powerpoint/2010/main" val="792632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1" y="612181"/>
            <a:ext cx="3331028" cy="4601183"/>
          </a:xfrm>
        </p:spPr>
        <p:txBody>
          <a:bodyPr>
            <a:normAutofit fontScale="90000"/>
          </a:bodyPr>
          <a:lstStyle/>
          <a:p>
            <a:br>
              <a:rPr lang="en-US" u="sng" dirty="0"/>
            </a:br>
            <a:br>
              <a:rPr lang="en-US" u="sng" dirty="0"/>
            </a:br>
            <a:br>
              <a:rPr lang="en-US" u="sng" dirty="0"/>
            </a:br>
            <a:r>
              <a:rPr lang="en-US" sz="2800" b="1" u="sng" dirty="0"/>
              <a:t>License Requirements: </a:t>
            </a:r>
            <a:br>
              <a:rPr lang="en-US" sz="2800" b="1" u="sng" dirty="0"/>
            </a:br>
            <a:r>
              <a:rPr lang="en-US" sz="2800" b="1" u="sng" dirty="0"/>
              <a:t>Screening Applicants</a:t>
            </a:r>
            <a:br>
              <a:rPr lang="en-US" sz="2700" dirty="0"/>
            </a:br>
            <a:br>
              <a:rPr lang="en-US" sz="2700" dirty="0"/>
            </a:br>
            <a:r>
              <a:rPr lang="en-US" sz="2800" u="sng" dirty="0"/>
              <a:t>N.J.S.A. </a:t>
            </a:r>
            <a:br>
              <a:rPr lang="en-US" sz="2800" dirty="0"/>
            </a:br>
            <a:r>
              <a:rPr lang="en-US" sz="2800" dirty="0"/>
              <a:t>52: 17B-71b</a:t>
            </a:r>
            <a:br>
              <a:rPr lang="en-US" sz="2700" u="sng" dirty="0"/>
            </a:br>
            <a:br>
              <a:rPr lang="en-US" sz="2700" u="sng" dirty="0"/>
            </a:br>
            <a:r>
              <a:rPr lang="en-US" sz="2700" u="sng" dirty="0"/>
              <a:t>N.J.S.A. </a:t>
            </a:r>
            <a:br>
              <a:rPr lang="en-US" sz="2700" dirty="0"/>
            </a:br>
            <a:r>
              <a:rPr lang="en-US" sz="2700" dirty="0"/>
              <a:t>52: 17B-71c </a:t>
            </a:r>
            <a:br>
              <a:rPr lang="en-US" sz="2700" dirty="0"/>
            </a:br>
            <a:br>
              <a:rPr lang="en-US" sz="2700" dirty="0"/>
            </a:br>
            <a:r>
              <a:rPr lang="en-US" sz="2700" u="sng" dirty="0"/>
              <a:t>N.J.S.A. </a:t>
            </a:r>
            <a:br>
              <a:rPr lang="en-US" sz="2700" dirty="0"/>
            </a:br>
            <a:r>
              <a:rPr lang="en-US" sz="2700" dirty="0"/>
              <a:t>52: 17B-71d</a:t>
            </a:r>
            <a:br>
              <a:rPr lang="en-US" sz="2700" dirty="0"/>
            </a:br>
            <a:br>
              <a:rPr lang="en-US" sz="2700" dirty="0"/>
            </a:br>
            <a:r>
              <a:rPr lang="en-US" sz="2700" u="sng" dirty="0"/>
              <a:t>N.J.A.C. </a:t>
            </a:r>
            <a:r>
              <a:rPr lang="en-US" sz="2700" dirty="0"/>
              <a:t>13: 1-10.2</a:t>
            </a:r>
            <a:br>
              <a:rPr lang="en-US" sz="2700" dirty="0"/>
            </a:br>
            <a:br>
              <a:rPr lang="en-US" sz="2700" dirty="0"/>
            </a:br>
            <a:r>
              <a:rPr lang="en-US" sz="2700" u="sng" dirty="0"/>
              <a:t>N.J.A.C. </a:t>
            </a:r>
            <a:r>
              <a:rPr lang="en-US" sz="2700" dirty="0"/>
              <a:t>13: 1-11.2</a:t>
            </a:r>
          </a:p>
        </p:txBody>
      </p:sp>
      <p:sp>
        <p:nvSpPr>
          <p:cNvPr id="4" name="Slide Number Placeholder 3">
            <a:extLst>
              <a:ext uri="{FF2B5EF4-FFF2-40B4-BE49-F238E27FC236}">
                <a16:creationId xmlns:a16="http://schemas.microsoft.com/office/drawing/2014/main" id="{D1459235-9000-49D8-9D96-2D6609B5DA6C}"/>
              </a:ext>
            </a:extLst>
          </p:cNvPr>
          <p:cNvSpPr>
            <a:spLocks noGrp="1"/>
          </p:cNvSpPr>
          <p:nvPr>
            <p:ph type="sldNum" sz="quarter" idx="12"/>
          </p:nvPr>
        </p:nvSpPr>
        <p:spPr/>
        <p:txBody>
          <a:bodyPr/>
          <a:lstStyle/>
          <a:p>
            <a:fld id="{4FAB73BC-B049-4115-A692-8D63A059BFB8}" type="slidenum">
              <a:rPr lang="en-US" smtClean="0"/>
              <a:pPr/>
              <a:t>23</a:t>
            </a:fld>
            <a:endParaRPr lang="en-US" dirty="0"/>
          </a:p>
        </p:txBody>
      </p:sp>
      <p:graphicFrame>
        <p:nvGraphicFramePr>
          <p:cNvPr id="6" name="Diagram 5">
            <a:extLst>
              <a:ext uri="{FF2B5EF4-FFF2-40B4-BE49-F238E27FC236}">
                <a16:creationId xmlns:a16="http://schemas.microsoft.com/office/drawing/2014/main" id="{678EB519-C2B2-44CF-9C4E-E078D23BC978}"/>
              </a:ext>
            </a:extLst>
          </p:cNvPr>
          <p:cNvGraphicFramePr/>
          <p:nvPr>
            <p:extLst>
              <p:ext uri="{D42A27DB-BD31-4B8C-83A1-F6EECF244321}">
                <p14:modId xmlns:p14="http://schemas.microsoft.com/office/powerpoint/2010/main" val="3837150444"/>
              </p:ext>
            </p:extLst>
          </p:nvPr>
        </p:nvGraphicFramePr>
        <p:xfrm>
          <a:off x="3605938"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5363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1" y="612181"/>
            <a:ext cx="3331028" cy="4601183"/>
          </a:xfrm>
        </p:spPr>
        <p:txBody>
          <a:bodyPr>
            <a:normAutofit fontScale="90000"/>
          </a:bodyPr>
          <a:lstStyle/>
          <a:p>
            <a:br>
              <a:rPr lang="en-US" u="sng" dirty="0"/>
            </a:br>
            <a:br>
              <a:rPr lang="en-US" u="sng" dirty="0"/>
            </a:br>
            <a:br>
              <a:rPr lang="en-US" u="sng" dirty="0"/>
            </a:br>
            <a:r>
              <a:rPr lang="en-US" sz="2800" b="1" u="sng" dirty="0"/>
              <a:t>License Requirements: </a:t>
            </a:r>
            <a:br>
              <a:rPr lang="en-US" sz="2800" b="1" u="sng" dirty="0"/>
            </a:br>
            <a:r>
              <a:rPr lang="en-US" sz="2800" b="1" u="sng" dirty="0"/>
              <a:t>Screening Applicants</a:t>
            </a:r>
            <a:br>
              <a:rPr lang="en-US" sz="2700" dirty="0"/>
            </a:br>
            <a:br>
              <a:rPr lang="en-US" sz="2700" dirty="0"/>
            </a:br>
            <a:r>
              <a:rPr lang="en-US" sz="2800" u="sng" dirty="0"/>
              <a:t>N.J.S.A. </a:t>
            </a:r>
            <a:br>
              <a:rPr lang="en-US" sz="2800" dirty="0"/>
            </a:br>
            <a:r>
              <a:rPr lang="en-US" sz="2800" dirty="0"/>
              <a:t>52: 17B-71b</a:t>
            </a:r>
            <a:br>
              <a:rPr lang="en-US" sz="2700" u="sng" dirty="0"/>
            </a:br>
            <a:br>
              <a:rPr lang="en-US" sz="2700" u="sng" dirty="0"/>
            </a:br>
            <a:r>
              <a:rPr lang="en-US" sz="2700" u="sng" dirty="0"/>
              <a:t>N.J.S.A. </a:t>
            </a:r>
            <a:br>
              <a:rPr lang="en-US" sz="2700" dirty="0"/>
            </a:br>
            <a:r>
              <a:rPr lang="en-US" sz="2700" dirty="0"/>
              <a:t>52: 17B-71c </a:t>
            </a:r>
            <a:br>
              <a:rPr lang="en-US" sz="2700" dirty="0"/>
            </a:br>
            <a:br>
              <a:rPr lang="en-US" sz="2700" dirty="0"/>
            </a:br>
            <a:r>
              <a:rPr lang="en-US" sz="2700" u="sng" dirty="0"/>
              <a:t>N.J.S.A. </a:t>
            </a:r>
            <a:br>
              <a:rPr lang="en-US" sz="2700" dirty="0"/>
            </a:br>
            <a:r>
              <a:rPr lang="en-US" sz="2700" dirty="0"/>
              <a:t>52: 17B-71d</a:t>
            </a:r>
            <a:br>
              <a:rPr lang="en-US" sz="2700" dirty="0"/>
            </a:br>
            <a:br>
              <a:rPr lang="en-US" sz="2700" dirty="0"/>
            </a:br>
            <a:r>
              <a:rPr lang="en-US" sz="2700" u="sng" dirty="0"/>
              <a:t>N.J.A.C. </a:t>
            </a:r>
            <a:r>
              <a:rPr lang="en-US" sz="2700" dirty="0"/>
              <a:t>13: 1-10.2</a:t>
            </a:r>
            <a:br>
              <a:rPr lang="en-US" sz="2700" dirty="0"/>
            </a:br>
            <a:br>
              <a:rPr lang="en-US" sz="2700" dirty="0"/>
            </a:br>
            <a:r>
              <a:rPr lang="en-US" sz="2700" u="sng" dirty="0"/>
              <a:t>N.J.A.C. </a:t>
            </a:r>
            <a:r>
              <a:rPr lang="en-US" sz="2700" dirty="0"/>
              <a:t>13: 1-11.2</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510223" y="1385901"/>
            <a:ext cx="8003675" cy="3821113"/>
          </a:xfrm>
        </p:spPr>
        <p:txBody>
          <a:bodyPr>
            <a:normAutofit/>
          </a:bodyPr>
          <a:lstStyle/>
          <a:p>
            <a:pPr marL="0" indent="0">
              <a:buNone/>
            </a:pPr>
            <a:endParaRPr lang="en-US" sz="2400" b="1" dirty="0">
              <a:solidFill>
                <a:srgbClr val="00B0F0"/>
              </a:solidFill>
            </a:endParaRPr>
          </a:p>
          <a:p>
            <a:r>
              <a:rPr lang="en-US" sz="2400" b="1" i="1" u="sng" dirty="0"/>
              <a:t>In order to be licensed the Initial and Renewal Applicant</a:t>
            </a:r>
            <a:r>
              <a:rPr lang="en-US" sz="2400" dirty="0"/>
              <a:t>:  </a:t>
            </a:r>
          </a:p>
          <a:p>
            <a:pPr marL="502920" lvl="1" indent="0">
              <a:buNone/>
            </a:pPr>
            <a:endParaRPr lang="en-US" sz="2400" i="1" dirty="0"/>
          </a:p>
          <a:p>
            <a:pPr lvl="1"/>
            <a:r>
              <a:rPr lang="en-US" sz="2400" dirty="0"/>
              <a:t>Cannot be a member of a street gang or “security threat group”.  </a:t>
            </a:r>
          </a:p>
          <a:p>
            <a:pPr lvl="1"/>
            <a:r>
              <a:rPr lang="en-US" sz="2400" i="1" dirty="0"/>
              <a:t>A “security threat group” is any group that possesses common characteristics, interests, and goals which as a discrete entity, pose a threat to the safety of the community or public at large</a:t>
            </a:r>
          </a:p>
          <a:p>
            <a:pPr lvl="1"/>
            <a:endParaRPr lang="en-US" dirty="0"/>
          </a:p>
          <a:p>
            <a:pPr lvl="1"/>
            <a:endParaRPr lang="en-US" dirty="0"/>
          </a:p>
          <a:p>
            <a:endParaRPr lang="en-US" dirty="0"/>
          </a:p>
        </p:txBody>
      </p:sp>
      <p:sp>
        <p:nvSpPr>
          <p:cNvPr id="4" name="Slide Number Placeholder 3">
            <a:extLst>
              <a:ext uri="{FF2B5EF4-FFF2-40B4-BE49-F238E27FC236}">
                <a16:creationId xmlns:a16="http://schemas.microsoft.com/office/drawing/2014/main" id="{D1459235-9000-49D8-9D96-2D6609B5DA6C}"/>
              </a:ext>
            </a:extLst>
          </p:cNvPr>
          <p:cNvSpPr>
            <a:spLocks noGrp="1"/>
          </p:cNvSpPr>
          <p:nvPr>
            <p:ph type="sldNum" sz="quarter" idx="12"/>
          </p:nvPr>
        </p:nvSpPr>
        <p:spPr/>
        <p:txBody>
          <a:bodyPr/>
          <a:lstStyle/>
          <a:p>
            <a:fld id="{4FAB73BC-B049-4115-A692-8D63A059BFB8}" type="slidenum">
              <a:rPr lang="en-US" smtClean="0"/>
              <a:pPr/>
              <a:t>24</a:t>
            </a:fld>
            <a:endParaRPr lang="en-US" dirty="0"/>
          </a:p>
        </p:txBody>
      </p:sp>
    </p:spTree>
    <p:extLst>
      <p:ext uri="{BB962C8B-B14F-4D97-AF65-F5344CB8AC3E}">
        <p14:creationId xmlns:p14="http://schemas.microsoft.com/office/powerpoint/2010/main" val="20795883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1" y="612181"/>
            <a:ext cx="3331028" cy="4601183"/>
          </a:xfrm>
        </p:spPr>
        <p:txBody>
          <a:bodyPr>
            <a:normAutofit fontScale="90000"/>
          </a:bodyPr>
          <a:lstStyle/>
          <a:p>
            <a:br>
              <a:rPr lang="en-US" u="sng" dirty="0"/>
            </a:br>
            <a:br>
              <a:rPr lang="en-US" u="sng" dirty="0"/>
            </a:br>
            <a:br>
              <a:rPr lang="en-US" u="sng" dirty="0"/>
            </a:br>
            <a:r>
              <a:rPr lang="en-US" sz="2800" b="1" u="sng" dirty="0"/>
              <a:t>License Requirements: </a:t>
            </a:r>
            <a:br>
              <a:rPr lang="en-US" sz="2800" b="1" u="sng" dirty="0"/>
            </a:br>
            <a:r>
              <a:rPr lang="en-US" sz="2800" b="1" u="sng" dirty="0"/>
              <a:t>Screening Applicants</a:t>
            </a:r>
            <a:br>
              <a:rPr lang="en-US" sz="2700" dirty="0"/>
            </a:br>
            <a:br>
              <a:rPr lang="en-US" sz="2700" dirty="0"/>
            </a:br>
            <a:r>
              <a:rPr lang="en-US" sz="2800" u="sng" dirty="0"/>
              <a:t>N.J.S.A. </a:t>
            </a:r>
            <a:br>
              <a:rPr lang="en-US" sz="2800" dirty="0"/>
            </a:br>
            <a:r>
              <a:rPr lang="en-US" sz="2800" dirty="0"/>
              <a:t>52: 17B-71b</a:t>
            </a:r>
            <a:br>
              <a:rPr lang="en-US" sz="2700" u="sng" dirty="0"/>
            </a:br>
            <a:br>
              <a:rPr lang="en-US" sz="2700" u="sng" dirty="0"/>
            </a:br>
            <a:r>
              <a:rPr lang="en-US" sz="2700" u="sng" dirty="0"/>
              <a:t>N.J.S.A. </a:t>
            </a:r>
            <a:br>
              <a:rPr lang="en-US" sz="2700" dirty="0"/>
            </a:br>
            <a:r>
              <a:rPr lang="en-US" sz="2700" dirty="0"/>
              <a:t>52: 17B-71c </a:t>
            </a:r>
            <a:br>
              <a:rPr lang="en-US" sz="2700" dirty="0"/>
            </a:br>
            <a:br>
              <a:rPr lang="en-US" sz="2700" dirty="0"/>
            </a:br>
            <a:r>
              <a:rPr lang="en-US" sz="2700" u="sng" dirty="0"/>
              <a:t>N.J.S.A. </a:t>
            </a:r>
            <a:br>
              <a:rPr lang="en-US" sz="2700" dirty="0"/>
            </a:br>
            <a:r>
              <a:rPr lang="en-US" sz="2700" dirty="0"/>
              <a:t>52: 17B-71d</a:t>
            </a:r>
            <a:br>
              <a:rPr lang="en-US" sz="2700" dirty="0"/>
            </a:br>
            <a:br>
              <a:rPr lang="en-US" sz="2700" dirty="0"/>
            </a:br>
            <a:r>
              <a:rPr lang="en-US" sz="2700" u="sng" dirty="0"/>
              <a:t>N.J.A.C. </a:t>
            </a:r>
            <a:r>
              <a:rPr lang="en-US" sz="2700" dirty="0"/>
              <a:t>13: 1-10.2</a:t>
            </a:r>
            <a:br>
              <a:rPr lang="en-US" sz="2700" dirty="0"/>
            </a:br>
            <a:br>
              <a:rPr lang="en-US" sz="2700" dirty="0"/>
            </a:br>
            <a:r>
              <a:rPr lang="en-US" sz="2700" u="sng" dirty="0"/>
              <a:t>N.J.A.C. </a:t>
            </a:r>
            <a:r>
              <a:rPr lang="en-US" sz="2700" dirty="0"/>
              <a:t>13: 1-11.2</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171463" y="136525"/>
            <a:ext cx="8003675" cy="6808285"/>
          </a:xfrm>
        </p:spPr>
        <p:txBody>
          <a:bodyPr>
            <a:normAutofit fontScale="92500" lnSpcReduction="10000"/>
          </a:bodyPr>
          <a:lstStyle/>
          <a:p>
            <a:pPr marL="0" indent="0">
              <a:buNone/>
            </a:pPr>
            <a:endParaRPr lang="en-US" sz="2400" dirty="0"/>
          </a:p>
          <a:p>
            <a:pPr marL="0" indent="0">
              <a:buNone/>
            </a:pPr>
            <a:endParaRPr lang="en-US" sz="2400" b="1" dirty="0">
              <a:solidFill>
                <a:srgbClr val="00B0F0"/>
              </a:solidFill>
            </a:endParaRPr>
          </a:p>
          <a:p>
            <a:r>
              <a:rPr lang="en-US" sz="2400" b="1" i="1" u="sng" dirty="0"/>
              <a:t>In order to be licensed the Initial and Renewal Applicant must</a:t>
            </a:r>
            <a:r>
              <a:rPr lang="en-US" sz="2400" dirty="0"/>
              <a:t>:  </a:t>
            </a:r>
          </a:p>
          <a:p>
            <a:pPr marL="502920" lvl="1" indent="0">
              <a:buNone/>
            </a:pPr>
            <a:endParaRPr lang="en-US" sz="2400" i="1" dirty="0"/>
          </a:p>
          <a:p>
            <a:pPr lvl="1"/>
            <a:r>
              <a:rPr lang="en-US" sz="2400" dirty="0"/>
              <a:t>Not be an active member of a group or organization that advocates for violence against or hatred or bias toward individuals based on:</a:t>
            </a:r>
          </a:p>
          <a:p>
            <a:pPr lvl="1"/>
            <a:endParaRPr lang="en-US" sz="2400" dirty="0"/>
          </a:p>
          <a:p>
            <a:pPr lvl="1"/>
            <a:endParaRPr lang="en-US" sz="2400" dirty="0"/>
          </a:p>
          <a:p>
            <a:pPr lvl="1"/>
            <a:endParaRPr lang="en-US" sz="2400" dirty="0"/>
          </a:p>
          <a:p>
            <a:pPr lvl="1"/>
            <a:endParaRPr lang="en-US" sz="2400" dirty="0"/>
          </a:p>
          <a:p>
            <a:pPr lvl="1"/>
            <a:endParaRPr lang="en-US" sz="2400" dirty="0"/>
          </a:p>
          <a:p>
            <a:pPr lvl="1"/>
            <a:endParaRPr lang="en-US" sz="2400" dirty="0"/>
          </a:p>
          <a:p>
            <a:pPr lvl="1"/>
            <a:endParaRPr lang="en-US" sz="2400" dirty="0"/>
          </a:p>
          <a:p>
            <a:pPr lvl="1"/>
            <a:endParaRPr lang="en-US" sz="2400" dirty="0"/>
          </a:p>
          <a:p>
            <a:pPr lvl="1"/>
            <a:endParaRPr lang="en-US" sz="2400" dirty="0"/>
          </a:p>
          <a:p>
            <a:pPr lvl="1"/>
            <a:r>
              <a:rPr lang="en-US" sz="2400" i="1" dirty="0"/>
              <a:t>Likewise, cannot </a:t>
            </a:r>
            <a:r>
              <a:rPr lang="en-US" sz="2400" dirty="0"/>
              <a:t>have engaged in conduct or behavior in their personal or professional life, that demonstrates, espouses, advocates, or supports discrimination, violence against, hatred or bias toward these groups </a:t>
            </a:r>
            <a:endParaRPr lang="en-US" sz="2400" i="1" dirty="0"/>
          </a:p>
          <a:p>
            <a:pPr lvl="1"/>
            <a:endParaRPr lang="en-US" dirty="0"/>
          </a:p>
          <a:p>
            <a:pPr lvl="1"/>
            <a:endParaRPr lang="en-US" dirty="0"/>
          </a:p>
          <a:p>
            <a:endParaRPr lang="en-US" dirty="0"/>
          </a:p>
        </p:txBody>
      </p:sp>
      <p:sp>
        <p:nvSpPr>
          <p:cNvPr id="4" name="Slide Number Placeholder 3">
            <a:extLst>
              <a:ext uri="{FF2B5EF4-FFF2-40B4-BE49-F238E27FC236}">
                <a16:creationId xmlns:a16="http://schemas.microsoft.com/office/drawing/2014/main" id="{D1459235-9000-49D8-9D96-2D6609B5DA6C}"/>
              </a:ext>
            </a:extLst>
          </p:cNvPr>
          <p:cNvSpPr>
            <a:spLocks noGrp="1"/>
          </p:cNvSpPr>
          <p:nvPr>
            <p:ph type="sldNum" sz="quarter" idx="12"/>
          </p:nvPr>
        </p:nvSpPr>
        <p:spPr/>
        <p:txBody>
          <a:bodyPr/>
          <a:lstStyle/>
          <a:p>
            <a:fld id="{4FAB73BC-B049-4115-A692-8D63A059BFB8}" type="slidenum">
              <a:rPr lang="en-US" smtClean="0"/>
              <a:pPr/>
              <a:t>25</a:t>
            </a:fld>
            <a:endParaRPr lang="en-US" dirty="0"/>
          </a:p>
        </p:txBody>
      </p:sp>
      <p:graphicFrame>
        <p:nvGraphicFramePr>
          <p:cNvPr id="5" name="Table 4">
            <a:extLst>
              <a:ext uri="{FF2B5EF4-FFF2-40B4-BE49-F238E27FC236}">
                <a16:creationId xmlns:a16="http://schemas.microsoft.com/office/drawing/2014/main" id="{8A1A7860-D8A8-4CBE-AB04-AE2A269AB77B}"/>
              </a:ext>
            </a:extLst>
          </p:cNvPr>
          <p:cNvGraphicFramePr>
            <a:graphicFrameLocks noGrp="1"/>
          </p:cNvGraphicFramePr>
          <p:nvPr>
            <p:extLst/>
          </p:nvPr>
        </p:nvGraphicFramePr>
        <p:xfrm>
          <a:off x="3991723" y="2255427"/>
          <a:ext cx="6522720" cy="2570480"/>
        </p:xfrm>
        <a:graphic>
          <a:graphicData uri="http://schemas.openxmlformats.org/drawingml/2006/table">
            <a:tbl>
              <a:tblPr firstRow="1" bandRow="1">
                <a:tableStyleId>{D27102A9-8310-4765-A935-A1911B00CA55}</a:tableStyleId>
              </a:tblPr>
              <a:tblGrid>
                <a:gridCol w="2174240">
                  <a:extLst>
                    <a:ext uri="{9D8B030D-6E8A-4147-A177-3AD203B41FA5}">
                      <a16:colId xmlns:a16="http://schemas.microsoft.com/office/drawing/2014/main" val="3843339806"/>
                    </a:ext>
                  </a:extLst>
                </a:gridCol>
                <a:gridCol w="2174240">
                  <a:extLst>
                    <a:ext uri="{9D8B030D-6E8A-4147-A177-3AD203B41FA5}">
                      <a16:colId xmlns:a16="http://schemas.microsoft.com/office/drawing/2014/main" val="2589900650"/>
                    </a:ext>
                  </a:extLst>
                </a:gridCol>
                <a:gridCol w="2174240">
                  <a:extLst>
                    <a:ext uri="{9D8B030D-6E8A-4147-A177-3AD203B41FA5}">
                      <a16:colId xmlns:a16="http://schemas.microsoft.com/office/drawing/2014/main" val="117699899"/>
                    </a:ext>
                  </a:extLst>
                </a:gridCol>
              </a:tblGrid>
              <a:tr h="370840">
                <a:tc>
                  <a:txBody>
                    <a:bodyPr/>
                    <a:lstStyle/>
                    <a:p>
                      <a:r>
                        <a:rPr lang="en-US" dirty="0"/>
                        <a:t>Race</a:t>
                      </a:r>
                    </a:p>
                  </a:txBody>
                  <a:tcPr/>
                </a:tc>
                <a:tc>
                  <a:txBody>
                    <a:bodyPr/>
                    <a:lstStyle/>
                    <a:p>
                      <a:r>
                        <a:rPr lang="en-US" dirty="0"/>
                        <a:t>Ancestry</a:t>
                      </a:r>
                    </a:p>
                  </a:txBody>
                  <a:tcPr/>
                </a:tc>
                <a:tc>
                  <a:txBody>
                    <a:bodyPr/>
                    <a:lstStyle/>
                    <a:p>
                      <a:r>
                        <a:rPr lang="en-US" dirty="0"/>
                        <a:t>Sexual Orientation</a:t>
                      </a:r>
                    </a:p>
                  </a:txBody>
                  <a:tcPr/>
                </a:tc>
                <a:extLst>
                  <a:ext uri="{0D108BD9-81ED-4DB2-BD59-A6C34878D82A}">
                    <a16:rowId xmlns:a16="http://schemas.microsoft.com/office/drawing/2014/main" val="2087317038"/>
                  </a:ext>
                </a:extLst>
              </a:tr>
              <a:tr h="370840">
                <a:tc>
                  <a:txBody>
                    <a:bodyPr/>
                    <a:lstStyle/>
                    <a:p>
                      <a:r>
                        <a:rPr lang="en-US" dirty="0"/>
                        <a:t>Creed</a:t>
                      </a:r>
                    </a:p>
                  </a:txBody>
                  <a:tcPr/>
                </a:tc>
                <a:tc>
                  <a:txBody>
                    <a:bodyPr/>
                    <a:lstStyle/>
                    <a:p>
                      <a:r>
                        <a:rPr lang="en-US" dirty="0"/>
                        <a:t>Age</a:t>
                      </a:r>
                    </a:p>
                  </a:txBody>
                  <a:tcPr/>
                </a:tc>
                <a:tc>
                  <a:txBody>
                    <a:bodyPr/>
                    <a:lstStyle/>
                    <a:p>
                      <a:r>
                        <a:rPr lang="en-US" dirty="0"/>
                        <a:t>Gender Identity or Expression</a:t>
                      </a:r>
                    </a:p>
                  </a:txBody>
                  <a:tcPr/>
                </a:tc>
                <a:extLst>
                  <a:ext uri="{0D108BD9-81ED-4DB2-BD59-A6C34878D82A}">
                    <a16:rowId xmlns:a16="http://schemas.microsoft.com/office/drawing/2014/main" val="439017554"/>
                  </a:ext>
                </a:extLst>
              </a:tr>
              <a:tr h="370840">
                <a:tc>
                  <a:txBody>
                    <a:bodyPr/>
                    <a:lstStyle/>
                    <a:p>
                      <a:r>
                        <a:rPr lang="en-US" dirty="0"/>
                        <a:t>Color</a:t>
                      </a:r>
                    </a:p>
                  </a:txBody>
                  <a:tcPr/>
                </a:tc>
                <a:tc>
                  <a:txBody>
                    <a:bodyPr/>
                    <a:lstStyle/>
                    <a:p>
                      <a:r>
                        <a:rPr lang="en-US" dirty="0"/>
                        <a:t>Sex</a:t>
                      </a:r>
                    </a:p>
                  </a:txBody>
                  <a:tcPr/>
                </a:tc>
                <a:tc>
                  <a:txBody>
                    <a:bodyPr/>
                    <a:lstStyle/>
                    <a:p>
                      <a:r>
                        <a:rPr lang="en-US" dirty="0"/>
                        <a:t>Any other protected characteristic under the “law against discrimination” </a:t>
                      </a:r>
                    </a:p>
                  </a:txBody>
                  <a:tcPr/>
                </a:tc>
                <a:extLst>
                  <a:ext uri="{0D108BD9-81ED-4DB2-BD59-A6C34878D82A}">
                    <a16:rowId xmlns:a16="http://schemas.microsoft.com/office/drawing/2014/main" val="1065020505"/>
                  </a:ext>
                </a:extLst>
              </a:tr>
              <a:tr h="370840">
                <a:tc>
                  <a:txBody>
                    <a:bodyPr/>
                    <a:lstStyle/>
                    <a:p>
                      <a:r>
                        <a:rPr lang="en-US" dirty="0"/>
                        <a:t>National Origin</a:t>
                      </a:r>
                    </a:p>
                  </a:txBody>
                  <a:tcPr/>
                </a:tc>
                <a:tc>
                  <a:txBody>
                    <a:bodyPr/>
                    <a:lstStyle/>
                    <a:p>
                      <a:r>
                        <a:rPr lang="en-US" dirty="0"/>
                        <a:t>Marital Status</a:t>
                      </a:r>
                    </a:p>
                  </a:txBody>
                  <a:tcPr/>
                </a:tc>
                <a:tc>
                  <a:txBody>
                    <a:bodyPr/>
                    <a:lstStyle/>
                    <a:p>
                      <a:endParaRPr lang="en-US" dirty="0"/>
                    </a:p>
                  </a:txBody>
                  <a:tcPr/>
                </a:tc>
                <a:extLst>
                  <a:ext uri="{0D108BD9-81ED-4DB2-BD59-A6C34878D82A}">
                    <a16:rowId xmlns:a16="http://schemas.microsoft.com/office/drawing/2014/main" val="1528452589"/>
                  </a:ext>
                </a:extLst>
              </a:tr>
            </a:tbl>
          </a:graphicData>
        </a:graphic>
      </p:graphicFrame>
    </p:spTree>
    <p:extLst>
      <p:ext uri="{BB962C8B-B14F-4D97-AF65-F5344CB8AC3E}">
        <p14:creationId xmlns:p14="http://schemas.microsoft.com/office/powerpoint/2010/main" val="8650929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60801" y="413128"/>
            <a:ext cx="2947482" cy="4601183"/>
          </a:xfrm>
        </p:spPr>
        <p:txBody>
          <a:bodyPr>
            <a:normAutofit fontScale="90000"/>
          </a:bodyPr>
          <a:lstStyle/>
          <a:p>
            <a:br>
              <a:rPr lang="en-US" u="sng" dirty="0"/>
            </a:br>
            <a:br>
              <a:rPr lang="en-US" u="sng" dirty="0"/>
            </a:br>
            <a:br>
              <a:rPr lang="en-US" u="sng" dirty="0"/>
            </a:br>
            <a:br>
              <a:rPr lang="en-US" u="sng" dirty="0"/>
            </a:br>
            <a:r>
              <a:rPr lang="en-US" sz="2200" b="1" u="sng" dirty="0"/>
              <a:t>License Requirements: </a:t>
            </a:r>
            <a:br>
              <a:rPr lang="en-US" sz="2200" b="1" u="sng" dirty="0"/>
            </a:br>
            <a:r>
              <a:rPr lang="en-US" sz="2200" b="1" u="sng" dirty="0"/>
              <a:t>Screening Applicants</a:t>
            </a:r>
            <a:br>
              <a:rPr lang="en-US" sz="2200" b="1" u="sng" dirty="0"/>
            </a:br>
            <a:br>
              <a:rPr lang="en-US" sz="2200" b="1" u="sng" dirty="0"/>
            </a:br>
            <a:r>
              <a:rPr lang="en-US" sz="2400" u="sng" dirty="0"/>
              <a:t>N.J.S.A. </a:t>
            </a:r>
            <a:br>
              <a:rPr lang="en-US" sz="2400" dirty="0"/>
            </a:br>
            <a:r>
              <a:rPr lang="en-US" sz="2400" dirty="0"/>
              <a:t>52: 17B-71b</a:t>
            </a:r>
            <a:br>
              <a:rPr lang="en-US" sz="2200" dirty="0"/>
            </a:br>
            <a:br>
              <a:rPr lang="en-US" sz="2700" u="sng" dirty="0"/>
            </a:br>
            <a:r>
              <a:rPr lang="en-US" sz="2700" u="sng" dirty="0"/>
              <a:t>N.J.S.A. </a:t>
            </a:r>
            <a:br>
              <a:rPr lang="en-US" sz="2700" dirty="0"/>
            </a:br>
            <a:r>
              <a:rPr lang="en-US" sz="2700" dirty="0"/>
              <a:t>52: 17B-71c </a:t>
            </a:r>
            <a:br>
              <a:rPr lang="en-US" sz="2700" dirty="0"/>
            </a:br>
            <a:br>
              <a:rPr lang="en-US" sz="2700" dirty="0"/>
            </a:br>
            <a:r>
              <a:rPr lang="en-US" sz="2700" u="sng" dirty="0"/>
              <a:t>N.J.S.A. </a:t>
            </a:r>
            <a:br>
              <a:rPr lang="en-US" sz="2700" dirty="0"/>
            </a:br>
            <a:r>
              <a:rPr lang="en-US" sz="2700" dirty="0"/>
              <a:t>52: 17B-71d</a:t>
            </a:r>
            <a:br>
              <a:rPr lang="en-US" sz="2700" dirty="0"/>
            </a:br>
            <a:br>
              <a:rPr lang="en-US" sz="2700" dirty="0"/>
            </a:br>
            <a:r>
              <a:rPr lang="en-US" sz="2700" u="sng" dirty="0"/>
              <a:t>N.J.A.C. </a:t>
            </a:r>
            <a:r>
              <a:rPr lang="en-US" sz="2700" dirty="0"/>
              <a:t>13: 1-10.2</a:t>
            </a:r>
            <a:br>
              <a:rPr lang="en-US" sz="2700" dirty="0"/>
            </a:br>
            <a:br>
              <a:rPr lang="en-US" sz="2700" dirty="0"/>
            </a:br>
            <a:r>
              <a:rPr lang="en-US" sz="2700" u="sng" dirty="0"/>
              <a:t>N.J.A.C. </a:t>
            </a:r>
            <a:r>
              <a:rPr lang="en-US" sz="2700" dirty="0"/>
              <a:t>13: 1-11.2</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869268" y="136525"/>
            <a:ext cx="7315200" cy="6387367"/>
          </a:xfrm>
        </p:spPr>
        <p:txBody>
          <a:bodyPr>
            <a:normAutofit/>
          </a:bodyPr>
          <a:lstStyle/>
          <a:p>
            <a:pPr marL="0" indent="0">
              <a:buNone/>
            </a:pPr>
            <a:endParaRPr lang="en-US" sz="2400" dirty="0"/>
          </a:p>
          <a:p>
            <a:r>
              <a:rPr lang="en-US" sz="2600" b="1" u="sng" dirty="0"/>
              <a:t>Examples of prohibited Applicant conduct includes but is not limited to</a:t>
            </a:r>
            <a:r>
              <a:rPr lang="en-US" sz="2600" dirty="0"/>
              <a:t>: </a:t>
            </a:r>
          </a:p>
          <a:p>
            <a:pPr lvl="1"/>
            <a:r>
              <a:rPr lang="en-US" i="1" dirty="0"/>
              <a:t>Making statements;</a:t>
            </a:r>
          </a:p>
          <a:p>
            <a:pPr lvl="1"/>
            <a:r>
              <a:rPr lang="en-US" i="1" dirty="0"/>
              <a:t>Posting;</a:t>
            </a:r>
          </a:p>
          <a:p>
            <a:pPr lvl="1"/>
            <a:r>
              <a:rPr lang="en-US" i="1" dirty="0"/>
              <a:t>Sharing; or</a:t>
            </a:r>
          </a:p>
          <a:p>
            <a:pPr lvl="1"/>
            <a:r>
              <a:rPr lang="en-US" i="1" dirty="0"/>
              <a:t>Commenting in support of any posting social media or otherwise </a:t>
            </a:r>
          </a:p>
          <a:p>
            <a:pPr marL="502920" lvl="1" indent="0">
              <a:buNone/>
            </a:pPr>
            <a:endParaRPr lang="en-US" dirty="0"/>
          </a:p>
          <a:p>
            <a:r>
              <a:rPr lang="en-US" b="1" u="sng" dirty="0"/>
              <a:t>The test is whether or not the conduct</a:t>
            </a:r>
            <a:r>
              <a:rPr lang="en-US" dirty="0"/>
              <a:t>: </a:t>
            </a:r>
          </a:p>
          <a:p>
            <a:pPr lvl="1"/>
            <a:r>
              <a:rPr lang="en-US" dirty="0"/>
              <a:t>Would undermine public confidence in the LEO; or</a:t>
            </a:r>
          </a:p>
          <a:p>
            <a:pPr lvl="1"/>
            <a:r>
              <a:rPr lang="en-US" dirty="0"/>
              <a:t>The LEO Unit’s ability to carry out the public safety mission; or </a:t>
            </a:r>
          </a:p>
          <a:p>
            <a:pPr lvl="1"/>
            <a:r>
              <a:rPr lang="en-US" dirty="0"/>
              <a:t>The conduct or behavior would cause substantial disruption to proper law enforcement functioning.</a:t>
            </a:r>
          </a:p>
        </p:txBody>
      </p:sp>
      <p:sp>
        <p:nvSpPr>
          <p:cNvPr id="4" name="Slide Number Placeholder 3">
            <a:extLst>
              <a:ext uri="{FF2B5EF4-FFF2-40B4-BE49-F238E27FC236}">
                <a16:creationId xmlns:a16="http://schemas.microsoft.com/office/drawing/2014/main" id="{D1459235-9000-49D8-9D96-2D6609B5DA6C}"/>
              </a:ext>
            </a:extLst>
          </p:cNvPr>
          <p:cNvSpPr>
            <a:spLocks noGrp="1"/>
          </p:cNvSpPr>
          <p:nvPr>
            <p:ph type="sldNum" sz="quarter" idx="12"/>
          </p:nvPr>
        </p:nvSpPr>
        <p:spPr/>
        <p:txBody>
          <a:bodyPr/>
          <a:lstStyle/>
          <a:p>
            <a:fld id="{4FAB73BC-B049-4115-A692-8D63A059BFB8}" type="slidenum">
              <a:rPr lang="en-US" smtClean="0"/>
              <a:pPr/>
              <a:t>26</a:t>
            </a:fld>
            <a:endParaRPr lang="en-US" dirty="0"/>
          </a:p>
        </p:txBody>
      </p:sp>
    </p:spTree>
    <p:extLst>
      <p:ext uri="{BB962C8B-B14F-4D97-AF65-F5344CB8AC3E}">
        <p14:creationId xmlns:p14="http://schemas.microsoft.com/office/powerpoint/2010/main" val="38756845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60801" y="864108"/>
            <a:ext cx="3146428" cy="4601183"/>
          </a:xfrm>
        </p:spPr>
        <p:txBody>
          <a:bodyPr>
            <a:normAutofit fontScale="90000"/>
          </a:bodyPr>
          <a:lstStyle/>
          <a:p>
            <a:br>
              <a:rPr lang="en-US" u="sng" dirty="0"/>
            </a:br>
            <a:br>
              <a:rPr lang="en-US" u="sng" dirty="0"/>
            </a:br>
            <a:r>
              <a:rPr lang="en-US" sz="2800" b="1" u="sng" dirty="0"/>
              <a:t>License Requirements: </a:t>
            </a:r>
            <a:br>
              <a:rPr lang="en-US" sz="2800" b="1" u="sng" dirty="0"/>
            </a:br>
            <a:r>
              <a:rPr lang="en-US" sz="2800" b="1" u="sng" dirty="0"/>
              <a:t>Screening Applicants</a:t>
            </a:r>
            <a:br>
              <a:rPr lang="en-US" sz="2700" dirty="0"/>
            </a:br>
            <a:br>
              <a:rPr lang="en-US" sz="2700" dirty="0"/>
            </a:br>
            <a:r>
              <a:rPr lang="en-US" sz="2200" u="sng" dirty="0"/>
              <a:t>N.J.S.A. </a:t>
            </a:r>
            <a:br>
              <a:rPr lang="en-US" sz="2200" dirty="0"/>
            </a:br>
            <a:r>
              <a:rPr lang="en-US" sz="2200" dirty="0"/>
              <a:t>52: 17B-71b</a:t>
            </a:r>
            <a:br>
              <a:rPr lang="en-US" sz="2700" u="sng" dirty="0"/>
            </a:br>
            <a:br>
              <a:rPr lang="en-US" sz="2700" u="sng" dirty="0"/>
            </a:br>
            <a:r>
              <a:rPr lang="en-US" sz="2200" u="sng" dirty="0"/>
              <a:t>N.J.S.A. </a:t>
            </a:r>
            <a:br>
              <a:rPr lang="en-US" sz="2200" dirty="0"/>
            </a:br>
            <a:r>
              <a:rPr lang="en-US" sz="2200" dirty="0"/>
              <a:t>52: 17B-71c </a:t>
            </a:r>
            <a:br>
              <a:rPr lang="en-US" sz="2200" dirty="0"/>
            </a:br>
            <a:br>
              <a:rPr lang="en-US" sz="2200" dirty="0"/>
            </a:br>
            <a:r>
              <a:rPr lang="en-US" sz="2200" u="sng" dirty="0"/>
              <a:t>N.J.S.A. </a:t>
            </a:r>
            <a:br>
              <a:rPr lang="en-US" sz="2200" dirty="0"/>
            </a:br>
            <a:r>
              <a:rPr lang="en-US" sz="2200" dirty="0"/>
              <a:t>52: 17B-71d</a:t>
            </a:r>
            <a:br>
              <a:rPr lang="en-US" sz="2200" dirty="0"/>
            </a:br>
            <a:br>
              <a:rPr lang="en-US" sz="2200" dirty="0"/>
            </a:br>
            <a:r>
              <a:rPr lang="en-US" sz="2200" u="sng" dirty="0"/>
              <a:t>N.J.A.C. </a:t>
            </a:r>
            <a:r>
              <a:rPr lang="en-US" sz="2200" dirty="0"/>
              <a:t>13: 1-10.2</a:t>
            </a:r>
            <a:br>
              <a:rPr lang="en-US" sz="2200" dirty="0"/>
            </a:br>
            <a:br>
              <a:rPr lang="en-US" sz="2200" dirty="0"/>
            </a:br>
            <a:r>
              <a:rPr lang="en-US" sz="2200" u="sng" dirty="0"/>
              <a:t>N.J.A.C. </a:t>
            </a:r>
            <a:r>
              <a:rPr lang="en-US" sz="2200" dirty="0"/>
              <a:t>13: 1-11.2 </a:t>
            </a:r>
            <a:br>
              <a:rPr lang="en-US" sz="2200" dirty="0"/>
            </a:br>
            <a:br>
              <a:rPr lang="en-US" sz="2200" dirty="0"/>
            </a:br>
            <a:r>
              <a:rPr lang="en-US" sz="2200" dirty="0"/>
              <a:t>N.J.A.C. 13:1-12.1</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p:txBody>
          <a:bodyPr>
            <a:normAutofit/>
          </a:bodyPr>
          <a:lstStyle/>
          <a:p>
            <a:endParaRPr lang="en-US" sz="2400" dirty="0"/>
          </a:p>
          <a:p>
            <a:pPr lvl="1"/>
            <a:endParaRPr lang="en-US" sz="2400" i="1" dirty="0"/>
          </a:p>
          <a:p>
            <a:pPr marL="502920" lvl="1"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D1459235-9000-49D8-9D96-2D6609B5DA6C}"/>
              </a:ext>
            </a:extLst>
          </p:cNvPr>
          <p:cNvSpPr>
            <a:spLocks noGrp="1"/>
          </p:cNvSpPr>
          <p:nvPr>
            <p:ph type="sldNum" sz="quarter" idx="12"/>
          </p:nvPr>
        </p:nvSpPr>
        <p:spPr/>
        <p:txBody>
          <a:bodyPr/>
          <a:lstStyle/>
          <a:p>
            <a:fld id="{4FAB73BC-B049-4115-A692-8D63A059BFB8}" type="slidenum">
              <a:rPr lang="en-US" smtClean="0"/>
              <a:pPr/>
              <a:t>27</a:t>
            </a:fld>
            <a:endParaRPr lang="en-US" dirty="0"/>
          </a:p>
        </p:txBody>
      </p:sp>
      <p:graphicFrame>
        <p:nvGraphicFramePr>
          <p:cNvPr id="5" name="Table 4">
            <a:extLst>
              <a:ext uri="{FF2B5EF4-FFF2-40B4-BE49-F238E27FC236}">
                <a16:creationId xmlns:a16="http://schemas.microsoft.com/office/drawing/2014/main" id="{6B0E563E-5D54-4CE9-9559-B3AB4D5582B3}"/>
              </a:ext>
            </a:extLst>
          </p:cNvPr>
          <p:cNvGraphicFramePr>
            <a:graphicFrameLocks noGrp="1"/>
          </p:cNvGraphicFramePr>
          <p:nvPr>
            <p:extLst>
              <p:ext uri="{D42A27DB-BD31-4B8C-83A1-F6EECF244321}">
                <p14:modId xmlns:p14="http://schemas.microsoft.com/office/powerpoint/2010/main" val="2297613347"/>
              </p:ext>
            </p:extLst>
          </p:nvPr>
        </p:nvGraphicFramePr>
        <p:xfrm>
          <a:off x="3651068" y="448219"/>
          <a:ext cx="8032932" cy="5669280"/>
        </p:xfrm>
        <a:graphic>
          <a:graphicData uri="http://schemas.openxmlformats.org/drawingml/2006/table">
            <a:tbl>
              <a:tblPr firstRow="1" bandRow="1">
                <a:tableStyleId>{C4B1156A-380E-4F78-BDF5-A606A8083BF9}</a:tableStyleId>
              </a:tblPr>
              <a:tblGrid>
                <a:gridCol w="4016466">
                  <a:extLst>
                    <a:ext uri="{9D8B030D-6E8A-4147-A177-3AD203B41FA5}">
                      <a16:colId xmlns:a16="http://schemas.microsoft.com/office/drawing/2014/main" val="3752043504"/>
                    </a:ext>
                  </a:extLst>
                </a:gridCol>
                <a:gridCol w="4016466">
                  <a:extLst>
                    <a:ext uri="{9D8B030D-6E8A-4147-A177-3AD203B41FA5}">
                      <a16:colId xmlns:a16="http://schemas.microsoft.com/office/drawing/2014/main" val="2648099222"/>
                    </a:ext>
                  </a:extLst>
                </a:gridCol>
              </a:tblGrid>
              <a:tr h="1286727">
                <a:tc>
                  <a:txBody>
                    <a:bodyPr/>
                    <a:lstStyle/>
                    <a:p>
                      <a:r>
                        <a:rPr lang="en-US" b="0" dirty="0"/>
                        <a:t>1) Have not submitted any false, untrue or misleading statements on their license application or any communication made in connection with their license application</a:t>
                      </a:r>
                    </a:p>
                  </a:txBody>
                  <a:tcPr/>
                </a:tc>
                <a:tc>
                  <a:txBody>
                    <a:bodyPr/>
                    <a:lstStyle/>
                    <a:p>
                      <a:r>
                        <a:rPr lang="en-US" b="0" dirty="0"/>
                        <a:t>6)  Have no sustained finding that they knowingly engaged in any fraudulent or deceptive conduct</a:t>
                      </a:r>
                    </a:p>
                  </a:txBody>
                  <a:tcPr/>
                </a:tc>
                <a:extLst>
                  <a:ext uri="{0D108BD9-81ED-4DB2-BD59-A6C34878D82A}">
                    <a16:rowId xmlns:a16="http://schemas.microsoft.com/office/drawing/2014/main" val="212992573"/>
                  </a:ext>
                </a:extLst>
              </a:tr>
              <a:tr h="562943">
                <a:tc>
                  <a:txBody>
                    <a:bodyPr/>
                    <a:lstStyle/>
                    <a:p>
                      <a:r>
                        <a:rPr lang="en-US" dirty="0"/>
                        <a:t>2)  Have no sustained finding that they filed a false report</a:t>
                      </a:r>
                    </a:p>
                  </a:txBody>
                  <a:tcPr/>
                </a:tc>
                <a:tc>
                  <a:txBody>
                    <a:bodyPr/>
                    <a:lstStyle/>
                    <a:p>
                      <a:r>
                        <a:rPr lang="en-US" dirty="0"/>
                        <a:t>7) Have no sustained finding that they submitted a false certification</a:t>
                      </a:r>
                    </a:p>
                  </a:txBody>
                  <a:tcPr/>
                </a:tc>
                <a:extLst>
                  <a:ext uri="{0D108BD9-81ED-4DB2-BD59-A6C34878D82A}">
                    <a16:rowId xmlns:a16="http://schemas.microsoft.com/office/drawing/2014/main" val="2704412134"/>
                  </a:ext>
                </a:extLst>
              </a:tr>
              <a:tr h="1286727">
                <a:tc>
                  <a:txBody>
                    <a:bodyPr/>
                    <a:lstStyle/>
                    <a:p>
                      <a:r>
                        <a:rPr lang="en-US" dirty="0"/>
                        <a:t>3) Have no sustained finding they testified falsely in any criminal, administrative, employment, financial, or insurance matter in their personal or professional life</a:t>
                      </a:r>
                    </a:p>
                  </a:txBody>
                  <a:tcPr/>
                </a:tc>
                <a:tc>
                  <a:txBody>
                    <a:bodyPr/>
                    <a:lstStyle/>
                    <a:p>
                      <a:r>
                        <a:rPr lang="en-US" dirty="0"/>
                        <a:t>8) Have no sustained finding that they intentionally mishandled, destroyed, or fabricated evidence</a:t>
                      </a:r>
                    </a:p>
                  </a:txBody>
                  <a:tcPr/>
                </a:tc>
                <a:extLst>
                  <a:ext uri="{0D108BD9-81ED-4DB2-BD59-A6C34878D82A}">
                    <a16:rowId xmlns:a16="http://schemas.microsoft.com/office/drawing/2014/main" val="1345309344"/>
                  </a:ext>
                </a:extLst>
              </a:tr>
              <a:tr h="804204">
                <a:tc>
                  <a:txBody>
                    <a:bodyPr/>
                    <a:lstStyle/>
                    <a:p>
                      <a:r>
                        <a:rPr lang="en-US" dirty="0"/>
                        <a:t>4) Have no sustained finding they engaged in conduct that compromised the validity of testing</a:t>
                      </a:r>
                    </a:p>
                  </a:txBody>
                  <a:tcPr/>
                </a:tc>
                <a:tc>
                  <a:txBody>
                    <a:bodyPr/>
                    <a:lstStyle/>
                    <a:p>
                      <a:r>
                        <a:rPr lang="en-US" dirty="0"/>
                        <a:t>9)  Have  no sustained finding they intentionally made any false statement in obtaining a LEO license</a:t>
                      </a:r>
                    </a:p>
                  </a:txBody>
                  <a:tcPr/>
                </a:tc>
                <a:extLst>
                  <a:ext uri="{0D108BD9-81ED-4DB2-BD59-A6C34878D82A}">
                    <a16:rowId xmlns:a16="http://schemas.microsoft.com/office/drawing/2014/main" val="3951906183"/>
                  </a:ext>
                </a:extLst>
              </a:tr>
              <a:tr h="1045465">
                <a:tc>
                  <a:txBody>
                    <a:bodyPr/>
                    <a:lstStyle/>
                    <a:p>
                      <a:r>
                        <a:rPr lang="en-US" dirty="0"/>
                        <a:t>5) Have no  sustained finding they failed to cooperate with an investigation or respond truthfully to questions related to an investigation or legal proceeding</a:t>
                      </a:r>
                    </a:p>
                  </a:txBody>
                  <a:tcPr/>
                </a:tc>
                <a:tc>
                  <a:txBody>
                    <a:bodyPr/>
                    <a:lstStyle/>
                    <a:p>
                      <a:r>
                        <a:rPr lang="en-US" dirty="0"/>
                        <a:t>10)   Have no sustained finding they refused to submit to a drug or alcohol test required during or after a motor vehicle stop</a:t>
                      </a:r>
                    </a:p>
                  </a:txBody>
                  <a:tcPr/>
                </a:tc>
                <a:extLst>
                  <a:ext uri="{0D108BD9-81ED-4DB2-BD59-A6C34878D82A}">
                    <a16:rowId xmlns:a16="http://schemas.microsoft.com/office/drawing/2014/main" val="3431463650"/>
                  </a:ext>
                </a:extLst>
              </a:tr>
            </a:tbl>
          </a:graphicData>
        </a:graphic>
      </p:graphicFrame>
      <p:sp>
        <p:nvSpPr>
          <p:cNvPr id="9" name="TextBox 8">
            <a:extLst>
              <a:ext uri="{FF2B5EF4-FFF2-40B4-BE49-F238E27FC236}">
                <a16:creationId xmlns:a16="http://schemas.microsoft.com/office/drawing/2014/main" id="{85959811-3499-4537-97C1-904DA7DC5B2B}"/>
              </a:ext>
            </a:extLst>
          </p:cNvPr>
          <p:cNvSpPr txBox="1"/>
          <p:nvPr/>
        </p:nvSpPr>
        <p:spPr>
          <a:xfrm>
            <a:off x="4416531" y="6117499"/>
            <a:ext cx="6983067" cy="646331"/>
          </a:xfrm>
          <a:prstGeom prst="rect">
            <a:avLst/>
          </a:prstGeom>
          <a:noFill/>
        </p:spPr>
        <p:txBody>
          <a:bodyPr wrap="square" rtlCol="0">
            <a:spAutoFit/>
          </a:bodyPr>
          <a:lstStyle/>
          <a:p>
            <a:r>
              <a:rPr lang="en-US" b="1" i="1" dirty="0"/>
              <a:t>PTC may take adverse action or denial if there is a preponderance of evidence of any of the above. </a:t>
            </a:r>
          </a:p>
        </p:txBody>
      </p:sp>
    </p:spTree>
    <p:extLst>
      <p:ext uri="{BB962C8B-B14F-4D97-AF65-F5344CB8AC3E}">
        <p14:creationId xmlns:p14="http://schemas.microsoft.com/office/powerpoint/2010/main" val="3379316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60801" y="864108"/>
            <a:ext cx="3146428" cy="4601183"/>
          </a:xfrm>
        </p:spPr>
        <p:txBody>
          <a:bodyPr>
            <a:normAutofit fontScale="90000"/>
          </a:bodyPr>
          <a:lstStyle/>
          <a:p>
            <a:br>
              <a:rPr lang="en-US" u="sng" dirty="0"/>
            </a:br>
            <a:br>
              <a:rPr lang="en-US" u="sng" dirty="0"/>
            </a:br>
            <a:r>
              <a:rPr lang="en-US" sz="2800" b="1" u="sng" dirty="0"/>
              <a:t>License Requirements: </a:t>
            </a:r>
            <a:br>
              <a:rPr lang="en-US" sz="2800" b="1" u="sng" dirty="0"/>
            </a:br>
            <a:r>
              <a:rPr lang="en-US" sz="2800" b="1" u="sng" dirty="0"/>
              <a:t>Screening Applicants</a:t>
            </a:r>
            <a:br>
              <a:rPr lang="en-US" sz="2700" dirty="0"/>
            </a:br>
            <a:br>
              <a:rPr lang="en-US" sz="2700" dirty="0"/>
            </a:br>
            <a:r>
              <a:rPr lang="en-US" sz="2200" u="sng" dirty="0"/>
              <a:t>N.J.S.A. </a:t>
            </a:r>
            <a:br>
              <a:rPr lang="en-US" sz="2200" dirty="0"/>
            </a:br>
            <a:r>
              <a:rPr lang="en-US" sz="2200" dirty="0"/>
              <a:t>52: 17B-71b</a:t>
            </a:r>
            <a:br>
              <a:rPr lang="en-US" sz="2700" u="sng" dirty="0"/>
            </a:br>
            <a:br>
              <a:rPr lang="en-US" sz="2700" u="sng" dirty="0"/>
            </a:br>
            <a:r>
              <a:rPr lang="en-US" sz="2200" u="sng" dirty="0"/>
              <a:t>N.J.S.A. </a:t>
            </a:r>
            <a:br>
              <a:rPr lang="en-US" sz="2200" dirty="0"/>
            </a:br>
            <a:r>
              <a:rPr lang="en-US" sz="2200" dirty="0"/>
              <a:t>52: 17B-71c </a:t>
            </a:r>
            <a:br>
              <a:rPr lang="en-US" sz="2200" dirty="0"/>
            </a:br>
            <a:br>
              <a:rPr lang="en-US" sz="2200" dirty="0"/>
            </a:br>
            <a:r>
              <a:rPr lang="en-US" sz="2200" u="sng" dirty="0"/>
              <a:t>N.J.S.A. </a:t>
            </a:r>
            <a:br>
              <a:rPr lang="en-US" sz="2200" dirty="0"/>
            </a:br>
            <a:r>
              <a:rPr lang="en-US" sz="2200" dirty="0"/>
              <a:t>52: 17B-71d</a:t>
            </a:r>
            <a:br>
              <a:rPr lang="en-US" sz="2200" dirty="0"/>
            </a:br>
            <a:br>
              <a:rPr lang="en-US" sz="2200" dirty="0"/>
            </a:br>
            <a:r>
              <a:rPr lang="en-US" sz="2200" u="sng" dirty="0"/>
              <a:t>N.J.A.C. </a:t>
            </a:r>
            <a:r>
              <a:rPr lang="en-US" sz="2200" dirty="0"/>
              <a:t>13: 1-10.2</a:t>
            </a:r>
            <a:br>
              <a:rPr lang="en-US" sz="2200" dirty="0"/>
            </a:br>
            <a:br>
              <a:rPr lang="en-US" sz="2200" dirty="0"/>
            </a:br>
            <a:r>
              <a:rPr lang="en-US" sz="2200" u="sng" dirty="0"/>
              <a:t>N.J.A.C. </a:t>
            </a:r>
            <a:r>
              <a:rPr lang="en-US" sz="2200" dirty="0"/>
              <a:t>13: 1-11.2 </a:t>
            </a:r>
            <a:br>
              <a:rPr lang="en-US" sz="2200" dirty="0"/>
            </a:br>
            <a:br>
              <a:rPr lang="en-US" sz="2200" dirty="0"/>
            </a:br>
            <a:r>
              <a:rPr lang="en-US" sz="2200" dirty="0"/>
              <a:t>N.J.A.C. 13:1-12.1</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p:txBody>
          <a:bodyPr>
            <a:normAutofit/>
          </a:bodyPr>
          <a:lstStyle/>
          <a:p>
            <a:endParaRPr lang="en-US" sz="2400" dirty="0"/>
          </a:p>
          <a:p>
            <a:pPr lvl="1"/>
            <a:endParaRPr lang="en-US" sz="2400" i="1" dirty="0"/>
          </a:p>
          <a:p>
            <a:pPr marL="502920" lvl="1"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D1459235-9000-49D8-9D96-2D6609B5DA6C}"/>
              </a:ext>
            </a:extLst>
          </p:cNvPr>
          <p:cNvSpPr>
            <a:spLocks noGrp="1"/>
          </p:cNvSpPr>
          <p:nvPr>
            <p:ph type="sldNum" sz="quarter" idx="12"/>
          </p:nvPr>
        </p:nvSpPr>
        <p:spPr/>
        <p:txBody>
          <a:bodyPr/>
          <a:lstStyle/>
          <a:p>
            <a:fld id="{4FAB73BC-B049-4115-A692-8D63A059BFB8}" type="slidenum">
              <a:rPr lang="en-US" smtClean="0"/>
              <a:pPr/>
              <a:t>28</a:t>
            </a:fld>
            <a:endParaRPr lang="en-US" dirty="0"/>
          </a:p>
        </p:txBody>
      </p:sp>
      <p:graphicFrame>
        <p:nvGraphicFramePr>
          <p:cNvPr id="5" name="Table 4">
            <a:extLst>
              <a:ext uri="{FF2B5EF4-FFF2-40B4-BE49-F238E27FC236}">
                <a16:creationId xmlns:a16="http://schemas.microsoft.com/office/drawing/2014/main" id="{6B0E563E-5D54-4CE9-9559-B3AB4D5582B3}"/>
              </a:ext>
            </a:extLst>
          </p:cNvPr>
          <p:cNvGraphicFramePr>
            <a:graphicFrameLocks noGrp="1"/>
          </p:cNvGraphicFramePr>
          <p:nvPr>
            <p:extLst>
              <p:ext uri="{D42A27DB-BD31-4B8C-83A1-F6EECF244321}">
                <p14:modId xmlns:p14="http://schemas.microsoft.com/office/powerpoint/2010/main" val="2878858989"/>
              </p:ext>
            </p:extLst>
          </p:nvPr>
        </p:nvGraphicFramePr>
        <p:xfrm>
          <a:off x="3661228" y="978164"/>
          <a:ext cx="8032932" cy="4487127"/>
        </p:xfrm>
        <a:graphic>
          <a:graphicData uri="http://schemas.openxmlformats.org/drawingml/2006/table">
            <a:tbl>
              <a:tblPr firstRow="1" bandRow="1">
                <a:tableStyleId>{C4B1156A-380E-4F78-BDF5-A606A8083BF9}</a:tableStyleId>
              </a:tblPr>
              <a:tblGrid>
                <a:gridCol w="4016466">
                  <a:extLst>
                    <a:ext uri="{9D8B030D-6E8A-4147-A177-3AD203B41FA5}">
                      <a16:colId xmlns:a16="http://schemas.microsoft.com/office/drawing/2014/main" val="3752043504"/>
                    </a:ext>
                  </a:extLst>
                </a:gridCol>
                <a:gridCol w="4016466">
                  <a:extLst>
                    <a:ext uri="{9D8B030D-6E8A-4147-A177-3AD203B41FA5}">
                      <a16:colId xmlns:a16="http://schemas.microsoft.com/office/drawing/2014/main" val="2648099222"/>
                    </a:ext>
                  </a:extLst>
                </a:gridCol>
              </a:tblGrid>
              <a:tr h="1286727">
                <a:tc>
                  <a:txBody>
                    <a:bodyPr/>
                    <a:lstStyle/>
                    <a:p>
                      <a:pPr algn="l"/>
                      <a:r>
                        <a:rPr lang="en-US" b="0" dirty="0"/>
                        <a:t>1) Have not engaged in any act or   conduct that would undermine public confidence in law enforcement</a:t>
                      </a:r>
                    </a:p>
                  </a:txBody>
                  <a:tcPr/>
                </a:tc>
                <a:tc>
                  <a:txBody>
                    <a:bodyPr/>
                    <a:lstStyle/>
                    <a:p>
                      <a:r>
                        <a:rPr lang="en-US" b="0" dirty="0"/>
                        <a:t>4) Have not engaged in any unprofessional, unethical, or deleterious conduct, or practice harmful to the public, regardless of whether such conduct or practice resulted in actual injury to any person</a:t>
                      </a:r>
                    </a:p>
                  </a:txBody>
                  <a:tcPr/>
                </a:tc>
                <a:extLst>
                  <a:ext uri="{0D108BD9-81ED-4DB2-BD59-A6C34878D82A}">
                    <a16:rowId xmlns:a16="http://schemas.microsoft.com/office/drawing/2014/main" val="212992573"/>
                  </a:ext>
                </a:extLst>
              </a:tr>
              <a:tr h="562943">
                <a:tc>
                  <a:txBody>
                    <a:bodyPr/>
                    <a:lstStyle/>
                    <a:p>
                      <a:r>
                        <a:rPr lang="en-US" dirty="0"/>
                        <a:t>2) Have not used excessive force in violation of the AG’s use of force policy or their employing LEO unit’s use of force policy</a:t>
                      </a:r>
                    </a:p>
                  </a:txBody>
                  <a:tcPr/>
                </a:tc>
                <a:tc>
                  <a:txBody>
                    <a:bodyPr/>
                    <a:lstStyle/>
                    <a:p>
                      <a:r>
                        <a:rPr lang="en-US" dirty="0"/>
                        <a:t>5)  Have not failed to take affirmative steps to intervene whenever a LEO uses, or is about to use, excessive force in violation of the AG’s use of force policy or their LEO Unit’s use of force policy</a:t>
                      </a:r>
                    </a:p>
                  </a:txBody>
                  <a:tcPr/>
                </a:tc>
                <a:extLst>
                  <a:ext uri="{0D108BD9-81ED-4DB2-BD59-A6C34878D82A}">
                    <a16:rowId xmlns:a16="http://schemas.microsoft.com/office/drawing/2014/main" val="2704412134"/>
                  </a:ext>
                </a:extLst>
              </a:tr>
              <a:tr h="1286727">
                <a:tc>
                  <a:txBody>
                    <a:bodyPr/>
                    <a:lstStyle/>
                    <a:p>
                      <a:r>
                        <a:rPr lang="en-US" dirty="0"/>
                        <a:t>3) Have not failed to report an incident of excessive force by a fellow LEO</a:t>
                      </a:r>
                    </a:p>
                  </a:txBody>
                  <a:tcPr/>
                </a:tc>
                <a:tc>
                  <a:txBody>
                    <a:bodyPr/>
                    <a:lstStyle/>
                    <a:p>
                      <a:r>
                        <a:rPr lang="en-US" dirty="0"/>
                        <a:t>6) Have not engaged in harassment or intimidation</a:t>
                      </a:r>
                    </a:p>
                  </a:txBody>
                  <a:tcPr/>
                </a:tc>
                <a:extLst>
                  <a:ext uri="{0D108BD9-81ED-4DB2-BD59-A6C34878D82A}">
                    <a16:rowId xmlns:a16="http://schemas.microsoft.com/office/drawing/2014/main" val="1345309344"/>
                  </a:ext>
                </a:extLst>
              </a:tr>
            </a:tbl>
          </a:graphicData>
        </a:graphic>
      </p:graphicFrame>
      <p:sp>
        <p:nvSpPr>
          <p:cNvPr id="9" name="TextBox 8">
            <a:extLst>
              <a:ext uri="{FF2B5EF4-FFF2-40B4-BE49-F238E27FC236}">
                <a16:creationId xmlns:a16="http://schemas.microsoft.com/office/drawing/2014/main" id="{85959811-3499-4537-97C1-904DA7DC5B2B}"/>
              </a:ext>
            </a:extLst>
          </p:cNvPr>
          <p:cNvSpPr txBox="1"/>
          <p:nvPr/>
        </p:nvSpPr>
        <p:spPr>
          <a:xfrm>
            <a:off x="4409441" y="5710019"/>
            <a:ext cx="6983067" cy="646331"/>
          </a:xfrm>
          <a:prstGeom prst="rect">
            <a:avLst/>
          </a:prstGeom>
          <a:noFill/>
        </p:spPr>
        <p:txBody>
          <a:bodyPr wrap="square" rtlCol="0">
            <a:spAutoFit/>
          </a:bodyPr>
          <a:lstStyle/>
          <a:p>
            <a:r>
              <a:rPr lang="en-US" b="1" i="1" dirty="0"/>
              <a:t>PTC may take adverse action or denial if there is a preponderance of evidence of any of the above. </a:t>
            </a:r>
          </a:p>
        </p:txBody>
      </p:sp>
    </p:spTree>
    <p:extLst>
      <p:ext uri="{BB962C8B-B14F-4D97-AF65-F5344CB8AC3E}">
        <p14:creationId xmlns:p14="http://schemas.microsoft.com/office/powerpoint/2010/main" val="38626628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60801" y="864108"/>
            <a:ext cx="3146428" cy="4601183"/>
          </a:xfrm>
        </p:spPr>
        <p:txBody>
          <a:bodyPr>
            <a:normAutofit fontScale="90000"/>
          </a:bodyPr>
          <a:lstStyle/>
          <a:p>
            <a:br>
              <a:rPr lang="en-US" u="sng" dirty="0"/>
            </a:br>
            <a:br>
              <a:rPr lang="en-US" u="sng" dirty="0"/>
            </a:br>
            <a:r>
              <a:rPr lang="en-US" sz="2800" b="1" u="sng" dirty="0"/>
              <a:t>License Requirements: </a:t>
            </a:r>
            <a:br>
              <a:rPr lang="en-US" sz="2800" b="1" u="sng" dirty="0"/>
            </a:br>
            <a:r>
              <a:rPr lang="en-US" sz="2800" b="1" u="sng" dirty="0"/>
              <a:t>Screening Applicants</a:t>
            </a:r>
            <a:br>
              <a:rPr lang="en-US" sz="2700" dirty="0"/>
            </a:br>
            <a:br>
              <a:rPr lang="en-US" sz="2700" dirty="0"/>
            </a:br>
            <a:r>
              <a:rPr lang="en-US" sz="2200" u="sng" dirty="0"/>
              <a:t>N.J.S.A. </a:t>
            </a:r>
            <a:br>
              <a:rPr lang="en-US" sz="2200" dirty="0"/>
            </a:br>
            <a:r>
              <a:rPr lang="en-US" sz="2200" dirty="0"/>
              <a:t>52: 17B-71b</a:t>
            </a:r>
            <a:br>
              <a:rPr lang="en-US" sz="2700" u="sng" dirty="0"/>
            </a:br>
            <a:br>
              <a:rPr lang="en-US" sz="2700" u="sng" dirty="0"/>
            </a:br>
            <a:r>
              <a:rPr lang="en-US" sz="2200" u="sng" dirty="0"/>
              <a:t>N.J.S.A. </a:t>
            </a:r>
            <a:br>
              <a:rPr lang="en-US" sz="2200" dirty="0"/>
            </a:br>
            <a:r>
              <a:rPr lang="en-US" sz="2200" dirty="0"/>
              <a:t>52: 17B-71c </a:t>
            </a:r>
            <a:br>
              <a:rPr lang="en-US" sz="2200" dirty="0"/>
            </a:br>
            <a:br>
              <a:rPr lang="en-US" sz="2200" dirty="0"/>
            </a:br>
            <a:r>
              <a:rPr lang="en-US" sz="2200" u="sng" dirty="0"/>
              <a:t>N.J.S.A. </a:t>
            </a:r>
            <a:br>
              <a:rPr lang="en-US" sz="2200" dirty="0"/>
            </a:br>
            <a:r>
              <a:rPr lang="en-US" sz="2200" dirty="0"/>
              <a:t>52: 17B-71d</a:t>
            </a:r>
            <a:br>
              <a:rPr lang="en-US" sz="2200" dirty="0"/>
            </a:br>
            <a:br>
              <a:rPr lang="en-US" sz="2200" dirty="0"/>
            </a:br>
            <a:r>
              <a:rPr lang="en-US" sz="2200" u="sng" dirty="0"/>
              <a:t>N.J.A.C. </a:t>
            </a:r>
            <a:r>
              <a:rPr lang="en-US" sz="2200" dirty="0"/>
              <a:t>13: 1-10.2</a:t>
            </a:r>
            <a:br>
              <a:rPr lang="en-US" sz="2200" dirty="0"/>
            </a:br>
            <a:br>
              <a:rPr lang="en-US" sz="2200" dirty="0"/>
            </a:br>
            <a:r>
              <a:rPr lang="en-US" sz="2200" u="sng" dirty="0"/>
              <a:t>N.J.A.C. </a:t>
            </a:r>
            <a:r>
              <a:rPr lang="en-US" sz="2200" dirty="0"/>
              <a:t>13: 1-11.2 </a:t>
            </a:r>
            <a:br>
              <a:rPr lang="en-US" sz="2200" dirty="0"/>
            </a:br>
            <a:br>
              <a:rPr lang="en-US" sz="2200" dirty="0"/>
            </a:br>
            <a:r>
              <a:rPr lang="en-US" sz="2200" dirty="0"/>
              <a:t>N.J.A.C. 13:1-12.1</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p:txBody>
          <a:bodyPr>
            <a:normAutofit/>
          </a:bodyPr>
          <a:lstStyle/>
          <a:p>
            <a:endParaRPr lang="en-US" sz="2400" dirty="0"/>
          </a:p>
          <a:p>
            <a:pPr lvl="1"/>
            <a:endParaRPr lang="en-US" sz="2400" i="1" dirty="0"/>
          </a:p>
          <a:p>
            <a:pPr marL="502920" lvl="1"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D1459235-9000-49D8-9D96-2D6609B5DA6C}"/>
              </a:ext>
            </a:extLst>
          </p:cNvPr>
          <p:cNvSpPr>
            <a:spLocks noGrp="1"/>
          </p:cNvSpPr>
          <p:nvPr>
            <p:ph type="sldNum" sz="quarter" idx="12"/>
          </p:nvPr>
        </p:nvSpPr>
        <p:spPr/>
        <p:txBody>
          <a:bodyPr/>
          <a:lstStyle/>
          <a:p>
            <a:fld id="{4FAB73BC-B049-4115-A692-8D63A059BFB8}" type="slidenum">
              <a:rPr lang="en-US" smtClean="0"/>
              <a:pPr/>
              <a:t>29</a:t>
            </a:fld>
            <a:endParaRPr lang="en-US" dirty="0"/>
          </a:p>
        </p:txBody>
      </p:sp>
      <p:graphicFrame>
        <p:nvGraphicFramePr>
          <p:cNvPr id="5" name="Table 4">
            <a:extLst>
              <a:ext uri="{FF2B5EF4-FFF2-40B4-BE49-F238E27FC236}">
                <a16:creationId xmlns:a16="http://schemas.microsoft.com/office/drawing/2014/main" id="{6B0E563E-5D54-4CE9-9559-B3AB4D5582B3}"/>
              </a:ext>
            </a:extLst>
          </p:cNvPr>
          <p:cNvGraphicFramePr>
            <a:graphicFrameLocks noGrp="1"/>
          </p:cNvGraphicFramePr>
          <p:nvPr>
            <p:extLst>
              <p:ext uri="{D42A27DB-BD31-4B8C-83A1-F6EECF244321}">
                <p14:modId xmlns:p14="http://schemas.microsoft.com/office/powerpoint/2010/main" val="407804663"/>
              </p:ext>
            </p:extLst>
          </p:nvPr>
        </p:nvGraphicFramePr>
        <p:xfrm>
          <a:off x="3651068" y="1371464"/>
          <a:ext cx="8032932" cy="4023360"/>
        </p:xfrm>
        <a:graphic>
          <a:graphicData uri="http://schemas.openxmlformats.org/drawingml/2006/table">
            <a:tbl>
              <a:tblPr firstRow="1" bandRow="1">
                <a:tableStyleId>{C4B1156A-380E-4F78-BDF5-A606A8083BF9}</a:tableStyleId>
              </a:tblPr>
              <a:tblGrid>
                <a:gridCol w="4016466">
                  <a:extLst>
                    <a:ext uri="{9D8B030D-6E8A-4147-A177-3AD203B41FA5}">
                      <a16:colId xmlns:a16="http://schemas.microsoft.com/office/drawing/2014/main" val="3752043504"/>
                    </a:ext>
                  </a:extLst>
                </a:gridCol>
                <a:gridCol w="4016466">
                  <a:extLst>
                    <a:ext uri="{9D8B030D-6E8A-4147-A177-3AD203B41FA5}">
                      <a16:colId xmlns:a16="http://schemas.microsoft.com/office/drawing/2014/main" val="2648099222"/>
                    </a:ext>
                  </a:extLst>
                </a:gridCol>
              </a:tblGrid>
              <a:tr h="1286727">
                <a:tc>
                  <a:txBody>
                    <a:bodyPr/>
                    <a:lstStyle/>
                    <a:p>
                      <a:r>
                        <a:rPr lang="en-US" b="0" dirty="0"/>
                        <a:t>1) Never had ANY inappropriate relationship sexual or otherwise, with including, but not limited to, a person the LEO knows or should have known is a victim, witness, defendant, or informant in an ongoing investigation or adjudication or otherwise in Law Enforcement custody</a:t>
                      </a:r>
                    </a:p>
                  </a:txBody>
                  <a:tcPr/>
                </a:tc>
                <a:tc>
                  <a:txBody>
                    <a:bodyPr/>
                    <a:lstStyle/>
                    <a:p>
                      <a:r>
                        <a:rPr lang="en-US" b="0" dirty="0"/>
                        <a:t>2) Not have engaged in sexual harassment or unwelcome nonconsensual sexual contact</a:t>
                      </a:r>
                    </a:p>
                  </a:txBody>
                  <a:tcPr/>
                </a:tc>
                <a:extLst>
                  <a:ext uri="{0D108BD9-81ED-4DB2-BD59-A6C34878D82A}">
                    <a16:rowId xmlns:a16="http://schemas.microsoft.com/office/drawing/2014/main" val="212992573"/>
                  </a:ext>
                </a:extLst>
              </a:tr>
              <a:tr h="562943">
                <a:tc>
                  <a:txBody>
                    <a:bodyPr/>
                    <a:lstStyle/>
                    <a:p>
                      <a:r>
                        <a:rPr lang="en-US" dirty="0"/>
                        <a:t>3) Not have engaged in conduct involving unlawful sexual contact, physical violence, or driving under the influence of drugs or alcohol</a:t>
                      </a:r>
                    </a:p>
                  </a:txBody>
                  <a:tcPr/>
                </a:tc>
                <a:tc>
                  <a:txBody>
                    <a:bodyPr/>
                    <a:lstStyle/>
                    <a:p>
                      <a:r>
                        <a:rPr lang="en-US" dirty="0"/>
                        <a:t>4) Not have misused or accessed, without authorization, or in excess of authorization, any data database, computer storage medium, computer software, computer equipment, or computer system</a:t>
                      </a:r>
                    </a:p>
                  </a:txBody>
                  <a:tcPr/>
                </a:tc>
                <a:extLst>
                  <a:ext uri="{0D108BD9-81ED-4DB2-BD59-A6C34878D82A}">
                    <a16:rowId xmlns:a16="http://schemas.microsoft.com/office/drawing/2014/main" val="2704412134"/>
                  </a:ext>
                </a:extLst>
              </a:tr>
            </a:tbl>
          </a:graphicData>
        </a:graphic>
      </p:graphicFrame>
      <p:sp>
        <p:nvSpPr>
          <p:cNvPr id="9" name="TextBox 8">
            <a:extLst>
              <a:ext uri="{FF2B5EF4-FFF2-40B4-BE49-F238E27FC236}">
                <a16:creationId xmlns:a16="http://schemas.microsoft.com/office/drawing/2014/main" id="{85959811-3499-4537-97C1-904DA7DC5B2B}"/>
              </a:ext>
            </a:extLst>
          </p:cNvPr>
          <p:cNvSpPr txBox="1"/>
          <p:nvPr/>
        </p:nvSpPr>
        <p:spPr>
          <a:xfrm>
            <a:off x="4201401" y="5766426"/>
            <a:ext cx="6983067" cy="646331"/>
          </a:xfrm>
          <a:prstGeom prst="rect">
            <a:avLst/>
          </a:prstGeom>
          <a:noFill/>
        </p:spPr>
        <p:txBody>
          <a:bodyPr wrap="square" rtlCol="0">
            <a:spAutoFit/>
          </a:bodyPr>
          <a:lstStyle/>
          <a:p>
            <a:r>
              <a:rPr lang="en-US" b="1" i="1" dirty="0"/>
              <a:t>PTC may take adverse action or denial if there is a preponderance of evidence of any of the above. </a:t>
            </a:r>
          </a:p>
        </p:txBody>
      </p:sp>
    </p:spTree>
    <p:extLst>
      <p:ext uri="{BB962C8B-B14F-4D97-AF65-F5344CB8AC3E}">
        <p14:creationId xmlns:p14="http://schemas.microsoft.com/office/powerpoint/2010/main" val="3583536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589B6-C841-4D3C-BBF2-F7C78ED0CDF8}"/>
              </a:ext>
            </a:extLst>
          </p:cNvPr>
          <p:cNvSpPr>
            <a:spLocks noGrp="1"/>
          </p:cNvSpPr>
          <p:nvPr>
            <p:ph type="title"/>
          </p:nvPr>
        </p:nvSpPr>
        <p:spPr/>
        <p:txBody>
          <a:bodyPr>
            <a:normAutofit fontScale="90000"/>
          </a:bodyPr>
          <a:lstStyle/>
          <a:p>
            <a:br>
              <a:rPr lang="en-US" u="sng" dirty="0"/>
            </a:br>
            <a:r>
              <a:rPr lang="en-US" sz="2200" u="sng" dirty="0"/>
              <a:t>Why Police Licensure? When does it take effect?</a:t>
            </a:r>
            <a:br>
              <a:rPr lang="en-US" sz="2200" u="sng" dirty="0"/>
            </a:br>
            <a:r>
              <a:rPr lang="en-US" sz="2200" u="sng" dirty="0"/>
              <a:t>Who Does it Effect?  </a:t>
            </a:r>
            <a:br>
              <a:rPr lang="en-US" sz="2200" u="sng" dirty="0"/>
            </a:br>
            <a:r>
              <a:rPr lang="en-US" sz="2200" u="sng" dirty="0"/>
              <a:t> </a:t>
            </a:r>
            <a:br>
              <a:rPr lang="en-US" sz="2200" u="sng" dirty="0"/>
            </a:br>
            <a:r>
              <a:rPr lang="en-US" sz="2200" b="1" u="sng" dirty="0"/>
              <a:t>N.J.S.A. </a:t>
            </a:r>
            <a:r>
              <a:rPr lang="en-US" sz="2200" b="1" dirty="0"/>
              <a:t>52:17B-67.1</a:t>
            </a:r>
            <a:br>
              <a:rPr lang="en-US" sz="2200" b="1" dirty="0"/>
            </a:br>
            <a:br>
              <a:rPr lang="en-US" sz="2200" b="1" dirty="0"/>
            </a:br>
            <a:r>
              <a:rPr lang="en-US" sz="2200" u="sng" dirty="0"/>
              <a:t>N.J.A.C. </a:t>
            </a:r>
            <a:r>
              <a:rPr lang="en-US" sz="2200" dirty="0"/>
              <a:t>13: 1-10.1</a:t>
            </a:r>
            <a:br>
              <a:rPr lang="en-US" sz="2200" b="1" u="sng" dirty="0"/>
            </a:br>
            <a:br>
              <a:rPr lang="en-US" sz="2200" u="sng" dirty="0"/>
            </a:br>
            <a:r>
              <a:rPr lang="en-US" sz="2200" u="sng" dirty="0"/>
              <a:t>N.J.S.A. </a:t>
            </a:r>
            <a:r>
              <a:rPr lang="en-US" sz="2200" dirty="0"/>
              <a:t>52: 17B-1, et. Seq. </a:t>
            </a:r>
            <a:br>
              <a:rPr lang="en-US" sz="2200" dirty="0"/>
            </a:br>
            <a:br>
              <a:rPr lang="en-US" sz="2200" dirty="0"/>
            </a:br>
            <a:r>
              <a:rPr lang="en-US" sz="2200" u="sng" dirty="0"/>
              <a:t>N.J.S.A.</a:t>
            </a:r>
            <a:br>
              <a:rPr lang="en-US" sz="2200" dirty="0"/>
            </a:br>
            <a:r>
              <a:rPr lang="en-US" sz="2200" dirty="0"/>
              <a:t> 52:17B-66 </a:t>
            </a:r>
            <a:br>
              <a:rPr lang="en-US" sz="2200" dirty="0"/>
            </a:br>
            <a:br>
              <a:rPr lang="en-US" sz="2200" dirty="0"/>
            </a:br>
            <a:r>
              <a:rPr lang="en-US" sz="2200" u="sng" dirty="0"/>
              <a:t>N.J.A.C. </a:t>
            </a:r>
            <a:r>
              <a:rPr lang="en-US" sz="2200" dirty="0"/>
              <a:t>13:1-2.1</a:t>
            </a:r>
            <a:br>
              <a:rPr lang="en-US" sz="2200" dirty="0"/>
            </a:br>
            <a:r>
              <a:rPr lang="en-US" sz="2200" dirty="0"/>
              <a:t>N.J.A.C. 13:1-21.1</a:t>
            </a:r>
          </a:p>
        </p:txBody>
      </p:sp>
      <p:sp>
        <p:nvSpPr>
          <p:cNvPr id="3" name="Content Placeholder 2">
            <a:extLst>
              <a:ext uri="{FF2B5EF4-FFF2-40B4-BE49-F238E27FC236}">
                <a16:creationId xmlns:a16="http://schemas.microsoft.com/office/drawing/2014/main" id="{B81D6D61-72E5-4423-91ED-6E1D9C97F2C6}"/>
              </a:ext>
            </a:extLst>
          </p:cNvPr>
          <p:cNvSpPr>
            <a:spLocks noGrp="1"/>
          </p:cNvSpPr>
          <p:nvPr>
            <p:ph idx="1"/>
          </p:nvPr>
        </p:nvSpPr>
        <p:spPr/>
        <p:txBody>
          <a:bodyPr>
            <a:normAutofit lnSpcReduction="10000"/>
          </a:bodyPr>
          <a:lstStyle/>
          <a:p>
            <a:r>
              <a:rPr lang="en-US" sz="2400" dirty="0"/>
              <a:t> The bill was signed into law on July 21, 2022, and with a few exceptions, the law and the regulations take effect on </a:t>
            </a:r>
            <a:r>
              <a:rPr lang="en-US" sz="2400" b="1" u="sng" dirty="0"/>
              <a:t>January 1, 2024. </a:t>
            </a:r>
          </a:p>
          <a:p>
            <a:r>
              <a:rPr lang="en-US" sz="2400" dirty="0"/>
              <a:t>The legislature found Licensure necessary for </a:t>
            </a:r>
            <a:r>
              <a:rPr lang="en-US" sz="2400" b="1" u="sng" dirty="0">
                <a:solidFill>
                  <a:schemeClr val="tx2"/>
                </a:solidFill>
              </a:rPr>
              <a:t>all sworn law enforcement officers </a:t>
            </a:r>
            <a:r>
              <a:rPr lang="en-US" sz="2400" dirty="0"/>
              <a:t>in order to maintain professionalism and uphold  public trust in law enforcement.</a:t>
            </a:r>
          </a:p>
          <a:p>
            <a:r>
              <a:rPr lang="en-US" sz="2400" dirty="0"/>
              <a:t>This means any person who is employed as a sworn member of any State, county or municipal law enforcement agency, department, division, or instrumentality of those governments who is statutorily empowered to act for the detection, investigation, arrest, conviction, detention or rehabilitation of persons violating the criminal laws of the State needs a license effective </a:t>
            </a:r>
            <a:r>
              <a:rPr lang="en-US" sz="2400" b="1" u="sng" dirty="0"/>
              <a:t>January 1, 2024</a:t>
            </a:r>
            <a:r>
              <a:rPr lang="en-US" sz="2400" dirty="0"/>
              <a:t>. </a:t>
            </a:r>
            <a:endParaRPr lang="en-US" sz="2400" b="1" u="sng" dirty="0">
              <a:solidFill>
                <a:schemeClr val="tx2"/>
              </a:solidFill>
            </a:endParaRPr>
          </a:p>
        </p:txBody>
      </p:sp>
      <p:sp>
        <p:nvSpPr>
          <p:cNvPr id="4" name="Slide Number Placeholder 3">
            <a:extLst>
              <a:ext uri="{FF2B5EF4-FFF2-40B4-BE49-F238E27FC236}">
                <a16:creationId xmlns:a16="http://schemas.microsoft.com/office/drawing/2014/main" id="{E1B715C7-6AD1-4B46-BF90-756385E43DE7}"/>
              </a:ext>
            </a:extLst>
          </p:cNvPr>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7024005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52920" y="744365"/>
            <a:ext cx="2947482" cy="4601183"/>
          </a:xfrm>
        </p:spPr>
        <p:txBody>
          <a:bodyPr>
            <a:normAutofit fontScale="90000"/>
          </a:bodyPr>
          <a:lstStyle/>
          <a:p>
            <a:br>
              <a:rPr lang="en-US" sz="2200" b="1" u="sng" dirty="0"/>
            </a:br>
            <a:br>
              <a:rPr lang="en-US" sz="2200" b="1" u="sng" dirty="0"/>
            </a:br>
            <a:br>
              <a:rPr lang="en-US" sz="2200" b="1" u="sng" dirty="0"/>
            </a:br>
            <a:br>
              <a:rPr lang="en-US" sz="2200" b="1" u="sng" dirty="0"/>
            </a:br>
            <a:r>
              <a:rPr lang="en-US" sz="2400" b="1" u="sng" dirty="0"/>
              <a:t>License Requirements: </a:t>
            </a:r>
            <a:br>
              <a:rPr lang="en-US" sz="2400" b="1" u="sng" dirty="0"/>
            </a:br>
            <a:r>
              <a:rPr lang="en-US" sz="2400" b="1" u="sng" dirty="0"/>
              <a:t>Screening Applicants</a:t>
            </a:r>
            <a:br>
              <a:rPr lang="en-US" sz="2400" b="1" u="sng" dirty="0"/>
            </a:br>
            <a:br>
              <a:rPr lang="en-US" sz="2200" b="1" u="sng" dirty="0"/>
            </a:br>
            <a:r>
              <a:rPr lang="en-US" sz="2200" u="sng" dirty="0"/>
              <a:t>N.J.S.A. </a:t>
            </a:r>
            <a:br>
              <a:rPr lang="en-US" sz="2200" dirty="0"/>
            </a:br>
            <a:r>
              <a:rPr lang="en-US" sz="2200" dirty="0"/>
              <a:t>52: 17B-71b</a:t>
            </a:r>
            <a:br>
              <a:rPr lang="en-US" sz="2200" dirty="0"/>
            </a:br>
            <a:br>
              <a:rPr lang="en-US" u="sng" dirty="0"/>
            </a:br>
            <a:r>
              <a:rPr lang="en-US" sz="2200" u="sng" dirty="0"/>
              <a:t>N.J.S.A. </a:t>
            </a:r>
            <a:br>
              <a:rPr lang="en-US" sz="2200" dirty="0"/>
            </a:br>
            <a:r>
              <a:rPr lang="en-US" sz="2200" dirty="0"/>
              <a:t>52: 17B-71c </a:t>
            </a:r>
            <a:br>
              <a:rPr lang="en-US" sz="2200" dirty="0"/>
            </a:br>
            <a:br>
              <a:rPr lang="en-US" sz="2200" dirty="0"/>
            </a:br>
            <a:r>
              <a:rPr lang="en-US" sz="2200" u="sng" dirty="0"/>
              <a:t>N.J.S.A. </a:t>
            </a:r>
            <a:br>
              <a:rPr lang="en-US" sz="2200" dirty="0"/>
            </a:br>
            <a:r>
              <a:rPr lang="en-US" sz="2200" dirty="0"/>
              <a:t>52: 17B-71d</a:t>
            </a:r>
            <a:br>
              <a:rPr lang="en-US" sz="2200" dirty="0"/>
            </a:br>
            <a:br>
              <a:rPr lang="en-US" sz="2200" dirty="0"/>
            </a:br>
            <a:r>
              <a:rPr lang="en-US" sz="2200" u="sng" dirty="0"/>
              <a:t>N.J.A.C. </a:t>
            </a:r>
            <a:r>
              <a:rPr lang="en-US" sz="2200" dirty="0"/>
              <a:t>13: 1-10.8</a:t>
            </a:r>
            <a:br>
              <a:rPr lang="en-US" sz="2200" dirty="0"/>
            </a:br>
            <a:br>
              <a:rPr lang="en-US" sz="2200" dirty="0"/>
            </a:br>
            <a:r>
              <a:rPr lang="en-US" sz="2200" u="sng" dirty="0"/>
              <a:t>N.J.A.C. </a:t>
            </a:r>
            <a:r>
              <a:rPr lang="en-US" sz="2200" dirty="0"/>
              <a:t>13: 1-11.2</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869267" y="481263"/>
            <a:ext cx="8069813" cy="6507366"/>
          </a:xfrm>
        </p:spPr>
        <p:txBody>
          <a:bodyPr>
            <a:normAutofit/>
          </a:bodyPr>
          <a:lstStyle/>
          <a:p>
            <a:pPr marL="0" indent="0">
              <a:buNone/>
            </a:pPr>
            <a:endParaRPr lang="en-US" b="1" u="sng" dirty="0"/>
          </a:p>
          <a:p>
            <a:pPr marL="0" indent="0">
              <a:buNone/>
            </a:pPr>
            <a:r>
              <a:rPr lang="en-US" sz="2400" b="1" u="sng" dirty="0">
                <a:solidFill>
                  <a:schemeClr val="tx2"/>
                </a:solidFill>
              </a:rPr>
              <a:t>A License Applicant has the following continuing obligations:    </a:t>
            </a:r>
          </a:p>
          <a:p>
            <a:pPr marL="0" indent="0">
              <a:buNone/>
            </a:pPr>
            <a:endParaRPr lang="en-US" sz="2400" b="1" u="sng" dirty="0">
              <a:solidFill>
                <a:schemeClr val="tx2"/>
              </a:solidFill>
            </a:endParaRPr>
          </a:p>
          <a:p>
            <a:r>
              <a:rPr lang="en-US" i="1" dirty="0">
                <a:solidFill>
                  <a:schemeClr val="tx2"/>
                </a:solidFill>
              </a:rPr>
              <a:t> </a:t>
            </a:r>
            <a:r>
              <a:rPr lang="en-US" dirty="0"/>
              <a:t>It is the Applicant’s burden to demonstrate they satisfy the minimum requirements for licensure by producing any required documentation; </a:t>
            </a:r>
            <a:endParaRPr lang="en-US" i="1" dirty="0">
              <a:solidFill>
                <a:schemeClr val="tx2"/>
              </a:solidFill>
            </a:endParaRPr>
          </a:p>
          <a:p>
            <a:r>
              <a:rPr lang="en-US" i="1" dirty="0">
                <a:solidFill>
                  <a:schemeClr val="tx2"/>
                </a:solidFill>
              </a:rPr>
              <a:t>appear before PTC or Licensing Committee for an interview concerning their license application at the request of the PTC;</a:t>
            </a:r>
          </a:p>
          <a:p>
            <a:r>
              <a:rPr lang="en-US" i="1" dirty="0">
                <a:solidFill>
                  <a:schemeClr val="tx2"/>
                </a:solidFill>
              </a:rPr>
              <a:t>Applicant has an unqualified duty to cooperate with PTC and the Licensing Committee in connection with an investigation into their application for licensure; </a:t>
            </a:r>
          </a:p>
          <a:p>
            <a:r>
              <a:rPr lang="en-US" i="1" dirty="0">
                <a:solidFill>
                  <a:schemeClr val="tx2"/>
                </a:solidFill>
              </a:rPr>
              <a:t>Update the Chief LEO Executive of any changes that occur after the applicant submits their license application that would render any of the submitted information inaccurate;</a:t>
            </a:r>
          </a:p>
          <a:p>
            <a:r>
              <a:rPr lang="en-US" i="1" dirty="0">
                <a:solidFill>
                  <a:schemeClr val="tx2"/>
                </a:solidFill>
              </a:rPr>
              <a:t>Provide necessary information or documentation and cooperation as may be from time to time reasonably requested by PTC. </a:t>
            </a:r>
          </a:p>
          <a:p>
            <a:endParaRPr lang="en-US" b="1" i="1" dirty="0">
              <a:solidFill>
                <a:schemeClr val="tx2"/>
              </a:solidFill>
            </a:endParaRP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D1459235-9000-49D8-9D96-2D6609B5DA6C}"/>
              </a:ext>
            </a:extLst>
          </p:cNvPr>
          <p:cNvSpPr>
            <a:spLocks noGrp="1"/>
          </p:cNvSpPr>
          <p:nvPr>
            <p:ph type="sldNum" sz="quarter" idx="12"/>
          </p:nvPr>
        </p:nvSpPr>
        <p:spPr/>
        <p:txBody>
          <a:bodyPr/>
          <a:lstStyle/>
          <a:p>
            <a:fld id="{4FAB73BC-B049-4115-A692-8D63A059BFB8}" type="slidenum">
              <a:rPr lang="en-US" smtClean="0"/>
              <a:pPr/>
              <a:t>30</a:t>
            </a:fld>
            <a:endParaRPr lang="en-US" dirty="0"/>
          </a:p>
        </p:txBody>
      </p:sp>
    </p:spTree>
    <p:extLst>
      <p:ext uri="{BB962C8B-B14F-4D97-AF65-F5344CB8AC3E}">
        <p14:creationId xmlns:p14="http://schemas.microsoft.com/office/powerpoint/2010/main" val="20357432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34151" y="1065784"/>
            <a:ext cx="2947482" cy="4717287"/>
          </a:xfrm>
        </p:spPr>
        <p:txBody>
          <a:bodyPr>
            <a:normAutofit/>
          </a:bodyPr>
          <a:lstStyle/>
          <a:p>
            <a:r>
              <a:rPr lang="en-US" sz="2400" b="1" u="sng" dirty="0"/>
              <a:t>Documents LEO Unit  must  Collect, Verify, and Maintain</a:t>
            </a:r>
            <a:br>
              <a:rPr lang="en-US" sz="2700" b="1" u="sng" dirty="0"/>
            </a:br>
            <a:br>
              <a:rPr lang="en-US" u="sng" dirty="0"/>
            </a:br>
            <a:br>
              <a:rPr lang="en-US" sz="2000" u="sng" dirty="0"/>
            </a:br>
            <a:r>
              <a:rPr lang="en-US" sz="2000" u="sng" dirty="0"/>
              <a:t>N.J.S.A. </a:t>
            </a:r>
            <a:br>
              <a:rPr lang="en-US" sz="2000" dirty="0"/>
            </a:br>
            <a:r>
              <a:rPr lang="en-US" sz="2000" dirty="0"/>
              <a:t>52: 17B-71c </a:t>
            </a:r>
            <a:br>
              <a:rPr lang="en-US" sz="2000" dirty="0"/>
            </a:br>
            <a:br>
              <a:rPr lang="en-US" sz="2000" dirty="0"/>
            </a:br>
            <a:r>
              <a:rPr lang="en-US" sz="2000" u="sng" dirty="0"/>
              <a:t>N.J.S.A. </a:t>
            </a:r>
            <a:br>
              <a:rPr lang="en-US" sz="2000" dirty="0"/>
            </a:br>
            <a:r>
              <a:rPr lang="en-US" sz="2000" dirty="0"/>
              <a:t>52: 17B-71d </a:t>
            </a:r>
            <a:br>
              <a:rPr lang="en-US" sz="2000" dirty="0"/>
            </a:br>
            <a:br>
              <a:rPr lang="en-US" sz="2000" dirty="0"/>
            </a:br>
            <a:r>
              <a:rPr lang="en-US" sz="2000" u="sng" dirty="0"/>
              <a:t>N.J.A.C. </a:t>
            </a:r>
            <a:r>
              <a:rPr lang="en-US" sz="2000" dirty="0"/>
              <a:t>13: 1-10.2</a:t>
            </a:r>
            <a:br>
              <a:rPr lang="en-US" sz="2000" dirty="0"/>
            </a:br>
            <a:br>
              <a:rPr lang="en-US" sz="2000" dirty="0"/>
            </a:br>
            <a:r>
              <a:rPr lang="en-US" sz="2000" u="sng" dirty="0"/>
              <a:t>N.J.A.C. </a:t>
            </a:r>
            <a:r>
              <a:rPr lang="en-US" sz="2000" dirty="0"/>
              <a:t>13: 1-11.2</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p:txBody>
          <a:bodyPr>
            <a:normAutofit lnSpcReduction="10000"/>
          </a:bodyPr>
          <a:lstStyle/>
          <a:p>
            <a:pPr marL="0" indent="0">
              <a:buNone/>
            </a:pPr>
            <a:endParaRPr lang="en-US" dirty="0"/>
          </a:p>
          <a:p>
            <a:r>
              <a:rPr lang="en-US" sz="2400" b="1" u="sng" dirty="0"/>
              <a:t>The license application requires the applicant to:</a:t>
            </a:r>
          </a:p>
          <a:p>
            <a:pPr marL="0" indent="0">
              <a:buNone/>
            </a:pPr>
            <a:endParaRPr lang="en-US" sz="2400" dirty="0"/>
          </a:p>
          <a:p>
            <a:pPr lvl="1"/>
            <a:r>
              <a:rPr lang="en-US" sz="2400" i="1" dirty="0"/>
              <a:t>Sign a waiver allowing PTC and employing LEO Unit to review applicant’s employment records, any Internal Affairs records, and any records relating to completed applications for a LEO position, even if applicant was not employed; </a:t>
            </a:r>
          </a:p>
          <a:p>
            <a:pPr lvl="1"/>
            <a:endParaRPr lang="en-US" sz="2400" i="1" dirty="0"/>
          </a:p>
          <a:p>
            <a:pPr lvl="1"/>
            <a:r>
              <a:rPr lang="en-US" sz="2400" i="1" dirty="0"/>
              <a:t>Provide a list of social media accounts dating back 5 years prior to their application for licensure; </a:t>
            </a:r>
          </a:p>
          <a:p>
            <a:pPr lvl="1"/>
            <a:endParaRPr lang="en-US" sz="2400" i="1" dirty="0"/>
          </a:p>
          <a:p>
            <a:pPr lvl="1"/>
            <a:r>
              <a:rPr lang="en-US" sz="2400" i="1" dirty="0"/>
              <a:t>Sign a release granting PTC and employing LEO unit access to all outward facing, public components of social media accounts; </a:t>
            </a:r>
            <a:endParaRPr lang="en-US" dirty="0"/>
          </a:p>
        </p:txBody>
      </p:sp>
      <p:sp>
        <p:nvSpPr>
          <p:cNvPr id="4" name="Slide Number Placeholder 3">
            <a:extLst>
              <a:ext uri="{FF2B5EF4-FFF2-40B4-BE49-F238E27FC236}">
                <a16:creationId xmlns:a16="http://schemas.microsoft.com/office/drawing/2014/main" id="{D1459235-9000-49D8-9D96-2D6609B5DA6C}"/>
              </a:ext>
            </a:extLst>
          </p:cNvPr>
          <p:cNvSpPr>
            <a:spLocks noGrp="1"/>
          </p:cNvSpPr>
          <p:nvPr>
            <p:ph type="sldNum" sz="quarter" idx="12"/>
          </p:nvPr>
        </p:nvSpPr>
        <p:spPr/>
        <p:txBody>
          <a:bodyPr/>
          <a:lstStyle/>
          <a:p>
            <a:fld id="{4FAB73BC-B049-4115-A692-8D63A059BFB8}" type="slidenum">
              <a:rPr lang="en-US" smtClean="0"/>
              <a:pPr/>
              <a:t>31</a:t>
            </a:fld>
            <a:endParaRPr lang="en-US" dirty="0"/>
          </a:p>
        </p:txBody>
      </p:sp>
    </p:spTree>
    <p:extLst>
      <p:ext uri="{BB962C8B-B14F-4D97-AF65-F5344CB8AC3E}">
        <p14:creationId xmlns:p14="http://schemas.microsoft.com/office/powerpoint/2010/main" val="14277269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p:txBody>
          <a:bodyPr>
            <a:normAutofit/>
          </a:bodyPr>
          <a:lstStyle/>
          <a:p>
            <a:r>
              <a:rPr lang="en-US" sz="2000" b="1" u="sng" dirty="0"/>
              <a:t>Documents LEO Unit  must  Collect, Verify, and Maintain</a:t>
            </a:r>
            <a:br>
              <a:rPr lang="en-US" sz="2000" b="1" u="sng" dirty="0"/>
            </a:br>
            <a:br>
              <a:rPr lang="en-US" sz="2000" b="1" u="sng" dirty="0"/>
            </a:br>
            <a:br>
              <a:rPr lang="en-US" sz="2000" u="sng" dirty="0"/>
            </a:br>
            <a:br>
              <a:rPr lang="en-US" sz="2000" u="sng" dirty="0"/>
            </a:br>
            <a:r>
              <a:rPr lang="en-US" sz="2000" u="sng" dirty="0"/>
              <a:t>N.J.S.A. </a:t>
            </a:r>
            <a:br>
              <a:rPr lang="en-US" sz="2000" dirty="0"/>
            </a:br>
            <a:r>
              <a:rPr lang="en-US" sz="2000" dirty="0"/>
              <a:t>52: 17B-71c </a:t>
            </a:r>
            <a:br>
              <a:rPr lang="en-US" sz="2000" dirty="0"/>
            </a:br>
            <a:br>
              <a:rPr lang="en-US" sz="2000" dirty="0"/>
            </a:br>
            <a:r>
              <a:rPr lang="en-US" sz="2000" u="sng" dirty="0"/>
              <a:t>N.J.A.C. </a:t>
            </a:r>
            <a:r>
              <a:rPr lang="en-US" sz="2000" dirty="0"/>
              <a:t>13: 1-11.2</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869268" y="391886"/>
            <a:ext cx="7315200" cy="5592862"/>
          </a:xfrm>
        </p:spPr>
        <p:txBody>
          <a:bodyPr>
            <a:normAutofit/>
          </a:bodyPr>
          <a:lstStyle/>
          <a:p>
            <a:pPr marL="0" indent="0">
              <a:buNone/>
            </a:pPr>
            <a:endParaRPr lang="en-US" dirty="0"/>
          </a:p>
          <a:p>
            <a:pPr marL="0" indent="0">
              <a:buNone/>
            </a:pPr>
            <a:endParaRPr lang="en-US" b="1" dirty="0">
              <a:solidFill>
                <a:srgbClr val="00B0F0"/>
              </a:solidFill>
            </a:endParaRPr>
          </a:p>
          <a:p>
            <a:r>
              <a:rPr lang="en-US" sz="2400" dirty="0"/>
              <a:t>Once the required documentation is obtained for new hires or appointees the LEO unit must:  </a:t>
            </a:r>
          </a:p>
          <a:p>
            <a:endParaRPr lang="en-US" sz="2400" dirty="0"/>
          </a:p>
          <a:p>
            <a:pPr lvl="1"/>
            <a:r>
              <a:rPr lang="en-US" sz="2400" i="1" dirty="0"/>
              <a:t>notify the PTC of the LEO’s appointment or employment; </a:t>
            </a:r>
          </a:p>
          <a:p>
            <a:pPr lvl="1"/>
            <a:r>
              <a:rPr lang="en-US" sz="2400" i="1" dirty="0"/>
              <a:t>indicate what day the appointment commences;</a:t>
            </a:r>
          </a:p>
          <a:p>
            <a:pPr lvl="1"/>
            <a:r>
              <a:rPr lang="en-US" sz="2400" i="1" dirty="0"/>
              <a:t> and submit the documentation to the PTC for further review and verification.</a:t>
            </a:r>
          </a:p>
          <a:p>
            <a:pPr lvl="1"/>
            <a:endParaRPr lang="en-US" sz="2400" dirty="0"/>
          </a:p>
          <a:p>
            <a:r>
              <a:rPr lang="en-US" sz="2400" dirty="0"/>
              <a:t>  Appointing Agency should conduct thorough background to determine applicant is eligible to be licensed. </a:t>
            </a:r>
          </a:p>
          <a:p>
            <a:endParaRPr lang="en-US" dirty="0"/>
          </a:p>
        </p:txBody>
      </p:sp>
      <p:sp>
        <p:nvSpPr>
          <p:cNvPr id="4" name="Slide Number Placeholder 3">
            <a:extLst>
              <a:ext uri="{FF2B5EF4-FFF2-40B4-BE49-F238E27FC236}">
                <a16:creationId xmlns:a16="http://schemas.microsoft.com/office/drawing/2014/main" id="{D1459235-9000-49D8-9D96-2D6609B5DA6C}"/>
              </a:ext>
            </a:extLst>
          </p:cNvPr>
          <p:cNvSpPr>
            <a:spLocks noGrp="1"/>
          </p:cNvSpPr>
          <p:nvPr>
            <p:ph type="sldNum" sz="quarter" idx="12"/>
          </p:nvPr>
        </p:nvSpPr>
        <p:spPr/>
        <p:txBody>
          <a:bodyPr/>
          <a:lstStyle/>
          <a:p>
            <a:fld id="{4FAB73BC-B049-4115-A692-8D63A059BFB8}" type="slidenum">
              <a:rPr lang="en-US" smtClean="0"/>
              <a:pPr/>
              <a:t>32</a:t>
            </a:fld>
            <a:endParaRPr lang="en-US" dirty="0"/>
          </a:p>
        </p:txBody>
      </p:sp>
    </p:spTree>
    <p:extLst>
      <p:ext uri="{BB962C8B-B14F-4D97-AF65-F5344CB8AC3E}">
        <p14:creationId xmlns:p14="http://schemas.microsoft.com/office/powerpoint/2010/main" val="19827876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p:txBody>
          <a:bodyPr>
            <a:normAutofit/>
          </a:bodyPr>
          <a:lstStyle/>
          <a:p>
            <a:r>
              <a:rPr lang="en-US" sz="2800" u="sng" dirty="0"/>
              <a:t>How is the renewal application submitted? </a:t>
            </a:r>
            <a:br>
              <a:rPr lang="en-US" sz="2800" u="sng" dirty="0"/>
            </a:br>
            <a:br>
              <a:rPr lang="en-US" sz="2800" u="sng" dirty="0"/>
            </a:br>
            <a:r>
              <a:rPr lang="en-US" sz="2800" u="sng" dirty="0"/>
              <a:t>N.J.S.A. </a:t>
            </a:r>
            <a:br>
              <a:rPr lang="en-US" sz="2800" dirty="0"/>
            </a:br>
            <a:r>
              <a:rPr lang="en-US" sz="2800" dirty="0"/>
              <a:t>52: 17B-71c </a:t>
            </a:r>
            <a:br>
              <a:rPr lang="en-US" sz="2800" dirty="0"/>
            </a:br>
            <a:br>
              <a:rPr lang="en-US" sz="2800" dirty="0"/>
            </a:br>
            <a:r>
              <a:rPr lang="en-US" sz="2800" u="sng" dirty="0"/>
              <a:t>N.J.S.A. </a:t>
            </a:r>
            <a:br>
              <a:rPr lang="en-US" sz="2800" dirty="0"/>
            </a:br>
            <a:r>
              <a:rPr lang="en-US" sz="2800" dirty="0"/>
              <a:t>52: 17B-71d </a:t>
            </a:r>
            <a:br>
              <a:rPr lang="en-US" sz="2800" dirty="0"/>
            </a:br>
            <a:r>
              <a:rPr lang="en-US" sz="2800" u="sng" dirty="0"/>
              <a:t>N.J.A.C. </a:t>
            </a:r>
            <a:r>
              <a:rPr lang="en-US" sz="2800" dirty="0"/>
              <a:t>13: 1-11.3</a:t>
            </a:r>
            <a:br>
              <a:rPr lang="en-US" sz="2800" dirty="0"/>
            </a:br>
            <a:r>
              <a:rPr lang="en-US" sz="2800" u="sng" dirty="0"/>
              <a:t>N.J.A.C. </a:t>
            </a:r>
            <a:r>
              <a:rPr lang="en-US" sz="2800" dirty="0"/>
              <a:t>13: 1-11.5</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611573" y="5418667"/>
            <a:ext cx="8069813" cy="1562960"/>
          </a:xfrm>
        </p:spPr>
        <p:txBody>
          <a:bodyPr>
            <a:normAutofit fontScale="55000" lnSpcReduction="20000"/>
          </a:bodyPr>
          <a:lstStyle/>
          <a:p>
            <a:pPr marL="0" indent="0">
              <a:buNone/>
            </a:pPr>
            <a:endParaRPr lang="en-US" sz="2400" b="1" u="sng" dirty="0"/>
          </a:p>
          <a:p>
            <a:r>
              <a:rPr lang="en-US" sz="3800" dirty="0">
                <a:solidFill>
                  <a:schemeClr val="tx2"/>
                </a:solidFill>
              </a:rPr>
              <a:t>Any false, untrue, or misleading statements on a renewal application or any communication related to a renewal application may result in an adverse licensing action.   </a:t>
            </a:r>
          </a:p>
          <a:p>
            <a:r>
              <a:rPr lang="en-US" sz="3800" dirty="0">
                <a:solidFill>
                  <a:schemeClr val="tx2"/>
                </a:solidFill>
              </a:rPr>
              <a:t>PTC will publish schedules outlining the license renewal timeline.</a:t>
            </a:r>
          </a:p>
          <a:p>
            <a:pPr marL="0" indent="0">
              <a:buNone/>
            </a:pPr>
            <a:endParaRPr lang="en-US" dirty="0">
              <a:solidFill>
                <a:schemeClr val="tx2"/>
              </a:solidFill>
            </a:endParaRPr>
          </a:p>
          <a:p>
            <a:endParaRPr lang="en-US" dirty="0"/>
          </a:p>
        </p:txBody>
      </p:sp>
      <p:sp>
        <p:nvSpPr>
          <p:cNvPr id="4" name="Slide Number Placeholder 3">
            <a:extLst>
              <a:ext uri="{FF2B5EF4-FFF2-40B4-BE49-F238E27FC236}">
                <a16:creationId xmlns:a16="http://schemas.microsoft.com/office/drawing/2014/main" id="{0A5B7133-C065-401B-A262-D3DFC6CB6B82}"/>
              </a:ext>
            </a:extLst>
          </p:cNvPr>
          <p:cNvSpPr>
            <a:spLocks noGrp="1"/>
          </p:cNvSpPr>
          <p:nvPr>
            <p:ph type="sldNum" sz="quarter" idx="12"/>
          </p:nvPr>
        </p:nvSpPr>
        <p:spPr/>
        <p:txBody>
          <a:bodyPr/>
          <a:lstStyle/>
          <a:p>
            <a:fld id="{4FAB73BC-B049-4115-A692-8D63A059BFB8}" type="slidenum">
              <a:rPr lang="en-US" smtClean="0"/>
              <a:pPr/>
              <a:t>33</a:t>
            </a:fld>
            <a:endParaRPr lang="en-US" dirty="0"/>
          </a:p>
        </p:txBody>
      </p:sp>
      <p:graphicFrame>
        <p:nvGraphicFramePr>
          <p:cNvPr id="5" name="Diagram 4">
            <a:extLst>
              <a:ext uri="{FF2B5EF4-FFF2-40B4-BE49-F238E27FC236}">
                <a16:creationId xmlns:a16="http://schemas.microsoft.com/office/drawing/2014/main" id="{96503486-F895-4CAD-A645-6A649FC9211D}"/>
              </a:ext>
            </a:extLst>
          </p:cNvPr>
          <p:cNvGraphicFramePr/>
          <p:nvPr>
            <p:extLst/>
          </p:nvPr>
        </p:nvGraphicFramePr>
        <p:xfrm>
          <a:off x="3582480" y="0"/>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481662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06027" y="760422"/>
            <a:ext cx="2947482" cy="4601183"/>
          </a:xfrm>
        </p:spPr>
        <p:txBody>
          <a:bodyPr>
            <a:normAutofit fontScale="90000"/>
          </a:bodyPr>
          <a:lstStyle/>
          <a:p>
            <a:br>
              <a:rPr lang="en-US" u="sng" dirty="0"/>
            </a:br>
            <a:br>
              <a:rPr lang="en-US" u="sng" dirty="0"/>
            </a:br>
            <a:br>
              <a:rPr lang="en-US" u="sng" dirty="0"/>
            </a:br>
            <a:r>
              <a:rPr lang="en-US" sz="3100" u="sng" dirty="0"/>
              <a:t>Can a license be renewed administratively? </a:t>
            </a:r>
            <a:br>
              <a:rPr lang="en-US" sz="3100" u="sng" dirty="0"/>
            </a:br>
            <a:br>
              <a:rPr lang="en-US" sz="3100" u="sng" dirty="0"/>
            </a:br>
            <a:r>
              <a:rPr lang="en-US" sz="3100" u="sng" dirty="0"/>
              <a:t>N.J.S.A. </a:t>
            </a:r>
            <a:br>
              <a:rPr lang="en-US" sz="3100" dirty="0"/>
            </a:br>
            <a:r>
              <a:rPr lang="en-US" sz="3100" dirty="0"/>
              <a:t>52: 17B-71c </a:t>
            </a:r>
            <a:br>
              <a:rPr lang="en-US" sz="3100" dirty="0"/>
            </a:br>
            <a:br>
              <a:rPr lang="en-US" sz="3100" dirty="0"/>
            </a:br>
            <a:r>
              <a:rPr lang="en-US" sz="3100" u="sng" dirty="0"/>
              <a:t>N.J.S.A. </a:t>
            </a:r>
            <a:br>
              <a:rPr lang="en-US" sz="3100" dirty="0"/>
            </a:br>
            <a:r>
              <a:rPr lang="en-US" sz="3100" dirty="0"/>
              <a:t>52: 17B-71d </a:t>
            </a:r>
            <a:br>
              <a:rPr lang="en-US" sz="3100" dirty="0"/>
            </a:br>
            <a:br>
              <a:rPr lang="en-US" sz="3100" dirty="0"/>
            </a:br>
            <a:r>
              <a:rPr lang="en-US" sz="3100" u="sng" dirty="0"/>
              <a:t>N.J.A.C. </a:t>
            </a:r>
            <a:r>
              <a:rPr lang="en-US" sz="3100" dirty="0"/>
              <a:t>13: 1-11.5  </a:t>
            </a:r>
            <a:br>
              <a:rPr lang="en-US" sz="3100" dirty="0"/>
            </a:br>
            <a:br>
              <a:rPr lang="en-US" sz="3100" dirty="0"/>
            </a:br>
            <a:r>
              <a:rPr lang="en-US" sz="3100" u="sng" dirty="0"/>
              <a:t>N.J.A.C. </a:t>
            </a:r>
            <a:r>
              <a:rPr lang="en-US" sz="3100" dirty="0"/>
              <a:t>13: 1-14.1</a:t>
            </a:r>
            <a:br>
              <a:rPr lang="en-US" sz="3100" dirty="0"/>
            </a:br>
            <a:endParaRPr lang="en-US" sz="3100" dirty="0"/>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640667" y="2258156"/>
            <a:ext cx="8069813" cy="3725955"/>
          </a:xfrm>
        </p:spPr>
        <p:txBody>
          <a:bodyPr>
            <a:normAutofit fontScale="70000" lnSpcReduction="20000"/>
          </a:bodyPr>
          <a:lstStyle/>
          <a:p>
            <a:r>
              <a:rPr lang="en-US" sz="2600" b="1" u="sng" dirty="0">
                <a:solidFill>
                  <a:schemeClr val="tx2"/>
                </a:solidFill>
              </a:rPr>
              <a:t>Yes. </a:t>
            </a:r>
            <a:r>
              <a:rPr lang="en-US" sz="2600" b="1" u="sng" dirty="0"/>
              <a:t>Don’t wait to submit a license renewal application!  </a:t>
            </a:r>
          </a:p>
          <a:p>
            <a:pPr marL="0" indent="0">
              <a:buNone/>
            </a:pPr>
            <a:endParaRPr lang="en-US" sz="2600" b="1" u="sng" dirty="0"/>
          </a:p>
          <a:p>
            <a:r>
              <a:rPr lang="en-US" sz="2600" dirty="0">
                <a:solidFill>
                  <a:schemeClr val="tx2"/>
                </a:solidFill>
              </a:rPr>
              <a:t>Administrative renewal does not require review from the licensing committee or a hearing.</a:t>
            </a:r>
          </a:p>
          <a:p>
            <a:pPr marL="0" indent="0">
              <a:buNone/>
            </a:pPr>
            <a:endParaRPr lang="en-US" sz="2600" dirty="0"/>
          </a:p>
          <a:p>
            <a:r>
              <a:rPr lang="en-US" sz="2600" b="1" u="sng" dirty="0">
                <a:solidFill>
                  <a:schemeClr val="tx2"/>
                </a:solidFill>
              </a:rPr>
              <a:t>In order to be eligible for administrative renewal</a:t>
            </a:r>
            <a:r>
              <a:rPr lang="en-US" sz="2600" dirty="0">
                <a:solidFill>
                  <a:schemeClr val="tx2"/>
                </a:solidFill>
              </a:rPr>
              <a:t>:  </a:t>
            </a:r>
          </a:p>
          <a:p>
            <a:endParaRPr lang="en-US" sz="2600" dirty="0"/>
          </a:p>
          <a:p>
            <a:pPr lvl="1"/>
            <a:r>
              <a:rPr lang="en-US" sz="2600" i="1" dirty="0"/>
              <a:t>The LEO and </a:t>
            </a:r>
            <a:r>
              <a:rPr lang="en-US" sz="2600" i="1" dirty="0">
                <a:solidFill>
                  <a:schemeClr val="tx2"/>
                </a:solidFill>
              </a:rPr>
              <a:t>the LEO Unit must submit all required documentation in a timely manner; </a:t>
            </a:r>
          </a:p>
          <a:p>
            <a:pPr lvl="1"/>
            <a:r>
              <a:rPr lang="en-US" sz="2600" i="1" dirty="0"/>
              <a:t>There is no notice of employment related action submitted against the LEO;</a:t>
            </a:r>
          </a:p>
          <a:p>
            <a:pPr lvl="1"/>
            <a:r>
              <a:rPr lang="en-US" sz="2600" i="1" dirty="0"/>
              <a:t>The LEO is not involved in an incident that requires the submission of a notice of employment related action to be submitted;</a:t>
            </a:r>
          </a:p>
          <a:p>
            <a:pPr lvl="1"/>
            <a:r>
              <a:rPr lang="en-US" sz="2600" i="1" dirty="0"/>
              <a:t>See employment related actions that must be reported </a:t>
            </a:r>
            <a:r>
              <a:rPr lang="en-US" sz="2600" i="1" u="sng" dirty="0"/>
              <a:t>N.J.A.C</a:t>
            </a:r>
            <a:r>
              <a:rPr lang="en-US" sz="2600" i="1" dirty="0"/>
              <a:t> 13:1-11.6</a:t>
            </a:r>
          </a:p>
          <a:p>
            <a:pPr lvl="1"/>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0A5B7133-C065-401B-A262-D3DFC6CB6B82}"/>
              </a:ext>
            </a:extLst>
          </p:cNvPr>
          <p:cNvSpPr>
            <a:spLocks noGrp="1"/>
          </p:cNvSpPr>
          <p:nvPr>
            <p:ph type="sldNum" sz="quarter" idx="12"/>
          </p:nvPr>
        </p:nvSpPr>
        <p:spPr/>
        <p:txBody>
          <a:bodyPr/>
          <a:lstStyle/>
          <a:p>
            <a:fld id="{4FAB73BC-B049-4115-A692-8D63A059BFB8}" type="slidenum">
              <a:rPr lang="en-US" smtClean="0"/>
              <a:pPr/>
              <a:t>34</a:t>
            </a:fld>
            <a:endParaRPr lang="en-US" dirty="0"/>
          </a:p>
        </p:txBody>
      </p:sp>
    </p:spTree>
    <p:extLst>
      <p:ext uri="{BB962C8B-B14F-4D97-AF65-F5344CB8AC3E}">
        <p14:creationId xmlns:p14="http://schemas.microsoft.com/office/powerpoint/2010/main" val="41470234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p:txBody>
          <a:bodyPr>
            <a:normAutofit fontScale="90000"/>
          </a:bodyPr>
          <a:lstStyle/>
          <a:p>
            <a:r>
              <a:rPr lang="en-US" u="sng" dirty="0"/>
              <a:t>License Renewal Documentation to submit to PTC</a:t>
            </a:r>
            <a:br>
              <a:rPr lang="en-US" u="sng" dirty="0"/>
            </a:br>
            <a:br>
              <a:rPr lang="en-US" u="sng" dirty="0"/>
            </a:br>
            <a:r>
              <a:rPr lang="en-US" u="sng" dirty="0"/>
              <a:t>N.J.S.A. </a:t>
            </a:r>
            <a:br>
              <a:rPr lang="en-US" dirty="0"/>
            </a:br>
            <a:r>
              <a:rPr lang="en-US" dirty="0"/>
              <a:t>52: 17B-71c </a:t>
            </a:r>
            <a:br>
              <a:rPr lang="en-US" dirty="0"/>
            </a:br>
            <a:br>
              <a:rPr lang="en-US" dirty="0"/>
            </a:br>
            <a:r>
              <a:rPr lang="en-US" u="sng" dirty="0"/>
              <a:t>N.J.S.A. </a:t>
            </a:r>
            <a:br>
              <a:rPr lang="en-US" dirty="0"/>
            </a:br>
            <a:r>
              <a:rPr lang="en-US" dirty="0"/>
              <a:t>52: 17B-71d </a:t>
            </a:r>
            <a:br>
              <a:rPr lang="en-US" dirty="0"/>
            </a:br>
            <a:br>
              <a:rPr lang="en-US" dirty="0"/>
            </a:br>
            <a:r>
              <a:rPr lang="en-US" u="sng" dirty="0"/>
              <a:t>N.J.A.C. </a:t>
            </a:r>
            <a:r>
              <a:rPr lang="en-US" dirty="0"/>
              <a:t>13: 1-11.5</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640667" y="876140"/>
            <a:ext cx="8069813" cy="5705134"/>
          </a:xfrm>
        </p:spPr>
        <p:txBody>
          <a:bodyPr>
            <a:normAutofit/>
          </a:bodyPr>
          <a:lstStyle/>
          <a:p>
            <a:pPr marL="0" indent="0">
              <a:buNone/>
            </a:pPr>
            <a:endParaRPr lang="en-US" sz="2400" b="1" u="sng" dirty="0"/>
          </a:p>
          <a:p>
            <a:r>
              <a:rPr lang="en-US" sz="2400" dirty="0"/>
              <a:t>If the LEO cannot make the required </a:t>
            </a:r>
            <a:r>
              <a:rPr lang="en-US" sz="2400" b="1" u="sng" dirty="0"/>
              <a:t>RENEWAL</a:t>
            </a:r>
            <a:r>
              <a:rPr lang="en-US" sz="2400" dirty="0"/>
              <a:t> certifications, the LEO must disclose why they cannot make the required certifications to PTC. </a:t>
            </a:r>
          </a:p>
          <a:p>
            <a:endParaRPr lang="en-US" sz="2400" dirty="0"/>
          </a:p>
          <a:p>
            <a:pPr lvl="1"/>
            <a:r>
              <a:rPr lang="en-US" sz="2200" i="1" dirty="0"/>
              <a:t>The Chief LEO Executive must make the same disclosure to PTC  if they cannot make the required certification</a:t>
            </a:r>
          </a:p>
          <a:p>
            <a:pPr marL="0" indent="0">
              <a:buNone/>
            </a:pPr>
            <a:endParaRPr lang="en-US" sz="2400" dirty="0"/>
          </a:p>
          <a:p>
            <a:r>
              <a:rPr lang="en-US" sz="2400" dirty="0"/>
              <a:t>PTC may consider the reasons contained in the Chief LEO Executive and/ or the LEO’s disclosure when making a license renewal decision. </a:t>
            </a:r>
          </a:p>
          <a:p>
            <a:r>
              <a:rPr lang="en-US" sz="2400" dirty="0"/>
              <a:t>The LEO Applicant and the Chief LEO Executive have a continuing duty to update PTC if any of the information contained in the application changes. </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0A5B7133-C065-401B-A262-D3DFC6CB6B82}"/>
              </a:ext>
            </a:extLst>
          </p:cNvPr>
          <p:cNvSpPr>
            <a:spLocks noGrp="1"/>
          </p:cNvSpPr>
          <p:nvPr>
            <p:ph type="sldNum" sz="quarter" idx="12"/>
          </p:nvPr>
        </p:nvSpPr>
        <p:spPr/>
        <p:txBody>
          <a:bodyPr/>
          <a:lstStyle/>
          <a:p>
            <a:fld id="{4FAB73BC-B049-4115-A692-8D63A059BFB8}" type="slidenum">
              <a:rPr lang="en-US" smtClean="0"/>
              <a:pPr/>
              <a:t>35</a:t>
            </a:fld>
            <a:endParaRPr lang="en-US" dirty="0"/>
          </a:p>
        </p:txBody>
      </p:sp>
    </p:spTree>
    <p:extLst>
      <p:ext uri="{BB962C8B-B14F-4D97-AF65-F5344CB8AC3E}">
        <p14:creationId xmlns:p14="http://schemas.microsoft.com/office/powerpoint/2010/main" val="3912097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p:txBody>
          <a:bodyPr>
            <a:normAutofit fontScale="90000"/>
          </a:bodyPr>
          <a:lstStyle/>
          <a:p>
            <a:r>
              <a:rPr lang="en-US" u="sng" dirty="0"/>
              <a:t>License Renewal Documentation to submit to PTC</a:t>
            </a:r>
            <a:br>
              <a:rPr lang="en-US" u="sng" dirty="0"/>
            </a:br>
            <a:br>
              <a:rPr lang="en-US" u="sng" dirty="0"/>
            </a:br>
            <a:r>
              <a:rPr lang="en-US" u="sng" dirty="0"/>
              <a:t>N.J.S.A. </a:t>
            </a:r>
            <a:br>
              <a:rPr lang="en-US" dirty="0"/>
            </a:br>
            <a:r>
              <a:rPr lang="en-US" dirty="0"/>
              <a:t>52: 17B-71c </a:t>
            </a:r>
            <a:br>
              <a:rPr lang="en-US" dirty="0"/>
            </a:br>
            <a:br>
              <a:rPr lang="en-US" dirty="0"/>
            </a:br>
            <a:r>
              <a:rPr lang="en-US" u="sng" dirty="0"/>
              <a:t>N.J.S.A. </a:t>
            </a:r>
            <a:br>
              <a:rPr lang="en-US" dirty="0"/>
            </a:br>
            <a:r>
              <a:rPr lang="en-US" dirty="0"/>
              <a:t>52: 17B-71d </a:t>
            </a:r>
            <a:br>
              <a:rPr lang="en-US" dirty="0"/>
            </a:br>
            <a:br>
              <a:rPr lang="en-US" dirty="0"/>
            </a:br>
            <a:r>
              <a:rPr lang="en-US" u="sng" dirty="0"/>
              <a:t>N.J.A.C. </a:t>
            </a:r>
            <a:r>
              <a:rPr lang="en-US" dirty="0"/>
              <a:t>13: 1-11.5</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659328" y="1352001"/>
            <a:ext cx="8069813" cy="5705134"/>
          </a:xfrm>
        </p:spPr>
        <p:txBody>
          <a:bodyPr>
            <a:normAutofit/>
          </a:bodyPr>
          <a:lstStyle/>
          <a:p>
            <a:pPr marL="0" indent="0">
              <a:buNone/>
            </a:pPr>
            <a:endParaRPr lang="en-US" sz="2400" b="1" u="sng" dirty="0"/>
          </a:p>
          <a:p>
            <a:pPr marL="0" indent="0">
              <a:buNone/>
            </a:pPr>
            <a:r>
              <a:rPr lang="en-US" sz="2400" dirty="0"/>
              <a:t>The </a:t>
            </a:r>
            <a:r>
              <a:rPr lang="en-US" sz="2400" b="1" u="sng" dirty="0">
                <a:solidFill>
                  <a:schemeClr val="tx2"/>
                </a:solidFill>
              </a:rPr>
              <a:t>PTC may also request the following documentation </a:t>
            </a:r>
            <a:r>
              <a:rPr lang="en-US" sz="2400" dirty="0">
                <a:solidFill>
                  <a:schemeClr val="tx2"/>
                </a:solidFill>
              </a:rPr>
              <a:t>from the employing LEO Unit or LEO for license </a:t>
            </a:r>
            <a:r>
              <a:rPr lang="en-US" sz="2400" b="1" u="sng" dirty="0">
                <a:solidFill>
                  <a:schemeClr val="tx2"/>
                </a:solidFill>
              </a:rPr>
              <a:t>RENEWALS</a:t>
            </a:r>
            <a:r>
              <a:rPr lang="en-US" sz="2400" dirty="0">
                <a:solidFill>
                  <a:schemeClr val="tx2"/>
                </a:solidFill>
              </a:rPr>
              <a:t>: </a:t>
            </a:r>
          </a:p>
          <a:p>
            <a:endParaRPr lang="en-US" sz="2400" b="1" i="1" u="sng" dirty="0">
              <a:solidFill>
                <a:srgbClr val="00B0F0"/>
              </a:solidFill>
            </a:endParaRPr>
          </a:p>
          <a:p>
            <a:pPr lvl="1"/>
            <a:r>
              <a:rPr lang="en-US" sz="2400" i="1" dirty="0"/>
              <a:t>A </a:t>
            </a:r>
            <a:r>
              <a:rPr lang="en-US" sz="2400" i="1" dirty="0">
                <a:solidFill>
                  <a:schemeClr val="tx2"/>
                </a:solidFill>
              </a:rPr>
              <a:t>summary of a LEO’s internal affairs </a:t>
            </a:r>
            <a:r>
              <a:rPr lang="en-US" sz="2400" i="1" dirty="0"/>
              <a:t>file;</a:t>
            </a:r>
          </a:p>
          <a:p>
            <a:pPr lvl="1"/>
            <a:r>
              <a:rPr lang="en-US" sz="2400" i="1" dirty="0"/>
              <a:t>A </a:t>
            </a:r>
            <a:r>
              <a:rPr lang="en-US" sz="2400" i="1" dirty="0">
                <a:solidFill>
                  <a:schemeClr val="tx2"/>
                </a:solidFill>
              </a:rPr>
              <a:t>LEO’s entire internal affairs</a:t>
            </a:r>
            <a:r>
              <a:rPr lang="en-US" sz="2400" i="1" dirty="0">
                <a:solidFill>
                  <a:srgbClr val="00B0F0"/>
                </a:solidFill>
              </a:rPr>
              <a:t> </a:t>
            </a:r>
            <a:r>
              <a:rPr lang="en-US" sz="2400" i="1" dirty="0"/>
              <a:t>file;</a:t>
            </a:r>
          </a:p>
          <a:p>
            <a:pPr lvl="1"/>
            <a:r>
              <a:rPr lang="en-US" sz="2400" i="1" dirty="0"/>
              <a:t>Any </a:t>
            </a:r>
            <a:r>
              <a:rPr lang="en-US" sz="2400" i="1" dirty="0">
                <a:solidFill>
                  <a:schemeClr val="tx2"/>
                </a:solidFill>
              </a:rPr>
              <a:t>other information PTC deems relevant </a:t>
            </a:r>
            <a:r>
              <a:rPr lang="en-US" sz="2400" i="1" dirty="0"/>
              <a:t>for a license renewal; </a:t>
            </a:r>
          </a:p>
          <a:p>
            <a:pPr marL="0" indent="0">
              <a:buNone/>
            </a:pPr>
            <a:endParaRPr lang="en-US" sz="2400" dirty="0"/>
          </a:p>
          <a:p>
            <a:pPr marL="0" indent="0">
              <a:buNone/>
            </a:pPr>
            <a:r>
              <a:rPr lang="en-US" sz="2400" dirty="0"/>
              <a:t>In addition, if the PTC receives information from other sources, that information can lead to an investigation that may result in deactivation of their license or refusal to renew. </a:t>
            </a:r>
          </a:p>
          <a:p>
            <a:endParaRPr lang="en-US" dirty="0"/>
          </a:p>
          <a:p>
            <a:pPr marL="502920" lvl="1" indent="0">
              <a:buNone/>
            </a:pPr>
            <a:endParaRPr lang="en-US" dirty="0"/>
          </a:p>
          <a:p>
            <a:pPr lvl="1"/>
            <a:endParaRPr lang="en-US" dirty="0"/>
          </a:p>
          <a:p>
            <a:pPr lvl="2"/>
            <a:endParaRPr lang="en-US" dirty="0"/>
          </a:p>
          <a:p>
            <a:pPr lvl="2"/>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0A5B7133-C065-401B-A262-D3DFC6CB6B82}"/>
              </a:ext>
            </a:extLst>
          </p:cNvPr>
          <p:cNvSpPr>
            <a:spLocks noGrp="1"/>
          </p:cNvSpPr>
          <p:nvPr>
            <p:ph type="sldNum" sz="quarter" idx="12"/>
          </p:nvPr>
        </p:nvSpPr>
        <p:spPr/>
        <p:txBody>
          <a:bodyPr/>
          <a:lstStyle/>
          <a:p>
            <a:fld id="{4FAB73BC-B049-4115-A692-8D63A059BFB8}" type="slidenum">
              <a:rPr lang="en-US" smtClean="0"/>
              <a:pPr/>
              <a:t>36</a:t>
            </a:fld>
            <a:endParaRPr lang="en-US" dirty="0"/>
          </a:p>
        </p:txBody>
      </p:sp>
    </p:spTree>
    <p:extLst>
      <p:ext uri="{BB962C8B-B14F-4D97-AF65-F5344CB8AC3E}">
        <p14:creationId xmlns:p14="http://schemas.microsoft.com/office/powerpoint/2010/main" val="4217186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p:txBody>
          <a:bodyPr/>
          <a:lstStyle/>
          <a:p>
            <a:endParaRPr lang="en-US" b="1" dirty="0"/>
          </a:p>
          <a:p>
            <a:pPr marL="0" indent="0" algn="ctr">
              <a:buNone/>
            </a:pPr>
            <a:r>
              <a:rPr lang="en-US" sz="3600" b="1" u="sng" dirty="0"/>
              <a:t>SECTION III: </a:t>
            </a:r>
          </a:p>
          <a:p>
            <a:pPr marL="0" indent="0" algn="ctr">
              <a:buNone/>
            </a:pPr>
            <a:endParaRPr lang="en-US" sz="3600" b="1" u="sng" dirty="0"/>
          </a:p>
          <a:p>
            <a:pPr marL="0" indent="0" algn="ctr">
              <a:buNone/>
            </a:pPr>
            <a:r>
              <a:rPr lang="en-US" sz="2400" b="1" dirty="0"/>
              <a:t>Grounds for License Denial, Initiation of an Adverse Licensing Action, or License Revocation</a:t>
            </a:r>
          </a:p>
          <a:p>
            <a:pPr marL="0" indent="0">
              <a:buNone/>
            </a:pPr>
            <a:endParaRPr lang="en-US" b="1" dirty="0"/>
          </a:p>
        </p:txBody>
      </p:sp>
      <p:sp>
        <p:nvSpPr>
          <p:cNvPr id="4" name="Slide Number Placeholder 3">
            <a:extLst>
              <a:ext uri="{FF2B5EF4-FFF2-40B4-BE49-F238E27FC236}">
                <a16:creationId xmlns:a16="http://schemas.microsoft.com/office/drawing/2014/main" id="{26EEA796-F147-4FF0-81C5-2D5C521F2AC2}"/>
              </a:ext>
            </a:extLst>
          </p:cNvPr>
          <p:cNvSpPr>
            <a:spLocks noGrp="1"/>
          </p:cNvSpPr>
          <p:nvPr>
            <p:ph type="sldNum" sz="quarter" idx="12"/>
          </p:nvPr>
        </p:nvSpPr>
        <p:spPr/>
        <p:txBody>
          <a:bodyPr/>
          <a:lstStyle/>
          <a:p>
            <a:fld id="{4FAB73BC-B049-4115-A692-8D63A059BFB8}" type="slidenum">
              <a:rPr lang="en-US" smtClean="0"/>
              <a:pPr/>
              <a:t>37</a:t>
            </a:fld>
            <a:endParaRPr lang="en-US" dirty="0"/>
          </a:p>
        </p:txBody>
      </p:sp>
      <p:pic>
        <p:nvPicPr>
          <p:cNvPr id="5" name="Picture 4">
            <a:extLst>
              <a:ext uri="{FF2B5EF4-FFF2-40B4-BE49-F238E27FC236}">
                <a16:creationId xmlns:a16="http://schemas.microsoft.com/office/drawing/2014/main" id="{03A7A64F-EA49-41F8-8C8C-2A8160D47D5A}"/>
              </a:ext>
            </a:extLst>
          </p:cNvPr>
          <p:cNvPicPr>
            <a:picLocks noChangeAspect="1"/>
          </p:cNvPicPr>
          <p:nvPr/>
        </p:nvPicPr>
        <p:blipFill>
          <a:blip r:embed="rId2"/>
          <a:stretch>
            <a:fillRect/>
          </a:stretch>
        </p:blipFill>
        <p:spPr>
          <a:xfrm>
            <a:off x="-281591" y="1788963"/>
            <a:ext cx="3816426" cy="3270930"/>
          </a:xfrm>
          <a:prstGeom prst="rect">
            <a:avLst/>
          </a:prstGeom>
        </p:spPr>
      </p:pic>
    </p:spTree>
    <p:extLst>
      <p:ext uri="{BB962C8B-B14F-4D97-AF65-F5344CB8AC3E}">
        <p14:creationId xmlns:p14="http://schemas.microsoft.com/office/powerpoint/2010/main" val="28544732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180348" y="1216099"/>
            <a:ext cx="3476118" cy="4915203"/>
          </a:xfrm>
        </p:spPr>
        <p:txBody>
          <a:bodyPr>
            <a:normAutofit fontScale="90000"/>
          </a:bodyPr>
          <a:lstStyle/>
          <a:p>
            <a:r>
              <a:rPr lang="en-US" sz="2700" u="sng" dirty="0"/>
              <a:t>Grounds for License Denial or Adverse Action</a:t>
            </a:r>
            <a:br>
              <a:rPr lang="en-US" sz="2700" dirty="0"/>
            </a:br>
            <a:br>
              <a:rPr lang="en-US" sz="1600" u="sng" dirty="0"/>
            </a:br>
            <a:br>
              <a:rPr lang="en-US" sz="1600" u="sng" dirty="0"/>
            </a:br>
            <a:r>
              <a:rPr lang="en-US" sz="2000" b="1" u="sng" dirty="0"/>
              <a:t>N.J.S.A. </a:t>
            </a:r>
            <a:br>
              <a:rPr lang="en-US" sz="2000" b="1" dirty="0"/>
            </a:br>
            <a:r>
              <a:rPr lang="en-US" sz="2000" b="1" dirty="0"/>
              <a:t>52: 17B-67.1</a:t>
            </a:r>
            <a:br>
              <a:rPr lang="en-US" sz="2000" b="1" dirty="0"/>
            </a:br>
            <a:br>
              <a:rPr lang="en-US" sz="2000" b="1" dirty="0"/>
            </a:br>
            <a:r>
              <a:rPr lang="en-US" sz="2000" b="1" u="sng" dirty="0"/>
              <a:t>N.J.S.A. </a:t>
            </a:r>
            <a:br>
              <a:rPr lang="en-US" sz="2000" b="1" dirty="0"/>
            </a:br>
            <a:r>
              <a:rPr lang="en-US" sz="2000" b="1" dirty="0"/>
              <a:t>52: 17B-71b  </a:t>
            </a:r>
            <a:br>
              <a:rPr lang="en-US" sz="2000" b="1" dirty="0"/>
            </a:br>
            <a:br>
              <a:rPr lang="en-US" sz="2000" b="1" dirty="0"/>
            </a:br>
            <a:r>
              <a:rPr lang="en-US" sz="2000" dirty="0"/>
              <a:t>N.J.S.A. 52:17B-71c</a:t>
            </a:r>
            <a:br>
              <a:rPr lang="en-US" sz="2000" b="1" dirty="0"/>
            </a:br>
            <a:br>
              <a:rPr lang="en-US" sz="2000" b="1" dirty="0"/>
            </a:br>
            <a:r>
              <a:rPr lang="en-US" sz="2000" b="1" u="sng" dirty="0"/>
              <a:t>N.J.S.A. </a:t>
            </a:r>
            <a:br>
              <a:rPr lang="en-US" sz="2000" b="1" dirty="0"/>
            </a:br>
            <a:r>
              <a:rPr lang="en-US" sz="2000" b="1" dirty="0"/>
              <a:t>52: 17B-71d </a:t>
            </a:r>
            <a:br>
              <a:rPr lang="en-US" sz="2000" b="1" dirty="0"/>
            </a:br>
            <a:br>
              <a:rPr lang="en-US" sz="2000" b="1" dirty="0"/>
            </a:br>
            <a:r>
              <a:rPr lang="en-US" sz="2000" b="1" u="sng" dirty="0"/>
              <a:t>N.J.S.A. </a:t>
            </a:r>
            <a:br>
              <a:rPr lang="en-US" sz="2000" b="1" dirty="0"/>
            </a:br>
            <a:r>
              <a:rPr lang="en-US" sz="2000" b="1" dirty="0"/>
              <a:t>52: 17B-71e</a:t>
            </a:r>
            <a:br>
              <a:rPr lang="en-US" sz="2000" b="1" dirty="0"/>
            </a:br>
            <a:br>
              <a:rPr lang="en-US" sz="2000" b="1" dirty="0"/>
            </a:br>
            <a:r>
              <a:rPr lang="en-US" sz="2000" b="1" u="sng" dirty="0"/>
              <a:t>N.J.A.C. </a:t>
            </a:r>
            <a:r>
              <a:rPr lang="en-US" sz="2000" b="1" dirty="0"/>
              <a:t>13: 1-10.2  </a:t>
            </a:r>
            <a:br>
              <a:rPr lang="en-US" sz="2000" b="1" dirty="0"/>
            </a:br>
            <a:r>
              <a:rPr lang="en-US" sz="2000" b="1" dirty="0"/>
              <a:t> </a:t>
            </a:r>
            <a:br>
              <a:rPr lang="en-US" sz="2000" b="1" dirty="0"/>
            </a:br>
            <a:r>
              <a:rPr lang="en-US" sz="2000" b="1" u="sng" dirty="0"/>
              <a:t>N.J.A.C. </a:t>
            </a:r>
            <a:r>
              <a:rPr lang="en-US" sz="2000" b="1" dirty="0"/>
              <a:t>13: 1-10.3</a:t>
            </a:r>
            <a:br>
              <a:rPr lang="en-US" sz="2200" dirty="0"/>
            </a:br>
            <a:br>
              <a:rPr lang="en-US" sz="2200" dirty="0"/>
            </a:br>
            <a:endParaRPr lang="en-US" sz="2200" dirty="0"/>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869268" y="136525"/>
            <a:ext cx="7315200" cy="6584950"/>
          </a:xfrm>
        </p:spPr>
        <p:txBody>
          <a:bodyPr>
            <a:normAutofit/>
          </a:bodyPr>
          <a:lstStyle/>
          <a:p>
            <a:pPr marL="0" indent="0">
              <a:buNone/>
            </a:pPr>
            <a:endParaRPr lang="en-US" b="1" dirty="0">
              <a:solidFill>
                <a:schemeClr val="tx2"/>
              </a:solidFill>
            </a:endParaRPr>
          </a:p>
          <a:p>
            <a:endParaRPr lang="en-US" b="1" u="sng" dirty="0">
              <a:solidFill>
                <a:srgbClr val="00B0F0"/>
              </a:solidFill>
            </a:endParaRPr>
          </a:p>
          <a:p>
            <a:r>
              <a:rPr lang="en-US" b="1" u="sng" dirty="0">
                <a:solidFill>
                  <a:schemeClr val="tx2"/>
                </a:solidFill>
              </a:rPr>
              <a:t> A license may be denied or revoked for failing to meet any of the statutory or regulatory licensing requirements</a:t>
            </a:r>
          </a:p>
          <a:p>
            <a:endParaRPr lang="en-US" b="1" u="sng" dirty="0">
              <a:solidFill>
                <a:schemeClr val="tx2"/>
              </a:solidFill>
            </a:endParaRPr>
          </a:p>
          <a:p>
            <a:r>
              <a:rPr lang="en-US" b="1" u="sng" dirty="0">
                <a:solidFill>
                  <a:schemeClr val="tx2"/>
                </a:solidFill>
              </a:rPr>
              <a:t>Likewise, an Adverse Licensing Action may be brought for failing to meet or adhere to any of the statutory or regulatory licensing requirements </a:t>
            </a:r>
            <a:r>
              <a:rPr lang="en-US" b="1" i="1" dirty="0">
                <a:solidFill>
                  <a:schemeClr val="tx2"/>
                </a:solidFill>
              </a:rPr>
              <a:t>  </a:t>
            </a:r>
          </a:p>
          <a:p>
            <a:pPr lvl="1"/>
            <a:r>
              <a:rPr lang="en-US" b="1" i="1" dirty="0">
                <a:solidFill>
                  <a:schemeClr val="tx2"/>
                </a:solidFill>
              </a:rPr>
              <a:t>However, the PTC cannot issue a denial of application for licensure solely on the consideration of </a:t>
            </a:r>
            <a:r>
              <a:rPr lang="en-US" sz="2400" b="1" i="1" u="sng" dirty="0">
                <a:solidFill>
                  <a:schemeClr val="tx2"/>
                </a:solidFill>
              </a:rPr>
              <a:t>disciplinary actions </a:t>
            </a:r>
            <a:r>
              <a:rPr lang="en-US" b="1" i="1" dirty="0">
                <a:solidFill>
                  <a:schemeClr val="tx2"/>
                </a:solidFill>
              </a:rPr>
              <a:t>based on conduct that occurred prior to the date the licensing law was </a:t>
            </a:r>
            <a:r>
              <a:rPr lang="en-US" b="1" i="1" u="sng" dirty="0">
                <a:solidFill>
                  <a:schemeClr val="tx2"/>
                </a:solidFill>
              </a:rPr>
              <a:t>enacted (7/21/22)</a:t>
            </a:r>
            <a:r>
              <a:rPr lang="en-US" b="1" i="1" dirty="0">
                <a:solidFill>
                  <a:schemeClr val="tx2"/>
                </a:solidFill>
              </a:rPr>
              <a:t>.    </a:t>
            </a:r>
          </a:p>
          <a:p>
            <a:endParaRPr lang="en-US" b="1" i="1" dirty="0">
              <a:solidFill>
                <a:schemeClr val="tx2"/>
              </a:solidFill>
            </a:endParaRPr>
          </a:p>
          <a:p>
            <a:pPr marL="502920" lvl="1" indent="0">
              <a:buNone/>
            </a:pPr>
            <a:endParaRPr lang="en-US" b="1" i="1" dirty="0">
              <a:solidFill>
                <a:schemeClr val="tx2"/>
              </a:solidFill>
            </a:endParaRPr>
          </a:p>
        </p:txBody>
      </p:sp>
      <p:sp>
        <p:nvSpPr>
          <p:cNvPr id="4" name="Slide Number Placeholder 3">
            <a:extLst>
              <a:ext uri="{FF2B5EF4-FFF2-40B4-BE49-F238E27FC236}">
                <a16:creationId xmlns:a16="http://schemas.microsoft.com/office/drawing/2014/main" id="{1D099E97-9CF1-46EB-83FA-18AB66F855B5}"/>
              </a:ext>
            </a:extLst>
          </p:cNvPr>
          <p:cNvSpPr>
            <a:spLocks noGrp="1"/>
          </p:cNvSpPr>
          <p:nvPr>
            <p:ph type="sldNum" sz="quarter" idx="12"/>
          </p:nvPr>
        </p:nvSpPr>
        <p:spPr/>
        <p:txBody>
          <a:bodyPr/>
          <a:lstStyle/>
          <a:p>
            <a:fld id="{4FAB73BC-B049-4115-A692-8D63A059BFB8}" type="slidenum">
              <a:rPr lang="en-US" smtClean="0"/>
              <a:pPr/>
              <a:t>38</a:t>
            </a:fld>
            <a:endParaRPr lang="en-US" dirty="0"/>
          </a:p>
        </p:txBody>
      </p:sp>
    </p:spTree>
    <p:extLst>
      <p:ext uri="{BB962C8B-B14F-4D97-AF65-F5344CB8AC3E}">
        <p14:creationId xmlns:p14="http://schemas.microsoft.com/office/powerpoint/2010/main" val="5029678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1B131-4E3E-440A-A729-5C4678872F7C}"/>
              </a:ext>
            </a:extLst>
          </p:cNvPr>
          <p:cNvSpPr>
            <a:spLocks noGrp="1"/>
          </p:cNvSpPr>
          <p:nvPr>
            <p:ph type="title"/>
          </p:nvPr>
        </p:nvSpPr>
        <p:spPr/>
        <p:txBody>
          <a:bodyPr/>
          <a:lstStyle/>
          <a:p>
            <a:r>
              <a:rPr lang="en-US" dirty="0"/>
              <a:t>Grounds for License Denial or Adverse Action</a:t>
            </a:r>
            <a:br>
              <a:rPr lang="en-US" dirty="0"/>
            </a:br>
            <a:br>
              <a:rPr lang="en-US" dirty="0"/>
            </a:br>
            <a:r>
              <a:rPr lang="en-US" sz="2000" u="sng" dirty="0"/>
              <a:t>N.J.S.A</a:t>
            </a:r>
            <a:r>
              <a:rPr lang="en-US" sz="2000" dirty="0"/>
              <a:t>. 52:17B-71e (a)</a:t>
            </a:r>
          </a:p>
        </p:txBody>
      </p:sp>
      <p:sp>
        <p:nvSpPr>
          <p:cNvPr id="3" name="Content Placeholder 2">
            <a:extLst>
              <a:ext uri="{FF2B5EF4-FFF2-40B4-BE49-F238E27FC236}">
                <a16:creationId xmlns:a16="http://schemas.microsoft.com/office/drawing/2014/main" id="{D83EFE34-5FE9-45F9-97D7-EC5D73B730DD}"/>
              </a:ext>
            </a:extLst>
          </p:cNvPr>
          <p:cNvSpPr>
            <a:spLocks noGrp="1"/>
          </p:cNvSpPr>
          <p:nvPr>
            <p:ph idx="1"/>
          </p:nvPr>
        </p:nvSpPr>
        <p:spPr>
          <a:xfrm>
            <a:off x="3645748" y="123190"/>
            <a:ext cx="7315200" cy="5120640"/>
          </a:xfrm>
        </p:spPr>
        <p:txBody>
          <a:bodyPr>
            <a:normAutofit/>
          </a:bodyPr>
          <a:lstStyle/>
          <a:p>
            <a:endParaRPr lang="en-US" sz="2400" dirty="0"/>
          </a:p>
          <a:p>
            <a:pPr marL="0" indent="0">
              <a:buNone/>
            </a:pPr>
            <a:r>
              <a:rPr lang="en-US" sz="2400" b="1" dirty="0"/>
              <a:t>The Commission has the authority to bring an adverse license action if the applicant or LEO has: </a:t>
            </a:r>
          </a:p>
          <a:p>
            <a:pPr marL="0" indent="0">
              <a:buNone/>
            </a:pPr>
            <a:r>
              <a:rPr lang="en-US" sz="2400" dirty="0"/>
              <a:t>  </a:t>
            </a:r>
          </a:p>
          <a:p>
            <a:endParaRPr lang="en-US" dirty="0"/>
          </a:p>
          <a:p>
            <a:pPr marL="502920" lvl="1" indent="0">
              <a:buNone/>
            </a:pPr>
            <a:endParaRPr lang="en-US" dirty="0"/>
          </a:p>
          <a:p>
            <a:endParaRPr lang="en-US" dirty="0"/>
          </a:p>
        </p:txBody>
      </p:sp>
      <p:sp>
        <p:nvSpPr>
          <p:cNvPr id="4" name="Slide Number Placeholder 3">
            <a:extLst>
              <a:ext uri="{FF2B5EF4-FFF2-40B4-BE49-F238E27FC236}">
                <a16:creationId xmlns:a16="http://schemas.microsoft.com/office/drawing/2014/main" id="{E7483F69-E970-46D8-848E-C3C95FF7493B}"/>
              </a:ext>
            </a:extLst>
          </p:cNvPr>
          <p:cNvSpPr>
            <a:spLocks noGrp="1"/>
          </p:cNvSpPr>
          <p:nvPr>
            <p:ph type="sldNum" sz="quarter" idx="12"/>
          </p:nvPr>
        </p:nvSpPr>
        <p:spPr/>
        <p:txBody>
          <a:bodyPr/>
          <a:lstStyle/>
          <a:p>
            <a:fld id="{4FAB73BC-B049-4115-A692-8D63A059BFB8}" type="slidenum">
              <a:rPr lang="en-US" smtClean="0"/>
              <a:pPr/>
              <a:t>39</a:t>
            </a:fld>
            <a:endParaRPr lang="en-US" dirty="0"/>
          </a:p>
        </p:txBody>
      </p:sp>
      <p:graphicFrame>
        <p:nvGraphicFramePr>
          <p:cNvPr id="5" name="Table 4">
            <a:extLst>
              <a:ext uri="{FF2B5EF4-FFF2-40B4-BE49-F238E27FC236}">
                <a16:creationId xmlns:a16="http://schemas.microsoft.com/office/drawing/2014/main" id="{3BF23DE2-37B1-465B-BC07-3011CC9297B1}"/>
              </a:ext>
            </a:extLst>
          </p:cNvPr>
          <p:cNvGraphicFramePr>
            <a:graphicFrameLocks noGrp="1"/>
          </p:cNvGraphicFramePr>
          <p:nvPr>
            <p:extLst>
              <p:ext uri="{D42A27DB-BD31-4B8C-83A1-F6EECF244321}">
                <p14:modId xmlns:p14="http://schemas.microsoft.com/office/powerpoint/2010/main" val="261427118"/>
              </p:ext>
            </p:extLst>
          </p:nvPr>
        </p:nvGraphicFramePr>
        <p:xfrm>
          <a:off x="3694856" y="2683510"/>
          <a:ext cx="8128000" cy="2651760"/>
        </p:xfrm>
        <a:graphic>
          <a:graphicData uri="http://schemas.openxmlformats.org/drawingml/2006/table">
            <a:tbl>
              <a:tblPr firstRow="1" bandRow="1">
                <a:tableStyleId>{D27102A9-8310-4765-A935-A1911B00CA55}</a:tableStyleId>
              </a:tblPr>
              <a:tblGrid>
                <a:gridCol w="4064000">
                  <a:extLst>
                    <a:ext uri="{9D8B030D-6E8A-4147-A177-3AD203B41FA5}">
                      <a16:colId xmlns:a16="http://schemas.microsoft.com/office/drawing/2014/main" val="1637208280"/>
                    </a:ext>
                  </a:extLst>
                </a:gridCol>
                <a:gridCol w="4064000">
                  <a:extLst>
                    <a:ext uri="{9D8B030D-6E8A-4147-A177-3AD203B41FA5}">
                      <a16:colId xmlns:a16="http://schemas.microsoft.com/office/drawing/2014/main" val="3436621933"/>
                    </a:ext>
                  </a:extLst>
                </a:gridCol>
              </a:tblGrid>
              <a:tr h="370840">
                <a:tc>
                  <a:txBody>
                    <a:bodyPr/>
                    <a:lstStyle/>
                    <a:p>
                      <a:r>
                        <a:rPr lang="en-US" b="1" dirty="0"/>
                        <a:t>1) Had their license revoked, suspended or annulled by any law enforcement certifying or licensing authority</a:t>
                      </a:r>
                    </a:p>
                  </a:txBody>
                  <a:tcPr>
                    <a:solidFill>
                      <a:schemeClr val="accent4"/>
                    </a:solidFill>
                  </a:tcPr>
                </a:tc>
                <a:tc>
                  <a:txBody>
                    <a:bodyPr/>
                    <a:lstStyle/>
                    <a:p>
                      <a:r>
                        <a:rPr lang="en-US" b="1" dirty="0"/>
                        <a:t>3) Had other disciplinary action taken against them by any lawful certifying or licensing authority</a:t>
                      </a:r>
                    </a:p>
                  </a:txBody>
                  <a:tcPr>
                    <a:solidFill>
                      <a:schemeClr val="accent4"/>
                    </a:solidFill>
                  </a:tcPr>
                </a:tc>
                <a:extLst>
                  <a:ext uri="{0D108BD9-81ED-4DB2-BD59-A6C34878D82A}">
                    <a16:rowId xmlns:a16="http://schemas.microsoft.com/office/drawing/2014/main" val="2881401900"/>
                  </a:ext>
                </a:extLst>
              </a:tr>
              <a:tr h="370840">
                <a:tc>
                  <a:txBody>
                    <a:bodyPr/>
                    <a:lstStyle/>
                    <a:p>
                      <a:r>
                        <a:rPr lang="en-US" b="1" dirty="0"/>
                        <a:t>2) Was denied a license by any lawful certifying or licensing authority</a:t>
                      </a:r>
                    </a:p>
                  </a:txBody>
                  <a:tcPr>
                    <a:solidFill>
                      <a:schemeClr val="accent4">
                        <a:alpha val="20000"/>
                      </a:schemeClr>
                    </a:solidFill>
                  </a:tcPr>
                </a:tc>
                <a:tc>
                  <a:txBody>
                    <a:bodyPr/>
                    <a:lstStyle/>
                    <a:p>
                      <a:r>
                        <a:rPr lang="en-US" b="1" dirty="0"/>
                        <a:t>4) Engaged in any unprofessional, unethical, deceptive, or deleterious conduct or practice harmful to the public regardless if it resulted in any actual harm to any person</a:t>
                      </a:r>
                    </a:p>
                  </a:txBody>
                  <a:tcPr>
                    <a:solidFill>
                      <a:schemeClr val="accent4">
                        <a:alpha val="20000"/>
                      </a:schemeClr>
                    </a:solidFill>
                  </a:tcPr>
                </a:tc>
                <a:extLst>
                  <a:ext uri="{0D108BD9-81ED-4DB2-BD59-A6C34878D82A}">
                    <a16:rowId xmlns:a16="http://schemas.microsoft.com/office/drawing/2014/main" val="2264691846"/>
                  </a:ext>
                </a:extLst>
              </a:tr>
            </a:tbl>
          </a:graphicData>
        </a:graphic>
      </p:graphicFrame>
      <p:sp>
        <p:nvSpPr>
          <p:cNvPr id="6" name="TextBox 5">
            <a:extLst>
              <a:ext uri="{FF2B5EF4-FFF2-40B4-BE49-F238E27FC236}">
                <a16:creationId xmlns:a16="http://schemas.microsoft.com/office/drawing/2014/main" id="{7E3CA0FB-283E-4915-AC21-F778021C9D3E}"/>
              </a:ext>
            </a:extLst>
          </p:cNvPr>
          <p:cNvSpPr txBox="1"/>
          <p:nvPr/>
        </p:nvSpPr>
        <p:spPr>
          <a:xfrm>
            <a:off x="3694856" y="5486400"/>
            <a:ext cx="7603064" cy="923330"/>
          </a:xfrm>
          <a:prstGeom prst="rect">
            <a:avLst/>
          </a:prstGeom>
          <a:noFill/>
        </p:spPr>
        <p:txBody>
          <a:bodyPr wrap="square" rtlCol="0">
            <a:spAutoFit/>
          </a:bodyPr>
          <a:lstStyle/>
          <a:p>
            <a:pPr algn="ctr"/>
            <a:r>
              <a:rPr lang="en-US" b="1" dirty="0"/>
              <a:t>Unprofessional conduct includes any departure from or failure to conform to the minimum standards of acceptable and prevailing practices of  a LEO as set forth by PTC </a:t>
            </a:r>
          </a:p>
        </p:txBody>
      </p:sp>
    </p:spTree>
    <p:extLst>
      <p:ext uri="{BB962C8B-B14F-4D97-AF65-F5344CB8AC3E}">
        <p14:creationId xmlns:p14="http://schemas.microsoft.com/office/powerpoint/2010/main" val="2778583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589B6-C841-4D3C-BBF2-F7C78ED0CDF8}"/>
              </a:ext>
            </a:extLst>
          </p:cNvPr>
          <p:cNvSpPr>
            <a:spLocks noGrp="1"/>
          </p:cNvSpPr>
          <p:nvPr>
            <p:ph type="title"/>
          </p:nvPr>
        </p:nvSpPr>
        <p:spPr/>
        <p:txBody>
          <a:bodyPr>
            <a:normAutofit fontScale="90000"/>
          </a:bodyPr>
          <a:lstStyle/>
          <a:p>
            <a:r>
              <a:rPr lang="en-US" b="1" u="sng" dirty="0"/>
              <a:t>HOW LONG DOES A LICENSE  LAST? </a:t>
            </a:r>
            <a:br>
              <a:rPr lang="en-US" b="1" u="sng" dirty="0"/>
            </a:br>
            <a:br>
              <a:rPr lang="en-US" u="sng" dirty="0"/>
            </a:br>
            <a:br>
              <a:rPr lang="en-US" u="sng" dirty="0"/>
            </a:br>
            <a:r>
              <a:rPr lang="en-US" u="sng" dirty="0"/>
              <a:t>N.J.S.A. 52: </a:t>
            </a:r>
            <a:r>
              <a:rPr lang="en-US" dirty="0"/>
              <a:t>17B-1, et. Seq. </a:t>
            </a:r>
            <a:br>
              <a:rPr lang="en-US" dirty="0"/>
            </a:br>
            <a:br>
              <a:rPr lang="en-US" dirty="0"/>
            </a:br>
            <a:r>
              <a:rPr lang="en-US" dirty="0"/>
              <a:t>N.J.A.C. 13:1-20.1</a:t>
            </a:r>
          </a:p>
        </p:txBody>
      </p:sp>
      <p:sp>
        <p:nvSpPr>
          <p:cNvPr id="3" name="Content Placeholder 2">
            <a:extLst>
              <a:ext uri="{FF2B5EF4-FFF2-40B4-BE49-F238E27FC236}">
                <a16:creationId xmlns:a16="http://schemas.microsoft.com/office/drawing/2014/main" id="{B81D6D61-72E5-4423-91ED-6E1D9C97F2C6}"/>
              </a:ext>
            </a:extLst>
          </p:cNvPr>
          <p:cNvSpPr>
            <a:spLocks noGrp="1"/>
          </p:cNvSpPr>
          <p:nvPr>
            <p:ph idx="1"/>
          </p:nvPr>
        </p:nvSpPr>
        <p:spPr/>
        <p:txBody>
          <a:bodyPr>
            <a:normAutofit fontScale="92500" lnSpcReduction="10000"/>
          </a:bodyPr>
          <a:lstStyle/>
          <a:p>
            <a:r>
              <a:rPr lang="en-US" sz="2400" dirty="0"/>
              <a:t>A License is valid for </a:t>
            </a:r>
            <a:r>
              <a:rPr lang="en-US" sz="2800" b="1" u="sng" dirty="0">
                <a:solidFill>
                  <a:schemeClr val="tx2"/>
                </a:solidFill>
              </a:rPr>
              <a:t>3 years </a:t>
            </a:r>
            <a:r>
              <a:rPr lang="en-US" sz="2400" dirty="0"/>
              <a:t>from the date of issue. </a:t>
            </a:r>
          </a:p>
          <a:p>
            <a:endParaRPr lang="en-US" sz="2400" dirty="0"/>
          </a:p>
          <a:p>
            <a:r>
              <a:rPr lang="en-US" sz="2400" b="1" dirty="0"/>
              <a:t>All currently certified officers will receive a license on January 1, 2024.</a:t>
            </a:r>
            <a:r>
              <a:rPr lang="en-US" sz="2400" dirty="0"/>
              <a:t>  </a:t>
            </a:r>
          </a:p>
          <a:p>
            <a:endParaRPr lang="en-US" sz="2400" dirty="0"/>
          </a:p>
          <a:p>
            <a:pPr lvl="1"/>
            <a:r>
              <a:rPr lang="en-US" sz="2200" i="1" dirty="0"/>
              <a:t>The initial licensing period will stagger expiration dates in a manner determined by the PTC.</a:t>
            </a:r>
          </a:p>
          <a:p>
            <a:pPr lvl="1"/>
            <a:r>
              <a:rPr lang="en-US" sz="2200" i="1" dirty="0"/>
              <a:t>These licenses will be for </a:t>
            </a:r>
            <a:r>
              <a:rPr lang="en-US" sz="2600" b="1" i="1" u="sng" dirty="0">
                <a:solidFill>
                  <a:schemeClr val="tx2"/>
                </a:solidFill>
              </a:rPr>
              <a:t>1, 2, or 3 years</a:t>
            </a:r>
            <a:r>
              <a:rPr lang="en-US" sz="2600" b="1" i="1" dirty="0">
                <a:solidFill>
                  <a:schemeClr val="tx2"/>
                </a:solidFill>
              </a:rPr>
              <a:t>. </a:t>
            </a:r>
          </a:p>
          <a:p>
            <a:pPr lvl="1"/>
            <a:r>
              <a:rPr lang="en-US" sz="2200" i="1" dirty="0"/>
              <a:t>Initial licensing period shall not exceed </a:t>
            </a:r>
            <a:r>
              <a:rPr lang="en-US" sz="2600" b="1" i="1" u="sng" dirty="0">
                <a:solidFill>
                  <a:schemeClr val="tx2"/>
                </a:solidFill>
              </a:rPr>
              <a:t>3 years</a:t>
            </a:r>
            <a:r>
              <a:rPr lang="en-US" sz="2600" b="1" i="1" dirty="0">
                <a:solidFill>
                  <a:schemeClr val="tx2"/>
                </a:solidFill>
              </a:rPr>
              <a:t>. </a:t>
            </a:r>
          </a:p>
          <a:p>
            <a:pPr marL="0" indent="0">
              <a:buNone/>
            </a:pPr>
            <a:endParaRPr lang="en-US" sz="2400" dirty="0"/>
          </a:p>
          <a:p>
            <a:r>
              <a:rPr lang="en-US" sz="2400" dirty="0"/>
              <a:t>The PTC will issue guidance for subsequent licensing intervals so that all of the approximately 38,000 law enforcement officers will not have to be renewed at the same time.</a:t>
            </a:r>
          </a:p>
          <a:p>
            <a:pPr marL="0" indent="0">
              <a:buNone/>
            </a:pPr>
            <a:endParaRPr lang="en-US" sz="2400" dirty="0"/>
          </a:p>
        </p:txBody>
      </p:sp>
      <p:sp>
        <p:nvSpPr>
          <p:cNvPr id="4" name="Slide Number Placeholder 3">
            <a:extLst>
              <a:ext uri="{FF2B5EF4-FFF2-40B4-BE49-F238E27FC236}">
                <a16:creationId xmlns:a16="http://schemas.microsoft.com/office/drawing/2014/main" id="{E1B715C7-6AD1-4B46-BF90-756385E43DE7}"/>
              </a:ext>
            </a:extLst>
          </p:cNvPr>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8616434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1B131-4E3E-440A-A729-5C4678872F7C}"/>
              </a:ext>
            </a:extLst>
          </p:cNvPr>
          <p:cNvSpPr>
            <a:spLocks noGrp="1"/>
          </p:cNvSpPr>
          <p:nvPr>
            <p:ph type="title"/>
          </p:nvPr>
        </p:nvSpPr>
        <p:spPr/>
        <p:txBody>
          <a:bodyPr/>
          <a:lstStyle/>
          <a:p>
            <a:r>
              <a:rPr lang="en-US" dirty="0"/>
              <a:t>Grounds for License Denial or Adverse Action </a:t>
            </a:r>
            <a:br>
              <a:rPr lang="en-US" dirty="0"/>
            </a:br>
            <a:r>
              <a:rPr lang="en-US" u="sng" dirty="0"/>
              <a:t>N.J.S.A.</a:t>
            </a:r>
            <a:r>
              <a:rPr lang="en-US" dirty="0"/>
              <a:t> 52:17B-71(e)</a:t>
            </a:r>
          </a:p>
        </p:txBody>
      </p:sp>
      <p:sp>
        <p:nvSpPr>
          <p:cNvPr id="3" name="Content Placeholder 2">
            <a:extLst>
              <a:ext uri="{FF2B5EF4-FFF2-40B4-BE49-F238E27FC236}">
                <a16:creationId xmlns:a16="http://schemas.microsoft.com/office/drawing/2014/main" id="{D83EFE34-5FE9-45F9-97D7-EC5D73B730DD}"/>
              </a:ext>
            </a:extLst>
          </p:cNvPr>
          <p:cNvSpPr>
            <a:spLocks noGrp="1"/>
          </p:cNvSpPr>
          <p:nvPr>
            <p:ph idx="1"/>
          </p:nvPr>
        </p:nvSpPr>
        <p:spPr>
          <a:xfrm>
            <a:off x="3901166" y="915671"/>
            <a:ext cx="7315200" cy="5623241"/>
          </a:xfrm>
        </p:spPr>
        <p:txBody>
          <a:bodyPr>
            <a:normAutofit/>
          </a:bodyPr>
          <a:lstStyle/>
          <a:p>
            <a:endParaRPr lang="en-US" dirty="0"/>
          </a:p>
          <a:p>
            <a:pPr marL="0" indent="0">
              <a:buNone/>
            </a:pPr>
            <a:r>
              <a:rPr lang="en-US" sz="2400" b="1" dirty="0"/>
              <a:t>The Commission has the authority to bring an adverse license action if the applicant or LEO has become unable to perform the duties of a LEO with reasonable skill and safety to citizens by reason of</a:t>
            </a:r>
            <a:r>
              <a:rPr lang="en-US" sz="2400" dirty="0"/>
              <a:t>:  </a:t>
            </a:r>
          </a:p>
          <a:p>
            <a:pPr marL="0" indent="0">
              <a:buNone/>
            </a:pPr>
            <a:endParaRPr lang="en-US" sz="2400" dirty="0"/>
          </a:p>
          <a:p>
            <a:pPr lvl="1"/>
            <a:r>
              <a:rPr lang="en-US" sz="2400" i="1" dirty="0"/>
              <a:t>Illness (does not include authorized medical leave); </a:t>
            </a:r>
          </a:p>
          <a:p>
            <a:pPr lvl="1"/>
            <a:r>
              <a:rPr lang="en-US" sz="2400" i="1" dirty="0"/>
              <a:t>Use of alcohol;</a:t>
            </a:r>
          </a:p>
          <a:p>
            <a:pPr lvl="1"/>
            <a:r>
              <a:rPr lang="en-US" sz="2400" i="1" dirty="0"/>
              <a:t>Drug use;</a:t>
            </a:r>
          </a:p>
          <a:p>
            <a:pPr lvl="1"/>
            <a:r>
              <a:rPr lang="en-US" sz="2400" i="1" dirty="0"/>
              <a:t>Narcotic use;</a:t>
            </a:r>
          </a:p>
          <a:p>
            <a:pPr lvl="1"/>
            <a:r>
              <a:rPr lang="en-US" sz="2400" i="1" dirty="0"/>
              <a:t>Chemicals use; </a:t>
            </a:r>
          </a:p>
          <a:p>
            <a:pPr lvl="1"/>
            <a:r>
              <a:rPr lang="en-US" sz="2400" i="1" dirty="0"/>
              <a:t>Use of any other type of material; or</a:t>
            </a:r>
          </a:p>
          <a:p>
            <a:pPr lvl="1"/>
            <a:r>
              <a:rPr lang="en-US" sz="2400" i="1" dirty="0"/>
              <a:t> due to any other mental or physical condition, including a determination of incapacity</a:t>
            </a:r>
          </a:p>
          <a:p>
            <a:pPr marL="502920" lvl="1" indent="0">
              <a:buNone/>
            </a:pPr>
            <a:endParaRPr lang="en-US" dirty="0"/>
          </a:p>
          <a:p>
            <a:endParaRPr lang="en-US" dirty="0"/>
          </a:p>
        </p:txBody>
      </p:sp>
      <p:sp>
        <p:nvSpPr>
          <p:cNvPr id="4" name="Slide Number Placeholder 3">
            <a:extLst>
              <a:ext uri="{FF2B5EF4-FFF2-40B4-BE49-F238E27FC236}">
                <a16:creationId xmlns:a16="http://schemas.microsoft.com/office/drawing/2014/main" id="{D6B62873-BE31-478C-96A2-70A2BC042298}"/>
              </a:ext>
            </a:extLst>
          </p:cNvPr>
          <p:cNvSpPr>
            <a:spLocks noGrp="1"/>
          </p:cNvSpPr>
          <p:nvPr>
            <p:ph type="sldNum" sz="quarter" idx="12"/>
          </p:nvPr>
        </p:nvSpPr>
        <p:spPr/>
        <p:txBody>
          <a:bodyPr/>
          <a:lstStyle/>
          <a:p>
            <a:fld id="{4FAB73BC-B049-4115-A692-8D63A059BFB8}" type="slidenum">
              <a:rPr lang="en-US" smtClean="0"/>
              <a:pPr/>
              <a:t>40</a:t>
            </a:fld>
            <a:endParaRPr lang="en-US" dirty="0"/>
          </a:p>
        </p:txBody>
      </p:sp>
    </p:spTree>
    <p:extLst>
      <p:ext uri="{BB962C8B-B14F-4D97-AF65-F5344CB8AC3E}">
        <p14:creationId xmlns:p14="http://schemas.microsoft.com/office/powerpoint/2010/main" val="13282018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38603" y="1292829"/>
            <a:ext cx="2947482" cy="4601183"/>
          </a:xfrm>
        </p:spPr>
        <p:txBody>
          <a:bodyPr>
            <a:normAutofit fontScale="90000"/>
          </a:bodyPr>
          <a:lstStyle/>
          <a:p>
            <a:r>
              <a:rPr lang="en-US" u="sng" dirty="0"/>
              <a:t>Grounds for License Denial or Adverse Action</a:t>
            </a:r>
            <a:br>
              <a:rPr lang="en-US" u="sng" dirty="0"/>
            </a:br>
            <a:br>
              <a:rPr lang="en-US" u="sng" dirty="0"/>
            </a:br>
            <a:r>
              <a:rPr lang="en-US" sz="3100" u="sng" dirty="0"/>
              <a:t>N.J.S.A. </a:t>
            </a:r>
            <a:br>
              <a:rPr lang="en-US" sz="3100" dirty="0"/>
            </a:br>
            <a:r>
              <a:rPr lang="en-US" sz="3100" dirty="0"/>
              <a:t>52: 17B-71c </a:t>
            </a:r>
            <a:br>
              <a:rPr lang="en-US" sz="3100" dirty="0"/>
            </a:br>
            <a:br>
              <a:rPr lang="en-US" sz="3100" dirty="0"/>
            </a:br>
            <a:r>
              <a:rPr lang="en-US" sz="3100" u="sng" dirty="0"/>
              <a:t>N.J.S.A. </a:t>
            </a:r>
            <a:br>
              <a:rPr lang="en-US" sz="3100" dirty="0"/>
            </a:br>
            <a:r>
              <a:rPr lang="en-US" sz="3100" dirty="0"/>
              <a:t>52: 17B-71d </a:t>
            </a:r>
            <a:br>
              <a:rPr lang="en-US" sz="3100" dirty="0"/>
            </a:br>
            <a:br>
              <a:rPr lang="en-US" sz="3100" dirty="0"/>
            </a:br>
            <a:r>
              <a:rPr lang="en-US" sz="3100" u="sng" dirty="0"/>
              <a:t>N.J.A.C. </a:t>
            </a:r>
            <a:r>
              <a:rPr lang="en-US" sz="3100" dirty="0"/>
              <a:t>13: 1-11.5</a:t>
            </a:r>
            <a:br>
              <a:rPr lang="en-US" sz="3100" dirty="0"/>
            </a:br>
            <a:br>
              <a:rPr lang="en-US" sz="3100" dirty="0"/>
            </a:br>
            <a:r>
              <a:rPr lang="en-US" sz="3100" u="sng" dirty="0"/>
              <a:t>N.J.A.C. </a:t>
            </a:r>
            <a:r>
              <a:rPr lang="en-US" sz="3100" dirty="0"/>
              <a:t>13: 1-12.1</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612675" y="441894"/>
            <a:ext cx="8069813" cy="1341822"/>
          </a:xfrm>
        </p:spPr>
        <p:txBody>
          <a:bodyPr>
            <a:normAutofit fontScale="92500" lnSpcReduction="20000"/>
          </a:bodyPr>
          <a:lstStyle/>
          <a:p>
            <a:pPr marL="0" indent="0">
              <a:buNone/>
            </a:pPr>
            <a:endParaRPr lang="en-US" sz="2400" b="1" u="sng" dirty="0">
              <a:solidFill>
                <a:schemeClr val="tx2"/>
              </a:solidFill>
            </a:endParaRPr>
          </a:p>
          <a:p>
            <a:pPr marL="0" indent="0">
              <a:buNone/>
            </a:pPr>
            <a:r>
              <a:rPr lang="en-US" dirty="0">
                <a:solidFill>
                  <a:schemeClr val="tx2"/>
                </a:solidFill>
              </a:rPr>
              <a:t>The PTC </a:t>
            </a:r>
            <a:r>
              <a:rPr lang="en-US" b="1" dirty="0">
                <a:solidFill>
                  <a:schemeClr val="tx2"/>
                </a:solidFill>
              </a:rPr>
              <a:t>may deny any license application or take adverse action </a:t>
            </a:r>
            <a:r>
              <a:rPr lang="en-US" dirty="0">
                <a:solidFill>
                  <a:schemeClr val="tx2"/>
                </a:solidFill>
              </a:rPr>
              <a:t>if there is a preponderance of the evidence that the Applicant failed to meet and maintain proper licensing standards and regulatory requirements as evidenced by proof the LEO has:  </a:t>
            </a:r>
          </a:p>
          <a:p>
            <a:endParaRPr lang="en-US" dirty="0">
              <a:solidFill>
                <a:schemeClr val="tx2"/>
              </a:solidFill>
            </a:endParaRPr>
          </a:p>
        </p:txBody>
      </p:sp>
      <p:sp>
        <p:nvSpPr>
          <p:cNvPr id="4" name="Slide Number Placeholder 3">
            <a:extLst>
              <a:ext uri="{FF2B5EF4-FFF2-40B4-BE49-F238E27FC236}">
                <a16:creationId xmlns:a16="http://schemas.microsoft.com/office/drawing/2014/main" id="{0A5B7133-C065-401B-A262-D3DFC6CB6B82}"/>
              </a:ext>
            </a:extLst>
          </p:cNvPr>
          <p:cNvSpPr>
            <a:spLocks noGrp="1"/>
          </p:cNvSpPr>
          <p:nvPr>
            <p:ph type="sldNum" sz="quarter" idx="12"/>
          </p:nvPr>
        </p:nvSpPr>
        <p:spPr/>
        <p:txBody>
          <a:bodyPr/>
          <a:lstStyle/>
          <a:p>
            <a:fld id="{4FAB73BC-B049-4115-A692-8D63A059BFB8}" type="slidenum">
              <a:rPr lang="en-US" smtClean="0"/>
              <a:pPr/>
              <a:t>41</a:t>
            </a:fld>
            <a:endParaRPr lang="en-US" dirty="0"/>
          </a:p>
        </p:txBody>
      </p:sp>
      <p:graphicFrame>
        <p:nvGraphicFramePr>
          <p:cNvPr id="5" name="Table 4">
            <a:extLst>
              <a:ext uri="{FF2B5EF4-FFF2-40B4-BE49-F238E27FC236}">
                <a16:creationId xmlns:a16="http://schemas.microsoft.com/office/drawing/2014/main" id="{49B9A74A-ECCB-408A-AB03-8BF2B7677A98}"/>
              </a:ext>
            </a:extLst>
          </p:cNvPr>
          <p:cNvGraphicFramePr>
            <a:graphicFrameLocks noGrp="1"/>
          </p:cNvGraphicFramePr>
          <p:nvPr>
            <p:extLst>
              <p:ext uri="{D42A27DB-BD31-4B8C-83A1-F6EECF244321}">
                <p14:modId xmlns:p14="http://schemas.microsoft.com/office/powerpoint/2010/main" val="3456996666"/>
              </p:ext>
            </p:extLst>
          </p:nvPr>
        </p:nvGraphicFramePr>
        <p:xfrm>
          <a:off x="3612675" y="1783716"/>
          <a:ext cx="8183084" cy="4849040"/>
        </p:xfrm>
        <a:graphic>
          <a:graphicData uri="http://schemas.openxmlformats.org/drawingml/2006/table">
            <a:tbl>
              <a:tblPr firstRow="1" bandRow="1">
                <a:tableStyleId>{616DA210-FB5B-4158-B5E0-FEB733F419BA}</a:tableStyleId>
              </a:tblPr>
              <a:tblGrid>
                <a:gridCol w="4091542">
                  <a:extLst>
                    <a:ext uri="{9D8B030D-6E8A-4147-A177-3AD203B41FA5}">
                      <a16:colId xmlns:a16="http://schemas.microsoft.com/office/drawing/2014/main" val="3415826052"/>
                    </a:ext>
                  </a:extLst>
                </a:gridCol>
                <a:gridCol w="4091542">
                  <a:extLst>
                    <a:ext uri="{9D8B030D-6E8A-4147-A177-3AD203B41FA5}">
                      <a16:colId xmlns:a16="http://schemas.microsoft.com/office/drawing/2014/main" val="3300156016"/>
                    </a:ext>
                  </a:extLst>
                </a:gridCol>
              </a:tblGrid>
              <a:tr h="2023564">
                <a:tc>
                  <a:txBody>
                    <a:bodyPr/>
                    <a:lstStyle/>
                    <a:p>
                      <a:r>
                        <a:rPr lang="en-US" sz="1600" b="1" i="1" dirty="0">
                          <a:solidFill>
                            <a:schemeClr val="bg1"/>
                          </a:solidFill>
                        </a:rPr>
                        <a:t>1) failed to successfully complete their continuing education requirements, including but not limited, to completing all required firearms qualifications</a:t>
                      </a:r>
                      <a:endParaRPr lang="en-US" sz="1600" b="1" dirty="0">
                        <a:solidFill>
                          <a:schemeClr val="bg1"/>
                        </a:solidFill>
                      </a:endParaRPr>
                    </a:p>
                  </a:txBody>
                  <a:tcPr>
                    <a:solidFill>
                      <a:schemeClr val="accent1">
                        <a:lumMod val="20000"/>
                        <a:lumOff val="80000"/>
                      </a:schemeClr>
                    </a:solidFill>
                  </a:tcPr>
                </a:tc>
                <a:tc>
                  <a:txBody>
                    <a:bodyPr/>
                    <a:lstStyle/>
                    <a:p>
                      <a:r>
                        <a:rPr lang="en-US" sz="1600" b="1" i="1" dirty="0">
                          <a:solidFill>
                            <a:schemeClr val="bg1"/>
                          </a:solidFill>
                        </a:rPr>
                        <a:t>3) had a law enforcement license or certification revoked, suspended, or annulled by any lawful certifying or licensing authority, had other adverse licensure action taken against the LEO by any lawful certifying or licensing authority, or was denied a license or certification by any lawful certifying or licensing authority; </a:t>
                      </a:r>
                      <a:endParaRPr lang="en-US" sz="1600" b="1" dirty="0">
                        <a:solidFill>
                          <a:schemeClr val="bg1"/>
                        </a:solidFill>
                      </a:endParaRPr>
                    </a:p>
                  </a:txBody>
                  <a:tcPr>
                    <a:solidFill>
                      <a:schemeClr val="accent1">
                        <a:lumMod val="20000"/>
                        <a:lumOff val="80000"/>
                      </a:schemeClr>
                    </a:solidFill>
                  </a:tcPr>
                </a:tc>
                <a:extLst>
                  <a:ext uri="{0D108BD9-81ED-4DB2-BD59-A6C34878D82A}">
                    <a16:rowId xmlns:a16="http://schemas.microsoft.com/office/drawing/2014/main" val="1312307496"/>
                  </a:ext>
                </a:extLst>
              </a:tr>
              <a:tr h="28068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dirty="0">
                          <a:solidFill>
                            <a:schemeClr val="bg1"/>
                          </a:solidFill>
                        </a:rPr>
                        <a:t>2) failed to notify PTC or the employing LEO Unit within 2 days of being charged with a crime or any other legal action resulting in a mandatory denial or adverse licensure action; </a:t>
                      </a:r>
                      <a:endParaRPr lang="en-US" sz="1600" b="1" dirty="0">
                        <a:solidFill>
                          <a:schemeClr val="bg1"/>
                        </a:solidFill>
                      </a:endParaRPr>
                    </a:p>
                    <a:p>
                      <a:endParaRPr lang="en-US" sz="1600" b="1" dirty="0">
                        <a:solidFill>
                          <a:schemeClr val="bg1"/>
                        </a:solidFill>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dirty="0">
                          <a:solidFill>
                            <a:schemeClr val="bg1"/>
                          </a:solidFill>
                        </a:rPr>
                        <a:t>4) failed to notify the PTC or the employing LEO unit within 2 days of having had a law enforcement license or certification revoked, suspended, or annulled by any lawful certifying or licensing authority, having been the subject of other adverse licensure action taken against the LEO by any lawful certifying or licensing authority, or denied a license or certification by any lawful certifying or licensing authority</a:t>
                      </a:r>
                      <a:endParaRPr lang="en-US" sz="1600" b="1" dirty="0">
                        <a:solidFill>
                          <a:schemeClr val="bg1"/>
                        </a:solidFill>
                      </a:endParaRPr>
                    </a:p>
                    <a:p>
                      <a:endParaRPr lang="en-US" sz="1600" b="1" dirty="0">
                        <a:solidFill>
                          <a:schemeClr val="bg1"/>
                        </a:solidFill>
                      </a:endParaRPr>
                    </a:p>
                  </a:txBody>
                  <a:tcPr>
                    <a:solidFill>
                      <a:schemeClr val="accent1">
                        <a:lumMod val="20000"/>
                        <a:lumOff val="80000"/>
                      </a:schemeClr>
                    </a:solidFill>
                  </a:tcPr>
                </a:tc>
                <a:extLst>
                  <a:ext uri="{0D108BD9-81ED-4DB2-BD59-A6C34878D82A}">
                    <a16:rowId xmlns:a16="http://schemas.microsoft.com/office/drawing/2014/main" val="1026274060"/>
                  </a:ext>
                </a:extLst>
              </a:tr>
            </a:tbl>
          </a:graphicData>
        </a:graphic>
      </p:graphicFrame>
    </p:spTree>
    <p:extLst>
      <p:ext uri="{BB962C8B-B14F-4D97-AF65-F5344CB8AC3E}">
        <p14:creationId xmlns:p14="http://schemas.microsoft.com/office/powerpoint/2010/main" val="6342553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38603" y="1128408"/>
            <a:ext cx="2947482" cy="4601183"/>
          </a:xfrm>
        </p:spPr>
        <p:txBody>
          <a:bodyPr>
            <a:normAutofit fontScale="90000"/>
          </a:bodyPr>
          <a:lstStyle/>
          <a:p>
            <a:r>
              <a:rPr lang="en-US" u="sng" dirty="0"/>
              <a:t>Grounds for License Denial or Adverse Action</a:t>
            </a:r>
            <a:br>
              <a:rPr lang="en-US" u="sng" dirty="0"/>
            </a:br>
            <a:br>
              <a:rPr lang="en-US" u="sng" dirty="0"/>
            </a:br>
            <a:r>
              <a:rPr lang="en-US" sz="3100" u="sng" dirty="0"/>
              <a:t>N.J.S.A. </a:t>
            </a:r>
            <a:br>
              <a:rPr lang="en-US" sz="3100" dirty="0"/>
            </a:br>
            <a:r>
              <a:rPr lang="en-US" sz="3100" dirty="0"/>
              <a:t>52: 17B-71c </a:t>
            </a:r>
            <a:br>
              <a:rPr lang="en-US" sz="3100" dirty="0"/>
            </a:br>
            <a:br>
              <a:rPr lang="en-US" sz="3100" dirty="0"/>
            </a:br>
            <a:r>
              <a:rPr lang="en-US" sz="3100" u="sng" dirty="0"/>
              <a:t>N.J.S.A. </a:t>
            </a:r>
            <a:br>
              <a:rPr lang="en-US" sz="3100" dirty="0"/>
            </a:br>
            <a:r>
              <a:rPr lang="en-US" sz="3100" dirty="0"/>
              <a:t>52: 17B-71d </a:t>
            </a:r>
            <a:br>
              <a:rPr lang="en-US" sz="3100" dirty="0"/>
            </a:br>
            <a:br>
              <a:rPr lang="en-US" sz="3100" dirty="0"/>
            </a:br>
            <a:r>
              <a:rPr lang="en-US" sz="3100" u="sng" dirty="0"/>
              <a:t>N.J.A.C. </a:t>
            </a:r>
            <a:r>
              <a:rPr lang="en-US" sz="3100" dirty="0"/>
              <a:t>13: 1-11.5</a:t>
            </a:r>
            <a:br>
              <a:rPr lang="en-US" sz="3100" dirty="0"/>
            </a:br>
            <a:br>
              <a:rPr lang="en-US" sz="3100" dirty="0"/>
            </a:br>
            <a:r>
              <a:rPr lang="en-US" sz="3100" u="sng" dirty="0"/>
              <a:t>N.J.A.C. </a:t>
            </a:r>
            <a:r>
              <a:rPr lang="en-US" sz="3100" dirty="0"/>
              <a:t>13: 1-12.1</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622005" y="418940"/>
            <a:ext cx="8069813" cy="1582580"/>
          </a:xfrm>
        </p:spPr>
        <p:txBody>
          <a:bodyPr>
            <a:normAutofit/>
          </a:bodyPr>
          <a:lstStyle/>
          <a:p>
            <a:pPr marL="0" indent="0">
              <a:buNone/>
            </a:pPr>
            <a:endParaRPr lang="en-US" sz="2400" b="1" u="sng" dirty="0"/>
          </a:p>
          <a:p>
            <a:r>
              <a:rPr lang="en-US" sz="2400" dirty="0">
                <a:solidFill>
                  <a:schemeClr val="tx2"/>
                </a:solidFill>
              </a:rPr>
              <a:t>The PTC </a:t>
            </a:r>
            <a:r>
              <a:rPr lang="en-US" sz="2400" b="1" dirty="0">
                <a:solidFill>
                  <a:schemeClr val="tx2"/>
                </a:solidFill>
              </a:rPr>
              <a:t>may deny any license or take adverse action </a:t>
            </a:r>
            <a:r>
              <a:rPr lang="en-US" sz="2400" dirty="0">
                <a:solidFill>
                  <a:schemeClr val="tx2"/>
                </a:solidFill>
              </a:rPr>
              <a:t>if there is a preponderance of the evidence that the Applicant failed to discharge legal obligations, as evidenced by proof:</a:t>
            </a:r>
          </a:p>
        </p:txBody>
      </p:sp>
      <p:sp>
        <p:nvSpPr>
          <p:cNvPr id="4" name="Slide Number Placeholder 3">
            <a:extLst>
              <a:ext uri="{FF2B5EF4-FFF2-40B4-BE49-F238E27FC236}">
                <a16:creationId xmlns:a16="http://schemas.microsoft.com/office/drawing/2014/main" id="{0A5B7133-C065-401B-A262-D3DFC6CB6B82}"/>
              </a:ext>
            </a:extLst>
          </p:cNvPr>
          <p:cNvSpPr>
            <a:spLocks noGrp="1"/>
          </p:cNvSpPr>
          <p:nvPr>
            <p:ph type="sldNum" sz="quarter" idx="12"/>
          </p:nvPr>
        </p:nvSpPr>
        <p:spPr/>
        <p:txBody>
          <a:bodyPr/>
          <a:lstStyle/>
          <a:p>
            <a:fld id="{4FAB73BC-B049-4115-A692-8D63A059BFB8}" type="slidenum">
              <a:rPr lang="en-US" smtClean="0"/>
              <a:pPr/>
              <a:t>42</a:t>
            </a:fld>
            <a:endParaRPr lang="en-US" dirty="0"/>
          </a:p>
        </p:txBody>
      </p:sp>
      <p:graphicFrame>
        <p:nvGraphicFramePr>
          <p:cNvPr id="5" name="Table 4">
            <a:extLst>
              <a:ext uri="{FF2B5EF4-FFF2-40B4-BE49-F238E27FC236}">
                <a16:creationId xmlns:a16="http://schemas.microsoft.com/office/drawing/2014/main" id="{C78FF9B8-4D52-40AC-B0A0-ADCE7EA545D2}"/>
              </a:ext>
            </a:extLst>
          </p:cNvPr>
          <p:cNvGraphicFramePr>
            <a:graphicFrameLocks noGrp="1"/>
          </p:cNvGraphicFramePr>
          <p:nvPr>
            <p:extLst>
              <p:ext uri="{D42A27DB-BD31-4B8C-83A1-F6EECF244321}">
                <p14:modId xmlns:p14="http://schemas.microsoft.com/office/powerpoint/2010/main" val="903122580"/>
              </p:ext>
            </p:extLst>
          </p:nvPr>
        </p:nvGraphicFramePr>
        <p:xfrm>
          <a:off x="3622005" y="2545715"/>
          <a:ext cx="8128000" cy="3566160"/>
        </p:xfrm>
        <a:graphic>
          <a:graphicData uri="http://schemas.openxmlformats.org/drawingml/2006/table">
            <a:tbl>
              <a:tblPr firstRow="1" bandRow="1">
                <a:tableStyleId>{9D7B26C5-4107-4FEC-AEDC-1716B250A1EF}</a:tableStyleId>
              </a:tblPr>
              <a:tblGrid>
                <a:gridCol w="4064000">
                  <a:extLst>
                    <a:ext uri="{9D8B030D-6E8A-4147-A177-3AD203B41FA5}">
                      <a16:colId xmlns:a16="http://schemas.microsoft.com/office/drawing/2014/main" val="2454554429"/>
                    </a:ext>
                  </a:extLst>
                </a:gridCol>
                <a:gridCol w="4064000">
                  <a:extLst>
                    <a:ext uri="{9D8B030D-6E8A-4147-A177-3AD203B41FA5}">
                      <a16:colId xmlns:a16="http://schemas.microsoft.com/office/drawing/2014/main" val="3277919088"/>
                    </a:ext>
                  </a:extLst>
                </a:gridCol>
              </a:tblGrid>
              <a:tr h="576012">
                <a:tc>
                  <a:txBody>
                    <a:bodyPr/>
                    <a:lstStyle/>
                    <a:p>
                      <a:r>
                        <a:rPr lang="en-US" b="1" dirty="0">
                          <a:solidFill>
                            <a:schemeClr val="bg1"/>
                          </a:solidFill>
                        </a:rPr>
                        <a:t>1) Applicant knowingly failed to make court order child support payments</a:t>
                      </a:r>
                    </a:p>
                  </a:txBody>
                  <a:tcPr>
                    <a:solidFill>
                      <a:schemeClr val="accent1">
                        <a:lumMod val="20000"/>
                        <a:lumOff val="80000"/>
                      </a:schemeClr>
                    </a:solidFill>
                  </a:tcPr>
                </a:tc>
                <a:tc>
                  <a:txBody>
                    <a:bodyPr/>
                    <a:lstStyle/>
                    <a:p>
                      <a:r>
                        <a:rPr lang="en-US" b="1" dirty="0">
                          <a:solidFill>
                            <a:schemeClr val="bg1"/>
                          </a:solidFill>
                        </a:rPr>
                        <a:t>4)  Applicant knowingly  failed to properly file federal and NJ state tax returns, as well as any other applicable tax returns</a:t>
                      </a:r>
                    </a:p>
                  </a:txBody>
                  <a:tcPr>
                    <a:solidFill>
                      <a:schemeClr val="accent1">
                        <a:lumMod val="20000"/>
                        <a:lumOff val="80000"/>
                      </a:schemeClr>
                    </a:solidFill>
                  </a:tcPr>
                </a:tc>
                <a:extLst>
                  <a:ext uri="{0D108BD9-81ED-4DB2-BD59-A6C34878D82A}">
                    <a16:rowId xmlns:a16="http://schemas.microsoft.com/office/drawing/2014/main" val="3315445114"/>
                  </a:ext>
                </a:extLst>
              </a:tr>
              <a:tr h="370840">
                <a:tc>
                  <a:txBody>
                    <a:bodyPr/>
                    <a:lstStyle/>
                    <a:p>
                      <a:r>
                        <a:rPr lang="en-US" b="1" dirty="0">
                          <a:solidFill>
                            <a:schemeClr val="bg1"/>
                          </a:solidFill>
                        </a:rPr>
                        <a:t>2)  Applicant  knowingly failed to make court-ordered payments of family support maintenance</a:t>
                      </a:r>
                    </a:p>
                  </a:txBody>
                  <a:tcPr>
                    <a:solidFill>
                      <a:schemeClr val="accent1">
                        <a:lumMod val="20000"/>
                        <a:lumOff val="80000"/>
                      </a:schemeClr>
                    </a:solidFill>
                  </a:tcPr>
                </a:tc>
                <a:tc>
                  <a:txBody>
                    <a:bodyPr/>
                    <a:lstStyle/>
                    <a:p>
                      <a:r>
                        <a:rPr lang="en-US" b="1" dirty="0">
                          <a:solidFill>
                            <a:schemeClr val="bg1"/>
                          </a:solidFill>
                        </a:rPr>
                        <a:t>5) Applicant knowingly failed to pay any tax, deposit or penalty</a:t>
                      </a:r>
                    </a:p>
                  </a:txBody>
                  <a:tcPr>
                    <a:solidFill>
                      <a:schemeClr val="accent1">
                        <a:lumMod val="20000"/>
                        <a:lumOff val="80000"/>
                      </a:schemeClr>
                    </a:solidFill>
                  </a:tcPr>
                </a:tc>
                <a:extLst>
                  <a:ext uri="{0D108BD9-81ED-4DB2-BD59-A6C34878D82A}">
                    <a16:rowId xmlns:a16="http://schemas.microsoft.com/office/drawing/2014/main" val="3046817770"/>
                  </a:ext>
                </a:extLst>
              </a:tr>
              <a:tr h="370840">
                <a:tc>
                  <a:txBody>
                    <a:bodyPr/>
                    <a:lstStyle/>
                    <a:p>
                      <a:r>
                        <a:rPr lang="en-US" b="1" dirty="0">
                          <a:solidFill>
                            <a:schemeClr val="bg1"/>
                          </a:solidFill>
                        </a:rPr>
                        <a:t>3) Applicant knowingly  failed to make court ordered payments for birth expenses</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chemeClr val="bg1"/>
                          </a:solidFill>
                        </a:rPr>
                        <a:t>6) Applicant knowingly failed to make any other court ordered support payments for any child or former spouse</a:t>
                      </a:r>
                    </a:p>
                    <a:p>
                      <a:endParaRPr lang="en-US" b="1" dirty="0">
                        <a:solidFill>
                          <a:schemeClr val="bg1"/>
                        </a:solidFill>
                      </a:endParaRPr>
                    </a:p>
                  </a:txBody>
                  <a:tcPr>
                    <a:solidFill>
                      <a:schemeClr val="accent1">
                        <a:lumMod val="20000"/>
                        <a:lumOff val="80000"/>
                      </a:schemeClr>
                    </a:solidFill>
                  </a:tcPr>
                </a:tc>
                <a:extLst>
                  <a:ext uri="{0D108BD9-81ED-4DB2-BD59-A6C34878D82A}">
                    <a16:rowId xmlns:a16="http://schemas.microsoft.com/office/drawing/2014/main" val="700040295"/>
                  </a:ext>
                </a:extLst>
              </a:tr>
            </a:tbl>
          </a:graphicData>
        </a:graphic>
      </p:graphicFrame>
    </p:spTree>
    <p:extLst>
      <p:ext uri="{BB962C8B-B14F-4D97-AF65-F5344CB8AC3E}">
        <p14:creationId xmlns:p14="http://schemas.microsoft.com/office/powerpoint/2010/main" val="19298380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38603" y="1038186"/>
            <a:ext cx="2947482" cy="4601183"/>
          </a:xfrm>
        </p:spPr>
        <p:txBody>
          <a:bodyPr>
            <a:normAutofit fontScale="90000"/>
          </a:bodyPr>
          <a:lstStyle/>
          <a:p>
            <a:r>
              <a:rPr lang="en-US" u="sng" dirty="0"/>
              <a:t>Grounds for License Denial or Adverse Action</a:t>
            </a:r>
            <a:br>
              <a:rPr lang="en-US" u="sng" dirty="0"/>
            </a:br>
            <a:br>
              <a:rPr lang="en-US" u="sng" dirty="0"/>
            </a:br>
            <a:r>
              <a:rPr lang="en-US" sz="3100" u="sng" dirty="0"/>
              <a:t>N.J.S.A. </a:t>
            </a:r>
            <a:br>
              <a:rPr lang="en-US" sz="3100" dirty="0"/>
            </a:br>
            <a:r>
              <a:rPr lang="en-US" sz="3100" dirty="0"/>
              <a:t>52: 17B-71c </a:t>
            </a:r>
            <a:br>
              <a:rPr lang="en-US" sz="3100" dirty="0"/>
            </a:br>
            <a:br>
              <a:rPr lang="en-US" sz="3100" dirty="0"/>
            </a:br>
            <a:r>
              <a:rPr lang="en-US" sz="3100" u="sng" dirty="0"/>
              <a:t>N.J.S.A. </a:t>
            </a:r>
            <a:br>
              <a:rPr lang="en-US" sz="3100" dirty="0"/>
            </a:br>
            <a:r>
              <a:rPr lang="en-US" sz="3100" dirty="0"/>
              <a:t>52: 17B-71d </a:t>
            </a:r>
            <a:br>
              <a:rPr lang="en-US" sz="3100" dirty="0"/>
            </a:br>
            <a:br>
              <a:rPr lang="en-US" sz="3100" dirty="0"/>
            </a:br>
            <a:r>
              <a:rPr lang="en-US" sz="3100" u="sng" dirty="0"/>
              <a:t>N.J.A.C. </a:t>
            </a:r>
            <a:r>
              <a:rPr lang="en-US" sz="3100" dirty="0"/>
              <a:t>13: 1-11.5</a:t>
            </a:r>
            <a:br>
              <a:rPr lang="en-US" sz="3100" dirty="0"/>
            </a:br>
            <a:br>
              <a:rPr lang="en-US" sz="3100" dirty="0"/>
            </a:br>
            <a:r>
              <a:rPr lang="en-US" sz="3100" u="sng" dirty="0"/>
              <a:t>N.J.A.C. </a:t>
            </a:r>
            <a:r>
              <a:rPr lang="en-US" sz="3100" dirty="0"/>
              <a:t>13: 1-12.1</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640667" y="590309"/>
            <a:ext cx="8069813" cy="5990965"/>
          </a:xfrm>
        </p:spPr>
        <p:txBody>
          <a:bodyPr>
            <a:normAutofit/>
          </a:bodyPr>
          <a:lstStyle/>
          <a:p>
            <a:pPr marL="0" indent="0">
              <a:buNone/>
            </a:pPr>
            <a:endParaRPr lang="en-US" sz="2400" b="1" u="sng" dirty="0"/>
          </a:p>
          <a:p>
            <a:pPr marL="0" indent="0">
              <a:buNone/>
            </a:pPr>
            <a:r>
              <a:rPr lang="en-US" sz="2400" b="1" dirty="0">
                <a:solidFill>
                  <a:schemeClr val="tx2"/>
                </a:solidFill>
              </a:rPr>
              <a:t>The PTC may deny any license application or take adverse action if:  </a:t>
            </a:r>
          </a:p>
          <a:p>
            <a:pPr marL="0" indent="0">
              <a:buNone/>
            </a:pPr>
            <a:endParaRPr lang="en-US" dirty="0"/>
          </a:p>
          <a:p>
            <a:pPr lvl="1"/>
            <a:r>
              <a:rPr lang="en-US" sz="2400" i="1" dirty="0">
                <a:solidFill>
                  <a:schemeClr val="tx2"/>
                </a:solidFill>
              </a:rPr>
              <a:t>There is a preponderance of the evidence that </a:t>
            </a:r>
            <a:r>
              <a:rPr lang="en-US" sz="2400" b="1" i="1" u="sng" dirty="0">
                <a:solidFill>
                  <a:schemeClr val="tx2"/>
                </a:solidFill>
              </a:rPr>
              <a:t>the Applicant is placed or participating in a PTI program </a:t>
            </a:r>
            <a:r>
              <a:rPr lang="en-US" sz="2400" i="1" dirty="0">
                <a:solidFill>
                  <a:schemeClr val="tx2"/>
                </a:solidFill>
              </a:rPr>
              <a:t>in New Jersey, or any state or federal jurisdiction; </a:t>
            </a:r>
          </a:p>
          <a:p>
            <a:pPr lvl="1"/>
            <a:r>
              <a:rPr lang="en-US" sz="2400" i="1" dirty="0">
                <a:solidFill>
                  <a:schemeClr val="tx2"/>
                </a:solidFill>
              </a:rPr>
              <a:t>There is a preponderance of the evidence that </a:t>
            </a:r>
            <a:r>
              <a:rPr lang="en-US" sz="2400" b="1" i="1" u="sng" dirty="0">
                <a:solidFill>
                  <a:schemeClr val="tx2"/>
                </a:solidFill>
              </a:rPr>
              <a:t>the Applicant committed a crime involving moral turpitude</a:t>
            </a:r>
            <a:r>
              <a:rPr lang="en-US" sz="2400" i="1" dirty="0">
                <a:solidFill>
                  <a:schemeClr val="tx2"/>
                </a:solidFill>
              </a:rPr>
              <a:t>, regardless whether or not the charges resulted in a conviction;  </a:t>
            </a:r>
          </a:p>
          <a:p>
            <a:endParaRPr lang="en-US" dirty="0"/>
          </a:p>
          <a:p>
            <a:endParaRPr lang="en-US" dirty="0"/>
          </a:p>
        </p:txBody>
      </p:sp>
      <p:sp>
        <p:nvSpPr>
          <p:cNvPr id="4" name="Slide Number Placeholder 3">
            <a:extLst>
              <a:ext uri="{FF2B5EF4-FFF2-40B4-BE49-F238E27FC236}">
                <a16:creationId xmlns:a16="http://schemas.microsoft.com/office/drawing/2014/main" id="{0A5B7133-C065-401B-A262-D3DFC6CB6B82}"/>
              </a:ext>
            </a:extLst>
          </p:cNvPr>
          <p:cNvSpPr>
            <a:spLocks noGrp="1"/>
          </p:cNvSpPr>
          <p:nvPr>
            <p:ph type="sldNum" sz="quarter" idx="12"/>
          </p:nvPr>
        </p:nvSpPr>
        <p:spPr/>
        <p:txBody>
          <a:bodyPr/>
          <a:lstStyle/>
          <a:p>
            <a:fld id="{4FAB73BC-B049-4115-A692-8D63A059BFB8}" type="slidenum">
              <a:rPr lang="en-US" smtClean="0"/>
              <a:pPr/>
              <a:t>43</a:t>
            </a:fld>
            <a:endParaRPr lang="en-US" dirty="0"/>
          </a:p>
        </p:txBody>
      </p:sp>
    </p:spTree>
    <p:extLst>
      <p:ext uri="{BB962C8B-B14F-4D97-AF65-F5344CB8AC3E}">
        <p14:creationId xmlns:p14="http://schemas.microsoft.com/office/powerpoint/2010/main" val="25309805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38603" y="1128408"/>
            <a:ext cx="2947482" cy="4601183"/>
          </a:xfrm>
        </p:spPr>
        <p:txBody>
          <a:bodyPr>
            <a:normAutofit fontScale="90000"/>
          </a:bodyPr>
          <a:lstStyle/>
          <a:p>
            <a:r>
              <a:rPr lang="en-US" u="sng" dirty="0"/>
              <a:t>Grounds for License Denial or Adverse Action</a:t>
            </a:r>
            <a:br>
              <a:rPr lang="en-US" u="sng" dirty="0"/>
            </a:br>
            <a:br>
              <a:rPr lang="en-US" u="sng" dirty="0"/>
            </a:br>
            <a:r>
              <a:rPr lang="en-US" sz="3100" u="sng" dirty="0"/>
              <a:t>N.J.S.A. </a:t>
            </a:r>
            <a:br>
              <a:rPr lang="en-US" sz="3100" dirty="0"/>
            </a:br>
            <a:r>
              <a:rPr lang="en-US" sz="3100" dirty="0"/>
              <a:t>52: 17B-71c </a:t>
            </a:r>
            <a:br>
              <a:rPr lang="en-US" sz="3100" dirty="0"/>
            </a:br>
            <a:br>
              <a:rPr lang="en-US" sz="3100" dirty="0"/>
            </a:br>
            <a:r>
              <a:rPr lang="en-US" sz="3100" u="sng" dirty="0"/>
              <a:t>N.J.S.A. </a:t>
            </a:r>
            <a:br>
              <a:rPr lang="en-US" sz="3100" dirty="0"/>
            </a:br>
            <a:r>
              <a:rPr lang="en-US" sz="3100" dirty="0"/>
              <a:t>52: 17B-71d </a:t>
            </a:r>
            <a:br>
              <a:rPr lang="en-US" sz="3100" dirty="0"/>
            </a:br>
            <a:br>
              <a:rPr lang="en-US" sz="3100" dirty="0"/>
            </a:br>
            <a:r>
              <a:rPr lang="en-US" sz="3100" u="sng" dirty="0"/>
              <a:t>N.J.A.C. </a:t>
            </a:r>
            <a:r>
              <a:rPr lang="en-US" sz="3100" dirty="0"/>
              <a:t>13: 1-11.5</a:t>
            </a:r>
            <a:br>
              <a:rPr lang="en-US" sz="3100" dirty="0"/>
            </a:br>
            <a:br>
              <a:rPr lang="en-US" sz="3100" dirty="0"/>
            </a:br>
            <a:r>
              <a:rPr lang="en-US" sz="3100" u="sng" dirty="0"/>
              <a:t>N.J.A.C. </a:t>
            </a:r>
            <a:r>
              <a:rPr lang="en-US" sz="3100" dirty="0"/>
              <a:t>13: 1-12.1</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640667" y="653143"/>
            <a:ext cx="8069813" cy="5928131"/>
          </a:xfrm>
        </p:spPr>
        <p:txBody>
          <a:bodyPr>
            <a:normAutofit/>
          </a:bodyPr>
          <a:lstStyle/>
          <a:p>
            <a:pPr marL="0" indent="0" algn="ctr">
              <a:buNone/>
            </a:pPr>
            <a:endParaRPr lang="en-US" sz="2400" b="1" u="sng" dirty="0"/>
          </a:p>
          <a:p>
            <a:pPr marL="0" indent="0">
              <a:buNone/>
            </a:pPr>
            <a:r>
              <a:rPr lang="en-US" sz="2400" b="1" u="sng" dirty="0"/>
              <a:t>Restraining orders, FERPOs and TERPOs</a:t>
            </a:r>
            <a:r>
              <a:rPr lang="en-US" sz="2400" dirty="0"/>
              <a:t>:  </a:t>
            </a:r>
          </a:p>
          <a:p>
            <a:pPr marL="0" indent="0">
              <a:buNone/>
            </a:pPr>
            <a:endParaRPr lang="en-US" sz="2400" dirty="0"/>
          </a:p>
          <a:p>
            <a:pPr lvl="1"/>
            <a:r>
              <a:rPr lang="en-US" sz="2200" dirty="0"/>
              <a:t>the issuance of an FRO requires a court to find a predicate act of domestic violence pursuant to </a:t>
            </a:r>
            <a:r>
              <a:rPr lang="en-US" sz="2200" u="sng" dirty="0"/>
              <a:t>N.J.S.A. </a:t>
            </a:r>
            <a:r>
              <a:rPr lang="en-US" sz="2200" dirty="0"/>
              <a:t>2C:25-19. </a:t>
            </a:r>
          </a:p>
          <a:p>
            <a:pPr lvl="1"/>
            <a:r>
              <a:rPr lang="en-US" sz="2200" dirty="0"/>
              <a:t>Civil proceeding where the standard of proof is “preponderance of the evidence”.  </a:t>
            </a:r>
          </a:p>
          <a:p>
            <a:pPr lvl="1"/>
            <a:r>
              <a:rPr lang="en-US" sz="2200" dirty="0"/>
              <a:t>Thus, if an FRO is entered, it means a court has found that there is a “preponderance of the evidence” that the officer committed an act of domestic violence. </a:t>
            </a:r>
          </a:p>
          <a:p>
            <a:pPr lvl="1"/>
            <a:r>
              <a:rPr lang="en-US" sz="2200" dirty="0"/>
              <a:t>The entry of a TRO, ITRO, FRO, ERPO, TERPO, or Domestic Violence Conviction makes the officer a certain person not to possess a firearm pursuant to N.J.S.A. 2C:39-7, and will result in license denial or revocation. </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0A5B7133-C065-401B-A262-D3DFC6CB6B82}"/>
              </a:ext>
            </a:extLst>
          </p:cNvPr>
          <p:cNvSpPr>
            <a:spLocks noGrp="1"/>
          </p:cNvSpPr>
          <p:nvPr>
            <p:ph type="sldNum" sz="quarter" idx="12"/>
          </p:nvPr>
        </p:nvSpPr>
        <p:spPr/>
        <p:txBody>
          <a:bodyPr/>
          <a:lstStyle/>
          <a:p>
            <a:fld id="{4FAB73BC-B049-4115-A692-8D63A059BFB8}" type="slidenum">
              <a:rPr lang="en-US" smtClean="0"/>
              <a:pPr/>
              <a:t>44</a:t>
            </a:fld>
            <a:endParaRPr lang="en-US" dirty="0"/>
          </a:p>
        </p:txBody>
      </p:sp>
    </p:spTree>
    <p:extLst>
      <p:ext uri="{BB962C8B-B14F-4D97-AF65-F5344CB8AC3E}">
        <p14:creationId xmlns:p14="http://schemas.microsoft.com/office/powerpoint/2010/main" val="4979311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38603" y="1128408"/>
            <a:ext cx="2947482" cy="4601183"/>
          </a:xfrm>
        </p:spPr>
        <p:txBody>
          <a:bodyPr>
            <a:normAutofit fontScale="90000"/>
          </a:bodyPr>
          <a:lstStyle/>
          <a:p>
            <a:r>
              <a:rPr lang="en-US" u="sng" dirty="0"/>
              <a:t>Grounds for License Denial or Adverse Action</a:t>
            </a:r>
            <a:br>
              <a:rPr lang="en-US" u="sng" dirty="0"/>
            </a:br>
            <a:br>
              <a:rPr lang="en-US" u="sng" dirty="0"/>
            </a:br>
            <a:r>
              <a:rPr lang="en-US" sz="3100" u="sng" dirty="0"/>
              <a:t>N.J.S.A. </a:t>
            </a:r>
            <a:br>
              <a:rPr lang="en-US" sz="3100" dirty="0"/>
            </a:br>
            <a:r>
              <a:rPr lang="en-US" sz="3100" dirty="0"/>
              <a:t>52: 17B-71c </a:t>
            </a:r>
            <a:br>
              <a:rPr lang="en-US" sz="3100" dirty="0"/>
            </a:br>
            <a:br>
              <a:rPr lang="en-US" sz="3100" dirty="0"/>
            </a:br>
            <a:r>
              <a:rPr lang="en-US" sz="3100" u="sng" dirty="0"/>
              <a:t>N.J.S.A. </a:t>
            </a:r>
            <a:br>
              <a:rPr lang="en-US" sz="3100" dirty="0"/>
            </a:br>
            <a:r>
              <a:rPr lang="en-US" sz="3100" dirty="0"/>
              <a:t>52: 17B-71d </a:t>
            </a:r>
            <a:br>
              <a:rPr lang="en-US" sz="3100" dirty="0"/>
            </a:br>
            <a:br>
              <a:rPr lang="en-US" sz="3100" dirty="0"/>
            </a:br>
            <a:r>
              <a:rPr lang="en-US" sz="3100" u="sng" dirty="0"/>
              <a:t>N.J.A.C. </a:t>
            </a:r>
            <a:r>
              <a:rPr lang="en-US" sz="3100" dirty="0"/>
              <a:t>13: 1-11.5 </a:t>
            </a:r>
            <a:br>
              <a:rPr lang="en-US" sz="3100" dirty="0"/>
            </a:br>
            <a:br>
              <a:rPr lang="en-US" sz="3100" dirty="0"/>
            </a:br>
            <a:r>
              <a:rPr lang="en-US" sz="3100" u="sng" dirty="0"/>
              <a:t>N.J.A.C. </a:t>
            </a:r>
            <a:r>
              <a:rPr lang="en-US" sz="3100" dirty="0"/>
              <a:t>13: 1-12.1</a:t>
            </a:r>
            <a:br>
              <a:rPr lang="en-US" sz="3100" dirty="0"/>
            </a:br>
            <a:r>
              <a:rPr lang="en-US" sz="3200" u="sng" dirty="0"/>
              <a:t>N.J.A.C. </a:t>
            </a:r>
            <a:r>
              <a:rPr lang="en-US" sz="3200" dirty="0"/>
              <a:t>13: 1-10.2</a:t>
            </a:r>
            <a:br>
              <a:rPr lang="en-US" sz="3200" dirty="0"/>
            </a:br>
            <a:br>
              <a:rPr lang="en-US" sz="3200" dirty="0"/>
            </a:br>
            <a:r>
              <a:rPr lang="en-US" sz="3200" u="sng" dirty="0"/>
              <a:t>N.J.A.C. </a:t>
            </a:r>
            <a:r>
              <a:rPr lang="en-US" sz="3200" dirty="0"/>
              <a:t>13: 1-11.2</a:t>
            </a:r>
            <a:endParaRPr lang="en-US" sz="3100" dirty="0"/>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640667" y="876140"/>
            <a:ext cx="8069813" cy="5705134"/>
          </a:xfrm>
        </p:spPr>
        <p:txBody>
          <a:bodyPr>
            <a:normAutofit/>
          </a:bodyPr>
          <a:lstStyle/>
          <a:p>
            <a:pPr marL="0" indent="0">
              <a:buNone/>
            </a:pPr>
            <a:endParaRPr lang="en-US" sz="2400" b="1" u="sng" dirty="0"/>
          </a:p>
          <a:p>
            <a:pPr marL="0" indent="0">
              <a:buNone/>
            </a:pPr>
            <a:r>
              <a:rPr lang="en-US" dirty="0"/>
              <a:t>However, the PTC has some discretion for DWI, Reckless Driving, DP, and PDP convictions if:  </a:t>
            </a:r>
          </a:p>
          <a:p>
            <a:endParaRPr lang="en-US" dirty="0">
              <a:solidFill>
                <a:schemeClr val="tx2"/>
              </a:solidFill>
            </a:endParaRPr>
          </a:p>
          <a:p>
            <a:pPr lvl="1"/>
            <a:r>
              <a:rPr lang="en-US" sz="2000" i="1" dirty="0">
                <a:solidFill>
                  <a:schemeClr val="tx2"/>
                </a:solidFill>
              </a:rPr>
              <a:t>the offense is </a:t>
            </a:r>
            <a:r>
              <a:rPr lang="en-US" sz="2000" b="1" i="1" u="sng" dirty="0">
                <a:solidFill>
                  <a:schemeClr val="tx2"/>
                </a:solidFill>
              </a:rPr>
              <a:t>de </a:t>
            </a:r>
            <a:r>
              <a:rPr lang="en-US" sz="2000" b="1" i="1" u="sng" dirty="0" err="1">
                <a:solidFill>
                  <a:schemeClr val="tx2"/>
                </a:solidFill>
              </a:rPr>
              <a:t>minimus</a:t>
            </a:r>
            <a:r>
              <a:rPr lang="en-US" sz="2000" b="1" i="1" u="sng" dirty="0">
                <a:solidFill>
                  <a:schemeClr val="tx2"/>
                </a:solidFill>
              </a:rPr>
              <a:t> in nature </a:t>
            </a:r>
            <a:r>
              <a:rPr lang="en-US" sz="2000" i="1" dirty="0">
                <a:solidFill>
                  <a:schemeClr val="tx2"/>
                </a:solidFill>
              </a:rPr>
              <a:t>(DP and PDP only);</a:t>
            </a:r>
          </a:p>
          <a:p>
            <a:pPr lvl="1"/>
            <a:r>
              <a:rPr lang="en-US" sz="2000" b="1" i="1" u="sng" dirty="0">
                <a:solidFill>
                  <a:schemeClr val="tx2"/>
                </a:solidFill>
              </a:rPr>
              <a:t>the conviction is inconsequential </a:t>
            </a:r>
            <a:r>
              <a:rPr lang="en-US" sz="2000" i="1" dirty="0">
                <a:solidFill>
                  <a:schemeClr val="tx2"/>
                </a:solidFill>
              </a:rPr>
              <a:t>to the Applicant’s or Licensee’s ability to meet the standards expected of a LEO (DP and PDP only); </a:t>
            </a:r>
          </a:p>
          <a:p>
            <a:pPr lvl="1"/>
            <a:r>
              <a:rPr lang="en-US" sz="2000" b="1" i="1" u="sng" dirty="0">
                <a:solidFill>
                  <a:schemeClr val="tx2"/>
                </a:solidFill>
              </a:rPr>
              <a:t>the conviction occurred 5 years prior</a:t>
            </a:r>
            <a:r>
              <a:rPr lang="en-US" sz="2000" i="1" dirty="0">
                <a:solidFill>
                  <a:schemeClr val="tx2"/>
                </a:solidFill>
              </a:rPr>
              <a:t> to the application for license renewal;</a:t>
            </a:r>
          </a:p>
          <a:p>
            <a:pPr lvl="1"/>
            <a:r>
              <a:rPr lang="en-US" sz="2000" i="1" dirty="0">
                <a:solidFill>
                  <a:schemeClr val="tx2"/>
                </a:solidFill>
              </a:rPr>
              <a:t>Applicant documents </a:t>
            </a:r>
            <a:r>
              <a:rPr lang="en-US" sz="2000" b="1" i="1" u="sng" dirty="0">
                <a:solidFill>
                  <a:schemeClr val="tx2"/>
                </a:solidFill>
              </a:rPr>
              <a:t>they have taken rehabilitative steps since the conviction</a:t>
            </a:r>
            <a:r>
              <a:rPr lang="en-US" sz="2000" i="1" dirty="0">
                <a:solidFill>
                  <a:schemeClr val="tx2"/>
                </a:solidFill>
              </a:rPr>
              <a:t> to become law abiding, i.e. their actions, continuing education, maintaining gainful employment, having no further convictions;</a:t>
            </a:r>
          </a:p>
          <a:p>
            <a:pPr lvl="1"/>
            <a:r>
              <a:rPr lang="en-US" sz="2000" b="1" i="1" u="sng" dirty="0">
                <a:solidFill>
                  <a:schemeClr val="tx2"/>
                </a:solidFill>
              </a:rPr>
              <a:t>The Applicant produces at least 3 letters of recommendation evincing they are of good moral character at the time of the application. </a:t>
            </a:r>
            <a:endParaRPr lang="en-US" dirty="0"/>
          </a:p>
          <a:p>
            <a:endParaRPr lang="en-US" dirty="0"/>
          </a:p>
        </p:txBody>
      </p:sp>
      <p:sp>
        <p:nvSpPr>
          <p:cNvPr id="4" name="Slide Number Placeholder 3">
            <a:extLst>
              <a:ext uri="{FF2B5EF4-FFF2-40B4-BE49-F238E27FC236}">
                <a16:creationId xmlns:a16="http://schemas.microsoft.com/office/drawing/2014/main" id="{0A5B7133-C065-401B-A262-D3DFC6CB6B82}"/>
              </a:ext>
            </a:extLst>
          </p:cNvPr>
          <p:cNvSpPr>
            <a:spLocks noGrp="1"/>
          </p:cNvSpPr>
          <p:nvPr>
            <p:ph type="sldNum" sz="quarter" idx="12"/>
          </p:nvPr>
        </p:nvSpPr>
        <p:spPr/>
        <p:txBody>
          <a:bodyPr/>
          <a:lstStyle/>
          <a:p>
            <a:fld id="{4FAB73BC-B049-4115-A692-8D63A059BFB8}" type="slidenum">
              <a:rPr lang="en-US" smtClean="0"/>
              <a:pPr/>
              <a:t>45</a:t>
            </a:fld>
            <a:endParaRPr lang="en-US" dirty="0"/>
          </a:p>
        </p:txBody>
      </p:sp>
    </p:spTree>
    <p:extLst>
      <p:ext uri="{BB962C8B-B14F-4D97-AF65-F5344CB8AC3E}">
        <p14:creationId xmlns:p14="http://schemas.microsoft.com/office/powerpoint/2010/main" val="11128507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77CF8-143D-4F6F-ACD6-7704FE85CC8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9F90930-D680-49F2-AA91-53264E5AF3A3}"/>
              </a:ext>
            </a:extLst>
          </p:cNvPr>
          <p:cNvSpPr>
            <a:spLocks noGrp="1"/>
          </p:cNvSpPr>
          <p:nvPr>
            <p:ph idx="1"/>
          </p:nvPr>
        </p:nvSpPr>
        <p:spPr/>
        <p:txBody>
          <a:bodyPr>
            <a:normAutofit/>
          </a:bodyPr>
          <a:lstStyle/>
          <a:p>
            <a:pPr marL="0" indent="0" algn="ctr">
              <a:buNone/>
            </a:pPr>
            <a:r>
              <a:rPr lang="en-US" sz="3600" b="1" u="sng" dirty="0"/>
              <a:t>SECTION IV:</a:t>
            </a:r>
          </a:p>
          <a:p>
            <a:pPr marL="0" indent="0" algn="ctr">
              <a:buNone/>
            </a:pPr>
            <a:endParaRPr lang="en-US" sz="3600" b="1" u="sng" dirty="0"/>
          </a:p>
          <a:p>
            <a:pPr marL="0" indent="0" algn="ctr">
              <a:buNone/>
            </a:pPr>
            <a:r>
              <a:rPr lang="en-US" sz="2400" b="1" dirty="0"/>
              <a:t>ADVERSE LICENSE ACTION PROCESS</a:t>
            </a:r>
          </a:p>
        </p:txBody>
      </p:sp>
      <p:sp>
        <p:nvSpPr>
          <p:cNvPr id="4" name="Slide Number Placeholder 3">
            <a:extLst>
              <a:ext uri="{FF2B5EF4-FFF2-40B4-BE49-F238E27FC236}">
                <a16:creationId xmlns:a16="http://schemas.microsoft.com/office/drawing/2014/main" id="{72D2B268-1EE0-4386-86D1-E5AC47F253AC}"/>
              </a:ext>
            </a:extLst>
          </p:cNvPr>
          <p:cNvSpPr>
            <a:spLocks noGrp="1"/>
          </p:cNvSpPr>
          <p:nvPr>
            <p:ph type="sldNum" sz="quarter" idx="12"/>
          </p:nvPr>
        </p:nvSpPr>
        <p:spPr/>
        <p:txBody>
          <a:bodyPr/>
          <a:lstStyle/>
          <a:p>
            <a:fld id="{4FAB73BC-B049-4115-A692-8D63A059BFB8}" type="slidenum">
              <a:rPr lang="en-US" smtClean="0"/>
              <a:pPr/>
              <a:t>46</a:t>
            </a:fld>
            <a:endParaRPr lang="en-US" dirty="0"/>
          </a:p>
        </p:txBody>
      </p:sp>
      <p:pic>
        <p:nvPicPr>
          <p:cNvPr id="5" name="Picture 4">
            <a:extLst>
              <a:ext uri="{FF2B5EF4-FFF2-40B4-BE49-F238E27FC236}">
                <a16:creationId xmlns:a16="http://schemas.microsoft.com/office/drawing/2014/main" id="{1A9496CD-5C6D-4DEA-9505-237349AB3177}"/>
              </a:ext>
            </a:extLst>
          </p:cNvPr>
          <p:cNvPicPr>
            <a:picLocks noChangeAspect="1"/>
          </p:cNvPicPr>
          <p:nvPr/>
        </p:nvPicPr>
        <p:blipFill>
          <a:blip r:embed="rId2"/>
          <a:stretch>
            <a:fillRect/>
          </a:stretch>
        </p:blipFill>
        <p:spPr>
          <a:xfrm>
            <a:off x="-281591" y="1788963"/>
            <a:ext cx="3816426" cy="3270930"/>
          </a:xfrm>
          <a:prstGeom prst="rect">
            <a:avLst/>
          </a:prstGeom>
        </p:spPr>
      </p:pic>
    </p:spTree>
    <p:extLst>
      <p:ext uri="{BB962C8B-B14F-4D97-AF65-F5344CB8AC3E}">
        <p14:creationId xmlns:p14="http://schemas.microsoft.com/office/powerpoint/2010/main" val="3892328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B6BD597-DA2B-4BE5-A397-E55474B1CE12}"/>
              </a:ext>
            </a:extLst>
          </p:cNvPr>
          <p:cNvSpPr>
            <a:spLocks noGrp="1"/>
          </p:cNvSpPr>
          <p:nvPr>
            <p:ph type="sldNum" sz="quarter" idx="12"/>
          </p:nvPr>
        </p:nvSpPr>
        <p:spPr/>
        <p:txBody>
          <a:bodyPr/>
          <a:lstStyle/>
          <a:p>
            <a:fld id="{4FAB73BC-B049-4115-A692-8D63A059BFB8}" type="slidenum">
              <a:rPr lang="en-US" smtClean="0"/>
              <a:pPr/>
              <a:t>47</a:t>
            </a:fld>
            <a:endParaRPr lang="en-US" dirty="0"/>
          </a:p>
        </p:txBody>
      </p:sp>
      <p:sp>
        <p:nvSpPr>
          <p:cNvPr id="3" name="TextBox 2">
            <a:extLst>
              <a:ext uri="{FF2B5EF4-FFF2-40B4-BE49-F238E27FC236}">
                <a16:creationId xmlns:a16="http://schemas.microsoft.com/office/drawing/2014/main" id="{BC4F7A08-80CA-4C85-BBBA-B52F3BF025FA}"/>
              </a:ext>
            </a:extLst>
          </p:cNvPr>
          <p:cNvSpPr txBox="1"/>
          <p:nvPr/>
        </p:nvSpPr>
        <p:spPr>
          <a:xfrm>
            <a:off x="0" y="3807"/>
            <a:ext cx="12165062" cy="769441"/>
          </a:xfrm>
          <a:prstGeom prst="rect">
            <a:avLst/>
          </a:prstGeom>
          <a:noFill/>
        </p:spPr>
        <p:txBody>
          <a:bodyPr wrap="square" rtlCol="0">
            <a:spAutoFit/>
          </a:bodyPr>
          <a:lstStyle/>
          <a:p>
            <a:pPr algn="ctr"/>
            <a:r>
              <a:rPr lang="en-US" sz="4400" b="1" u="sng" dirty="0"/>
              <a:t>Preliminary Review: N.J.A.C. 13:1-15.1</a:t>
            </a:r>
          </a:p>
        </p:txBody>
      </p:sp>
      <p:graphicFrame>
        <p:nvGraphicFramePr>
          <p:cNvPr id="5" name="Diagram 4">
            <a:extLst>
              <a:ext uri="{FF2B5EF4-FFF2-40B4-BE49-F238E27FC236}">
                <a16:creationId xmlns:a16="http://schemas.microsoft.com/office/drawing/2014/main" id="{EA964E2B-D29B-4C9D-BF46-36C8BC77A5B6}"/>
              </a:ext>
            </a:extLst>
          </p:cNvPr>
          <p:cNvGraphicFramePr/>
          <p:nvPr>
            <p:extLst/>
          </p:nvPr>
        </p:nvGraphicFramePr>
        <p:xfrm>
          <a:off x="625033" y="897420"/>
          <a:ext cx="10556111" cy="5824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a:extLst>
              <a:ext uri="{FF2B5EF4-FFF2-40B4-BE49-F238E27FC236}">
                <a16:creationId xmlns:a16="http://schemas.microsoft.com/office/drawing/2014/main" id="{F262D35F-9F4E-4759-83F1-51EDC45BFBB4}"/>
              </a:ext>
            </a:extLst>
          </p:cNvPr>
          <p:cNvGraphicFramePr/>
          <p:nvPr>
            <p:extLst/>
          </p:nvPr>
        </p:nvGraphicFramePr>
        <p:xfrm>
          <a:off x="157065" y="897419"/>
          <a:ext cx="11877869" cy="582405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118443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B6BD597-DA2B-4BE5-A397-E55474B1CE12}"/>
              </a:ext>
            </a:extLst>
          </p:cNvPr>
          <p:cNvSpPr>
            <a:spLocks noGrp="1"/>
          </p:cNvSpPr>
          <p:nvPr>
            <p:ph type="sldNum" sz="quarter" idx="12"/>
          </p:nvPr>
        </p:nvSpPr>
        <p:spPr/>
        <p:txBody>
          <a:bodyPr/>
          <a:lstStyle/>
          <a:p>
            <a:fld id="{4FAB73BC-B049-4115-A692-8D63A059BFB8}" type="slidenum">
              <a:rPr lang="en-US" smtClean="0"/>
              <a:pPr/>
              <a:t>48</a:t>
            </a:fld>
            <a:endParaRPr lang="en-US" dirty="0"/>
          </a:p>
        </p:txBody>
      </p:sp>
      <p:sp>
        <p:nvSpPr>
          <p:cNvPr id="3" name="TextBox 2">
            <a:extLst>
              <a:ext uri="{FF2B5EF4-FFF2-40B4-BE49-F238E27FC236}">
                <a16:creationId xmlns:a16="http://schemas.microsoft.com/office/drawing/2014/main" id="{BC4F7A08-80CA-4C85-BBBA-B52F3BF025FA}"/>
              </a:ext>
            </a:extLst>
          </p:cNvPr>
          <p:cNvSpPr txBox="1"/>
          <p:nvPr/>
        </p:nvSpPr>
        <p:spPr>
          <a:xfrm>
            <a:off x="0" y="3807"/>
            <a:ext cx="12165062" cy="769441"/>
          </a:xfrm>
          <a:prstGeom prst="rect">
            <a:avLst/>
          </a:prstGeom>
          <a:noFill/>
        </p:spPr>
        <p:txBody>
          <a:bodyPr wrap="square" rtlCol="0">
            <a:spAutoFit/>
          </a:bodyPr>
          <a:lstStyle/>
          <a:p>
            <a:pPr algn="ctr"/>
            <a:r>
              <a:rPr lang="en-US" sz="4400" b="1" u="sng" dirty="0"/>
              <a:t>Preliminary Review: N.J.A.C. 13:1-15.1</a:t>
            </a:r>
          </a:p>
        </p:txBody>
      </p:sp>
      <p:graphicFrame>
        <p:nvGraphicFramePr>
          <p:cNvPr id="5" name="Diagram 4">
            <a:extLst>
              <a:ext uri="{FF2B5EF4-FFF2-40B4-BE49-F238E27FC236}">
                <a16:creationId xmlns:a16="http://schemas.microsoft.com/office/drawing/2014/main" id="{79A43EA9-C808-467C-9E19-4DB8D319D4F1}"/>
              </a:ext>
            </a:extLst>
          </p:cNvPr>
          <p:cNvGraphicFramePr/>
          <p:nvPr>
            <p:extLst/>
          </p:nvPr>
        </p:nvGraphicFramePr>
        <p:xfrm>
          <a:off x="333827" y="961901"/>
          <a:ext cx="11470245" cy="56645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17711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B6BD597-DA2B-4BE5-A397-E55474B1CE12}"/>
              </a:ext>
            </a:extLst>
          </p:cNvPr>
          <p:cNvSpPr>
            <a:spLocks noGrp="1"/>
          </p:cNvSpPr>
          <p:nvPr>
            <p:ph type="sldNum" sz="quarter" idx="12"/>
          </p:nvPr>
        </p:nvSpPr>
        <p:spPr/>
        <p:txBody>
          <a:bodyPr/>
          <a:lstStyle/>
          <a:p>
            <a:fld id="{4FAB73BC-B049-4115-A692-8D63A059BFB8}" type="slidenum">
              <a:rPr lang="en-US" smtClean="0"/>
              <a:pPr/>
              <a:t>49</a:t>
            </a:fld>
            <a:endParaRPr lang="en-US" dirty="0"/>
          </a:p>
        </p:txBody>
      </p:sp>
      <p:sp>
        <p:nvSpPr>
          <p:cNvPr id="3" name="TextBox 2">
            <a:extLst>
              <a:ext uri="{FF2B5EF4-FFF2-40B4-BE49-F238E27FC236}">
                <a16:creationId xmlns:a16="http://schemas.microsoft.com/office/drawing/2014/main" id="{BC4F7A08-80CA-4C85-BBBA-B52F3BF025FA}"/>
              </a:ext>
            </a:extLst>
          </p:cNvPr>
          <p:cNvSpPr txBox="1"/>
          <p:nvPr/>
        </p:nvSpPr>
        <p:spPr>
          <a:xfrm>
            <a:off x="0" y="3807"/>
            <a:ext cx="12165062" cy="769441"/>
          </a:xfrm>
          <a:prstGeom prst="rect">
            <a:avLst/>
          </a:prstGeom>
          <a:noFill/>
        </p:spPr>
        <p:txBody>
          <a:bodyPr wrap="square" rtlCol="0">
            <a:spAutoFit/>
          </a:bodyPr>
          <a:lstStyle/>
          <a:p>
            <a:pPr algn="ctr"/>
            <a:r>
              <a:rPr lang="en-US" sz="4400" b="1" u="sng" dirty="0"/>
              <a:t>Preliminary Review: N.J.A.C. 13:1-15.1</a:t>
            </a:r>
          </a:p>
        </p:txBody>
      </p:sp>
      <p:graphicFrame>
        <p:nvGraphicFramePr>
          <p:cNvPr id="4" name="Diagram 3">
            <a:extLst>
              <a:ext uri="{FF2B5EF4-FFF2-40B4-BE49-F238E27FC236}">
                <a16:creationId xmlns:a16="http://schemas.microsoft.com/office/drawing/2014/main" id="{D4787D02-ECEC-49A6-B78E-02E11ECBEB22}"/>
              </a:ext>
            </a:extLst>
          </p:cNvPr>
          <p:cNvGraphicFramePr/>
          <p:nvPr>
            <p:extLst>
              <p:ext uri="{D42A27DB-BD31-4B8C-83A1-F6EECF244321}">
                <p14:modId xmlns:p14="http://schemas.microsoft.com/office/powerpoint/2010/main" val="1426529722"/>
              </p:ext>
            </p:extLst>
          </p:nvPr>
        </p:nvGraphicFramePr>
        <p:xfrm>
          <a:off x="234372" y="1039091"/>
          <a:ext cx="11652828" cy="4904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2195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Who Administers Licensing? </a:t>
            </a:r>
            <a:r>
              <a:rPr lang="en-US" u="sng" dirty="0"/>
              <a:t>N.J.S.A. 52:17B-71</a:t>
            </a:r>
            <a:br>
              <a:rPr lang="en-US" u="sng" dirty="0"/>
            </a:br>
            <a:br>
              <a:rPr lang="en-US" u="sng" dirty="0"/>
            </a:br>
            <a:r>
              <a:rPr lang="en-US" u="sng" dirty="0"/>
              <a:t>N.J.A.C. </a:t>
            </a:r>
            <a:r>
              <a:rPr lang="en-US" dirty="0"/>
              <a:t>13:1-2.5 </a:t>
            </a:r>
            <a:br>
              <a:rPr lang="en-US" dirty="0"/>
            </a:br>
            <a:br>
              <a:rPr lang="en-US" dirty="0"/>
            </a:br>
            <a:r>
              <a:rPr lang="en-US" u="sng" dirty="0"/>
              <a:t>N.J.A.C. </a:t>
            </a:r>
            <a:r>
              <a:rPr lang="en-US" dirty="0"/>
              <a:t>13:1-2.6 </a:t>
            </a:r>
            <a:endParaRPr lang="en-US" b="1" dirty="0"/>
          </a:p>
        </p:txBody>
      </p:sp>
      <p:sp>
        <p:nvSpPr>
          <p:cNvPr id="3" name="Content Placeholder 2"/>
          <p:cNvSpPr>
            <a:spLocks noGrp="1"/>
          </p:cNvSpPr>
          <p:nvPr>
            <p:ph idx="1"/>
          </p:nvPr>
        </p:nvSpPr>
        <p:spPr/>
        <p:txBody>
          <a:bodyPr>
            <a:normAutofit/>
          </a:bodyPr>
          <a:lstStyle/>
          <a:p>
            <a:pPr marL="0" indent="0">
              <a:buNone/>
            </a:pPr>
            <a:r>
              <a:rPr lang="en-US" dirty="0"/>
              <a:t> </a:t>
            </a:r>
            <a:r>
              <a:rPr lang="en-US" sz="2400" b="1" u="sng" dirty="0"/>
              <a:t>The Police Training Commission</a:t>
            </a:r>
          </a:p>
          <a:p>
            <a:r>
              <a:rPr lang="en-US" dirty="0"/>
              <a:t>Originally created by the Police Training Act to facilitate education and training of LEOs</a:t>
            </a:r>
          </a:p>
          <a:p>
            <a:r>
              <a:rPr lang="en-US" dirty="0"/>
              <a:t> The PTC’s goal is to enhance professionalism, transparency, and accountability of law enforcement</a:t>
            </a:r>
          </a:p>
          <a:p>
            <a:r>
              <a:rPr lang="en-US" dirty="0"/>
              <a:t>Composed of representatives of various organizations</a:t>
            </a:r>
          </a:p>
          <a:p>
            <a:r>
              <a:rPr lang="en-US" dirty="0"/>
              <a:t>The AG is the Chairperson – Appoints an administrator  </a:t>
            </a:r>
          </a:p>
          <a:p>
            <a:pPr lvl="1"/>
            <a:r>
              <a:rPr lang="en-US" sz="2200" b="1" u="sng" dirty="0">
                <a:solidFill>
                  <a:schemeClr val="tx2"/>
                </a:solidFill>
              </a:rPr>
              <a:t>4</a:t>
            </a:r>
            <a:r>
              <a:rPr lang="en-US" sz="2200" b="1" dirty="0"/>
              <a:t> </a:t>
            </a:r>
            <a:r>
              <a:rPr lang="en-US" dirty="0"/>
              <a:t>citizens of N.J. who are appointed by the Governor with the advice and consent of the state Senate. Their terms are for three years. </a:t>
            </a:r>
          </a:p>
          <a:p>
            <a:pPr lvl="1"/>
            <a:r>
              <a:rPr lang="en-US" sz="2200" b="1" u="sng" dirty="0">
                <a:solidFill>
                  <a:schemeClr val="tx2"/>
                </a:solidFill>
              </a:rPr>
              <a:t>16 </a:t>
            </a:r>
            <a:r>
              <a:rPr lang="en-US" dirty="0"/>
              <a:t>Other members include the PBA, FOP, NJSACOP, The NJSP, and the STFA.</a:t>
            </a:r>
          </a:p>
          <a:p>
            <a:r>
              <a:rPr lang="en-US" dirty="0"/>
              <a:t>Powers, Responsibilities, and duties now include, but are not limited to, administering law enforcement licensing and regulating all aspects of law enforcement training.   </a:t>
            </a:r>
          </a:p>
          <a:p>
            <a:endParaRPr lang="en-US" dirty="0"/>
          </a:p>
          <a:p>
            <a:endParaRPr lang="en-US" dirty="0"/>
          </a:p>
          <a:p>
            <a:pPr marL="502920" lvl="1" indent="0">
              <a:buNone/>
            </a:pPr>
            <a:endParaRPr lang="en-US" dirty="0"/>
          </a:p>
        </p:txBody>
      </p:sp>
    </p:spTree>
    <p:extLst>
      <p:ext uri="{BB962C8B-B14F-4D97-AF65-F5344CB8AC3E}">
        <p14:creationId xmlns:p14="http://schemas.microsoft.com/office/powerpoint/2010/main" val="34674273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B6BD597-DA2B-4BE5-A397-E55474B1CE12}"/>
              </a:ext>
            </a:extLst>
          </p:cNvPr>
          <p:cNvSpPr>
            <a:spLocks noGrp="1"/>
          </p:cNvSpPr>
          <p:nvPr>
            <p:ph type="sldNum" sz="quarter" idx="12"/>
          </p:nvPr>
        </p:nvSpPr>
        <p:spPr/>
        <p:txBody>
          <a:bodyPr/>
          <a:lstStyle/>
          <a:p>
            <a:fld id="{4FAB73BC-B049-4115-A692-8D63A059BFB8}" type="slidenum">
              <a:rPr lang="en-US" smtClean="0"/>
              <a:pPr/>
              <a:t>50</a:t>
            </a:fld>
            <a:endParaRPr lang="en-US" dirty="0"/>
          </a:p>
        </p:txBody>
      </p:sp>
      <p:sp>
        <p:nvSpPr>
          <p:cNvPr id="3" name="TextBox 2">
            <a:extLst>
              <a:ext uri="{FF2B5EF4-FFF2-40B4-BE49-F238E27FC236}">
                <a16:creationId xmlns:a16="http://schemas.microsoft.com/office/drawing/2014/main" id="{BC4F7A08-80CA-4C85-BBBA-B52F3BF025FA}"/>
              </a:ext>
            </a:extLst>
          </p:cNvPr>
          <p:cNvSpPr txBox="1"/>
          <p:nvPr/>
        </p:nvSpPr>
        <p:spPr>
          <a:xfrm>
            <a:off x="0" y="3807"/>
            <a:ext cx="12165062" cy="769441"/>
          </a:xfrm>
          <a:prstGeom prst="rect">
            <a:avLst/>
          </a:prstGeom>
          <a:noFill/>
        </p:spPr>
        <p:txBody>
          <a:bodyPr wrap="square" rtlCol="0">
            <a:spAutoFit/>
          </a:bodyPr>
          <a:lstStyle/>
          <a:p>
            <a:pPr algn="ctr"/>
            <a:r>
              <a:rPr lang="en-US" sz="4400" b="1" u="sng" dirty="0"/>
              <a:t>Immediate suspension process: N.J.A.C. 13:1-16.2</a:t>
            </a:r>
          </a:p>
        </p:txBody>
      </p:sp>
      <p:graphicFrame>
        <p:nvGraphicFramePr>
          <p:cNvPr id="4" name="Diagram 3">
            <a:extLst>
              <a:ext uri="{FF2B5EF4-FFF2-40B4-BE49-F238E27FC236}">
                <a16:creationId xmlns:a16="http://schemas.microsoft.com/office/drawing/2014/main" id="{BC7F2BC0-3C6F-44BC-B282-97A0E2F69F75}"/>
              </a:ext>
            </a:extLst>
          </p:cNvPr>
          <p:cNvGraphicFramePr/>
          <p:nvPr>
            <p:extLst/>
          </p:nvPr>
        </p:nvGraphicFramePr>
        <p:xfrm>
          <a:off x="639337" y="1040320"/>
          <a:ext cx="10760261"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92344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B6BD597-DA2B-4BE5-A397-E55474B1CE12}"/>
              </a:ext>
            </a:extLst>
          </p:cNvPr>
          <p:cNvSpPr>
            <a:spLocks noGrp="1"/>
          </p:cNvSpPr>
          <p:nvPr>
            <p:ph type="sldNum" sz="quarter" idx="12"/>
          </p:nvPr>
        </p:nvSpPr>
        <p:spPr/>
        <p:txBody>
          <a:bodyPr/>
          <a:lstStyle/>
          <a:p>
            <a:fld id="{4FAB73BC-B049-4115-A692-8D63A059BFB8}" type="slidenum">
              <a:rPr lang="en-US" smtClean="0"/>
              <a:pPr/>
              <a:t>51</a:t>
            </a:fld>
            <a:endParaRPr lang="en-US" dirty="0"/>
          </a:p>
        </p:txBody>
      </p:sp>
      <p:sp>
        <p:nvSpPr>
          <p:cNvPr id="3" name="TextBox 2">
            <a:extLst>
              <a:ext uri="{FF2B5EF4-FFF2-40B4-BE49-F238E27FC236}">
                <a16:creationId xmlns:a16="http://schemas.microsoft.com/office/drawing/2014/main" id="{BC4F7A08-80CA-4C85-BBBA-B52F3BF025FA}"/>
              </a:ext>
            </a:extLst>
          </p:cNvPr>
          <p:cNvSpPr txBox="1"/>
          <p:nvPr/>
        </p:nvSpPr>
        <p:spPr>
          <a:xfrm>
            <a:off x="0" y="3807"/>
            <a:ext cx="12165062" cy="769441"/>
          </a:xfrm>
          <a:prstGeom prst="rect">
            <a:avLst/>
          </a:prstGeom>
          <a:noFill/>
        </p:spPr>
        <p:txBody>
          <a:bodyPr wrap="square" rtlCol="0">
            <a:spAutoFit/>
          </a:bodyPr>
          <a:lstStyle/>
          <a:p>
            <a:pPr algn="ctr"/>
            <a:r>
              <a:rPr lang="en-US" sz="4400" b="1" u="sng" dirty="0"/>
              <a:t>Immediate suspension process: N.J.A.C. 13:1-16.2</a:t>
            </a:r>
          </a:p>
        </p:txBody>
      </p:sp>
      <p:graphicFrame>
        <p:nvGraphicFramePr>
          <p:cNvPr id="17" name="Diagram 16">
            <a:extLst>
              <a:ext uri="{FF2B5EF4-FFF2-40B4-BE49-F238E27FC236}">
                <a16:creationId xmlns:a16="http://schemas.microsoft.com/office/drawing/2014/main" id="{0336A012-64A3-4509-9169-4E151A190AD7}"/>
              </a:ext>
            </a:extLst>
          </p:cNvPr>
          <p:cNvGraphicFramePr/>
          <p:nvPr>
            <p:extLst/>
          </p:nvPr>
        </p:nvGraphicFramePr>
        <p:xfrm>
          <a:off x="1948024" y="1087537"/>
          <a:ext cx="8128000" cy="50799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28816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B6BD597-DA2B-4BE5-A397-E55474B1CE12}"/>
              </a:ext>
            </a:extLst>
          </p:cNvPr>
          <p:cNvSpPr>
            <a:spLocks noGrp="1"/>
          </p:cNvSpPr>
          <p:nvPr>
            <p:ph type="sldNum" sz="quarter" idx="12"/>
          </p:nvPr>
        </p:nvSpPr>
        <p:spPr/>
        <p:txBody>
          <a:bodyPr/>
          <a:lstStyle/>
          <a:p>
            <a:fld id="{4FAB73BC-B049-4115-A692-8D63A059BFB8}" type="slidenum">
              <a:rPr lang="en-US" smtClean="0"/>
              <a:pPr/>
              <a:t>52</a:t>
            </a:fld>
            <a:endParaRPr lang="en-US" dirty="0"/>
          </a:p>
        </p:txBody>
      </p:sp>
      <p:sp>
        <p:nvSpPr>
          <p:cNvPr id="3" name="TextBox 2">
            <a:extLst>
              <a:ext uri="{FF2B5EF4-FFF2-40B4-BE49-F238E27FC236}">
                <a16:creationId xmlns:a16="http://schemas.microsoft.com/office/drawing/2014/main" id="{BC4F7A08-80CA-4C85-BBBA-B52F3BF025FA}"/>
              </a:ext>
            </a:extLst>
          </p:cNvPr>
          <p:cNvSpPr txBox="1"/>
          <p:nvPr/>
        </p:nvSpPr>
        <p:spPr>
          <a:xfrm>
            <a:off x="0" y="3807"/>
            <a:ext cx="12165062" cy="769441"/>
          </a:xfrm>
          <a:prstGeom prst="rect">
            <a:avLst/>
          </a:prstGeom>
          <a:noFill/>
        </p:spPr>
        <p:txBody>
          <a:bodyPr wrap="square" rtlCol="0">
            <a:spAutoFit/>
          </a:bodyPr>
          <a:lstStyle/>
          <a:p>
            <a:pPr algn="ctr"/>
            <a:r>
              <a:rPr lang="en-US" sz="4400" b="1" u="sng" dirty="0"/>
              <a:t>Immediate suspension process: N.J.A.C. 13:1-16.2</a:t>
            </a:r>
          </a:p>
        </p:txBody>
      </p:sp>
      <p:graphicFrame>
        <p:nvGraphicFramePr>
          <p:cNvPr id="5" name="Diagram 4">
            <a:extLst>
              <a:ext uri="{FF2B5EF4-FFF2-40B4-BE49-F238E27FC236}">
                <a16:creationId xmlns:a16="http://schemas.microsoft.com/office/drawing/2014/main" id="{0CAC212F-4C25-4C2A-94CA-BC434605A66B}"/>
              </a:ext>
            </a:extLst>
          </p:cNvPr>
          <p:cNvGraphicFramePr/>
          <p:nvPr>
            <p:extLst>
              <p:ext uri="{D42A27DB-BD31-4B8C-83A1-F6EECF244321}">
                <p14:modId xmlns:p14="http://schemas.microsoft.com/office/powerpoint/2010/main" val="3840585768"/>
              </p:ext>
            </p:extLst>
          </p:nvPr>
        </p:nvGraphicFramePr>
        <p:xfrm>
          <a:off x="147215" y="937683"/>
          <a:ext cx="11842621"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418386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B6BD597-DA2B-4BE5-A397-E55474B1CE12}"/>
              </a:ext>
            </a:extLst>
          </p:cNvPr>
          <p:cNvSpPr>
            <a:spLocks noGrp="1"/>
          </p:cNvSpPr>
          <p:nvPr>
            <p:ph type="sldNum" sz="quarter" idx="12"/>
          </p:nvPr>
        </p:nvSpPr>
        <p:spPr/>
        <p:txBody>
          <a:bodyPr/>
          <a:lstStyle/>
          <a:p>
            <a:fld id="{4FAB73BC-B049-4115-A692-8D63A059BFB8}" type="slidenum">
              <a:rPr lang="en-US" smtClean="0"/>
              <a:pPr/>
              <a:t>53</a:t>
            </a:fld>
            <a:endParaRPr lang="en-US" dirty="0"/>
          </a:p>
        </p:txBody>
      </p:sp>
      <p:sp>
        <p:nvSpPr>
          <p:cNvPr id="3" name="TextBox 2">
            <a:extLst>
              <a:ext uri="{FF2B5EF4-FFF2-40B4-BE49-F238E27FC236}">
                <a16:creationId xmlns:a16="http://schemas.microsoft.com/office/drawing/2014/main" id="{BC4F7A08-80CA-4C85-BBBA-B52F3BF025FA}"/>
              </a:ext>
            </a:extLst>
          </p:cNvPr>
          <p:cNvSpPr txBox="1"/>
          <p:nvPr/>
        </p:nvSpPr>
        <p:spPr>
          <a:xfrm>
            <a:off x="0" y="3807"/>
            <a:ext cx="12165062" cy="769441"/>
          </a:xfrm>
          <a:prstGeom prst="rect">
            <a:avLst/>
          </a:prstGeom>
          <a:noFill/>
        </p:spPr>
        <p:txBody>
          <a:bodyPr wrap="square" rtlCol="0">
            <a:spAutoFit/>
          </a:bodyPr>
          <a:lstStyle/>
          <a:p>
            <a:pPr algn="ctr"/>
            <a:r>
              <a:rPr lang="en-US" sz="4400" b="1" u="sng" dirty="0"/>
              <a:t>Immediate suspension process: N.J.A.C. 13:1-16.2</a:t>
            </a:r>
          </a:p>
        </p:txBody>
      </p:sp>
      <p:graphicFrame>
        <p:nvGraphicFramePr>
          <p:cNvPr id="8" name="Diagram 7">
            <a:extLst>
              <a:ext uri="{FF2B5EF4-FFF2-40B4-BE49-F238E27FC236}">
                <a16:creationId xmlns:a16="http://schemas.microsoft.com/office/drawing/2014/main" id="{BFAC039E-072A-4313-9CF0-C49C96DB4D6F}"/>
              </a:ext>
            </a:extLst>
          </p:cNvPr>
          <p:cNvGraphicFramePr/>
          <p:nvPr>
            <p:extLst/>
          </p:nvPr>
        </p:nvGraphicFramePr>
        <p:xfrm>
          <a:off x="361820" y="719666"/>
          <a:ext cx="11553371"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8575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B6BD597-DA2B-4BE5-A397-E55474B1CE12}"/>
              </a:ext>
            </a:extLst>
          </p:cNvPr>
          <p:cNvSpPr>
            <a:spLocks noGrp="1"/>
          </p:cNvSpPr>
          <p:nvPr>
            <p:ph type="sldNum" sz="quarter" idx="12"/>
          </p:nvPr>
        </p:nvSpPr>
        <p:spPr/>
        <p:txBody>
          <a:bodyPr/>
          <a:lstStyle/>
          <a:p>
            <a:fld id="{4FAB73BC-B049-4115-A692-8D63A059BFB8}" type="slidenum">
              <a:rPr lang="en-US" smtClean="0"/>
              <a:pPr/>
              <a:t>54</a:t>
            </a:fld>
            <a:endParaRPr lang="en-US" dirty="0"/>
          </a:p>
        </p:txBody>
      </p:sp>
      <p:sp>
        <p:nvSpPr>
          <p:cNvPr id="3" name="TextBox 2">
            <a:extLst>
              <a:ext uri="{FF2B5EF4-FFF2-40B4-BE49-F238E27FC236}">
                <a16:creationId xmlns:a16="http://schemas.microsoft.com/office/drawing/2014/main" id="{BC4F7A08-80CA-4C85-BBBA-B52F3BF025FA}"/>
              </a:ext>
            </a:extLst>
          </p:cNvPr>
          <p:cNvSpPr txBox="1"/>
          <p:nvPr/>
        </p:nvSpPr>
        <p:spPr>
          <a:xfrm>
            <a:off x="0" y="3807"/>
            <a:ext cx="12165062" cy="769441"/>
          </a:xfrm>
          <a:prstGeom prst="rect">
            <a:avLst/>
          </a:prstGeom>
          <a:noFill/>
        </p:spPr>
        <p:txBody>
          <a:bodyPr wrap="square" rtlCol="0">
            <a:spAutoFit/>
          </a:bodyPr>
          <a:lstStyle/>
          <a:p>
            <a:pPr algn="ctr"/>
            <a:r>
              <a:rPr lang="en-US" sz="4400" b="1" u="sng" dirty="0"/>
              <a:t>Adverse Licensing Actions: N.J.S.A. 52:17B-71e</a:t>
            </a:r>
          </a:p>
        </p:txBody>
      </p:sp>
      <p:graphicFrame>
        <p:nvGraphicFramePr>
          <p:cNvPr id="7" name="Diagram 6">
            <a:extLst>
              <a:ext uri="{FF2B5EF4-FFF2-40B4-BE49-F238E27FC236}">
                <a16:creationId xmlns:a16="http://schemas.microsoft.com/office/drawing/2014/main" id="{26F6C505-FDC5-43AA-9FF9-D280FF923AE4}"/>
              </a:ext>
            </a:extLst>
          </p:cNvPr>
          <p:cNvGraphicFramePr/>
          <p:nvPr>
            <p:extLst/>
          </p:nvPr>
        </p:nvGraphicFramePr>
        <p:xfrm>
          <a:off x="324497" y="1120245"/>
          <a:ext cx="11366759"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09844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B6BD597-DA2B-4BE5-A397-E55474B1CE12}"/>
              </a:ext>
            </a:extLst>
          </p:cNvPr>
          <p:cNvSpPr>
            <a:spLocks noGrp="1"/>
          </p:cNvSpPr>
          <p:nvPr>
            <p:ph type="sldNum" sz="quarter" idx="12"/>
          </p:nvPr>
        </p:nvSpPr>
        <p:spPr/>
        <p:txBody>
          <a:bodyPr/>
          <a:lstStyle/>
          <a:p>
            <a:fld id="{4FAB73BC-B049-4115-A692-8D63A059BFB8}" type="slidenum">
              <a:rPr lang="en-US" smtClean="0"/>
              <a:pPr/>
              <a:t>55</a:t>
            </a:fld>
            <a:endParaRPr lang="en-US" dirty="0"/>
          </a:p>
        </p:txBody>
      </p:sp>
      <p:sp>
        <p:nvSpPr>
          <p:cNvPr id="3" name="TextBox 2">
            <a:extLst>
              <a:ext uri="{FF2B5EF4-FFF2-40B4-BE49-F238E27FC236}">
                <a16:creationId xmlns:a16="http://schemas.microsoft.com/office/drawing/2014/main" id="{BC4F7A08-80CA-4C85-BBBA-B52F3BF025FA}"/>
              </a:ext>
            </a:extLst>
          </p:cNvPr>
          <p:cNvSpPr txBox="1"/>
          <p:nvPr/>
        </p:nvSpPr>
        <p:spPr>
          <a:xfrm>
            <a:off x="0" y="3807"/>
            <a:ext cx="12165062" cy="769441"/>
          </a:xfrm>
          <a:prstGeom prst="rect">
            <a:avLst/>
          </a:prstGeom>
          <a:noFill/>
        </p:spPr>
        <p:txBody>
          <a:bodyPr wrap="square" rtlCol="0">
            <a:spAutoFit/>
          </a:bodyPr>
          <a:lstStyle/>
          <a:p>
            <a:pPr algn="ctr"/>
            <a:r>
              <a:rPr lang="en-US" sz="4400" b="1" u="sng" dirty="0"/>
              <a:t>Adverse Licensing Actions: N.J.S.A. 52:17B-71e</a:t>
            </a:r>
          </a:p>
        </p:txBody>
      </p:sp>
      <p:graphicFrame>
        <p:nvGraphicFramePr>
          <p:cNvPr id="13" name="Diagram 12">
            <a:extLst>
              <a:ext uri="{FF2B5EF4-FFF2-40B4-BE49-F238E27FC236}">
                <a16:creationId xmlns:a16="http://schemas.microsoft.com/office/drawing/2014/main" id="{CE1FEEED-81CA-421D-B5DB-F9570E0703C1}"/>
              </a:ext>
            </a:extLst>
          </p:cNvPr>
          <p:cNvGraphicFramePr/>
          <p:nvPr>
            <p:extLst/>
          </p:nvPr>
        </p:nvGraphicFramePr>
        <p:xfrm>
          <a:off x="0" y="891689"/>
          <a:ext cx="11944238" cy="56472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72477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B6BD597-DA2B-4BE5-A397-E55474B1CE12}"/>
              </a:ext>
            </a:extLst>
          </p:cNvPr>
          <p:cNvSpPr>
            <a:spLocks noGrp="1"/>
          </p:cNvSpPr>
          <p:nvPr>
            <p:ph type="sldNum" sz="quarter" idx="12"/>
          </p:nvPr>
        </p:nvSpPr>
        <p:spPr/>
        <p:txBody>
          <a:bodyPr/>
          <a:lstStyle/>
          <a:p>
            <a:fld id="{4FAB73BC-B049-4115-A692-8D63A059BFB8}" type="slidenum">
              <a:rPr lang="en-US" smtClean="0"/>
              <a:pPr/>
              <a:t>56</a:t>
            </a:fld>
            <a:endParaRPr lang="en-US" dirty="0"/>
          </a:p>
        </p:txBody>
      </p:sp>
      <p:sp>
        <p:nvSpPr>
          <p:cNvPr id="3" name="TextBox 2">
            <a:extLst>
              <a:ext uri="{FF2B5EF4-FFF2-40B4-BE49-F238E27FC236}">
                <a16:creationId xmlns:a16="http://schemas.microsoft.com/office/drawing/2014/main" id="{BC4F7A08-80CA-4C85-BBBA-B52F3BF025FA}"/>
              </a:ext>
            </a:extLst>
          </p:cNvPr>
          <p:cNvSpPr txBox="1"/>
          <p:nvPr/>
        </p:nvSpPr>
        <p:spPr>
          <a:xfrm>
            <a:off x="0" y="3807"/>
            <a:ext cx="12165062" cy="769441"/>
          </a:xfrm>
          <a:prstGeom prst="rect">
            <a:avLst/>
          </a:prstGeom>
          <a:noFill/>
        </p:spPr>
        <p:txBody>
          <a:bodyPr wrap="square" rtlCol="0">
            <a:spAutoFit/>
          </a:bodyPr>
          <a:lstStyle/>
          <a:p>
            <a:pPr algn="ctr"/>
            <a:r>
              <a:rPr lang="en-US" sz="4400" b="1" u="sng" dirty="0"/>
              <a:t>Adverse Licensing Actions: N.J.S.A. 52:17B-71e</a:t>
            </a:r>
          </a:p>
        </p:txBody>
      </p:sp>
      <p:graphicFrame>
        <p:nvGraphicFramePr>
          <p:cNvPr id="4" name="Diagram 3">
            <a:extLst>
              <a:ext uri="{FF2B5EF4-FFF2-40B4-BE49-F238E27FC236}">
                <a16:creationId xmlns:a16="http://schemas.microsoft.com/office/drawing/2014/main" id="{A417B18D-D919-4059-A964-FD1E04552EBC}"/>
              </a:ext>
            </a:extLst>
          </p:cNvPr>
          <p:cNvGraphicFramePr/>
          <p:nvPr>
            <p:extLst>
              <p:ext uri="{D42A27DB-BD31-4B8C-83A1-F6EECF244321}">
                <p14:modId xmlns:p14="http://schemas.microsoft.com/office/powerpoint/2010/main" val="2835474540"/>
              </p:ext>
            </p:extLst>
          </p:nvPr>
        </p:nvGraphicFramePr>
        <p:xfrm>
          <a:off x="463022" y="773248"/>
          <a:ext cx="11239017" cy="64493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8" name="Straight Arrow Connector 7">
            <a:extLst>
              <a:ext uri="{FF2B5EF4-FFF2-40B4-BE49-F238E27FC236}">
                <a16:creationId xmlns:a16="http://schemas.microsoft.com/office/drawing/2014/main" id="{A8926723-F2E7-4398-B3AF-AE22B164A0DA}"/>
              </a:ext>
            </a:extLst>
          </p:cNvPr>
          <p:cNvCxnSpPr/>
          <p:nvPr/>
        </p:nvCxnSpPr>
        <p:spPr>
          <a:xfrm>
            <a:off x="3902927" y="3635298"/>
            <a:ext cx="52410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25E40280-5F08-4225-AA7A-8CFA915D21CD}"/>
              </a:ext>
            </a:extLst>
          </p:cNvPr>
          <p:cNvCxnSpPr/>
          <p:nvPr/>
        </p:nvCxnSpPr>
        <p:spPr>
          <a:xfrm flipH="1">
            <a:off x="7738946" y="3646449"/>
            <a:ext cx="39029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33879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40563-F7E0-4F63-A862-BEC5917C957C}"/>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9DF73BA8-A58D-4AE2-A7E8-C1DFE1142BF1}"/>
              </a:ext>
            </a:extLst>
          </p:cNvPr>
          <p:cNvSpPr>
            <a:spLocks noGrp="1"/>
          </p:cNvSpPr>
          <p:nvPr>
            <p:ph idx="1"/>
          </p:nvPr>
        </p:nvSpPr>
        <p:spPr/>
        <p:txBody>
          <a:bodyPr>
            <a:normAutofit/>
          </a:bodyPr>
          <a:lstStyle/>
          <a:p>
            <a:pPr marL="0" indent="0" algn="ctr">
              <a:buNone/>
            </a:pPr>
            <a:r>
              <a:rPr lang="en-US" sz="3600" b="1" u="sng" dirty="0"/>
              <a:t>SECTION V: </a:t>
            </a:r>
          </a:p>
          <a:p>
            <a:pPr marL="0" indent="0" algn="ctr">
              <a:buNone/>
            </a:pPr>
            <a:endParaRPr lang="en-US" sz="3600" b="1" u="sng" dirty="0"/>
          </a:p>
          <a:p>
            <a:pPr marL="0" indent="0" algn="ctr">
              <a:buNone/>
            </a:pPr>
            <a:r>
              <a:rPr lang="en-US" sz="2400" b="1" dirty="0"/>
              <a:t>HEARING AND APPEAL PROCESS</a:t>
            </a:r>
          </a:p>
          <a:p>
            <a:pPr marL="0" indent="0" algn="ctr">
              <a:buNone/>
            </a:pPr>
            <a:r>
              <a:rPr lang="en-US" sz="1600" b="1" dirty="0"/>
              <a:t>*Note that all records confidential under  </a:t>
            </a:r>
            <a:r>
              <a:rPr lang="en-US" sz="1600" b="1" u="sng" dirty="0"/>
              <a:t>N.J.S.A. </a:t>
            </a:r>
            <a:r>
              <a:rPr lang="en-US" sz="1600" b="1" dirty="0"/>
              <a:t>47:1A-1 et. seq. (OPRA) shall not be made public*</a:t>
            </a:r>
          </a:p>
        </p:txBody>
      </p:sp>
      <p:sp>
        <p:nvSpPr>
          <p:cNvPr id="4" name="Slide Number Placeholder 3">
            <a:extLst>
              <a:ext uri="{FF2B5EF4-FFF2-40B4-BE49-F238E27FC236}">
                <a16:creationId xmlns:a16="http://schemas.microsoft.com/office/drawing/2014/main" id="{943276CF-FF1B-491F-8BDA-5B826D6EE743}"/>
              </a:ext>
            </a:extLst>
          </p:cNvPr>
          <p:cNvSpPr>
            <a:spLocks noGrp="1"/>
          </p:cNvSpPr>
          <p:nvPr>
            <p:ph type="sldNum" sz="quarter" idx="12"/>
          </p:nvPr>
        </p:nvSpPr>
        <p:spPr/>
        <p:txBody>
          <a:bodyPr/>
          <a:lstStyle/>
          <a:p>
            <a:fld id="{4FAB73BC-B049-4115-A692-8D63A059BFB8}" type="slidenum">
              <a:rPr lang="en-US" smtClean="0"/>
              <a:pPr/>
              <a:t>57</a:t>
            </a:fld>
            <a:endParaRPr lang="en-US" dirty="0"/>
          </a:p>
        </p:txBody>
      </p:sp>
      <p:pic>
        <p:nvPicPr>
          <p:cNvPr id="5" name="Picture 4">
            <a:extLst>
              <a:ext uri="{FF2B5EF4-FFF2-40B4-BE49-F238E27FC236}">
                <a16:creationId xmlns:a16="http://schemas.microsoft.com/office/drawing/2014/main" id="{658A5D5B-6626-48FB-94F5-4763C30C4C9F}"/>
              </a:ext>
            </a:extLst>
          </p:cNvPr>
          <p:cNvPicPr>
            <a:picLocks noChangeAspect="1"/>
          </p:cNvPicPr>
          <p:nvPr/>
        </p:nvPicPr>
        <p:blipFill>
          <a:blip r:embed="rId2"/>
          <a:stretch>
            <a:fillRect/>
          </a:stretch>
        </p:blipFill>
        <p:spPr>
          <a:xfrm>
            <a:off x="-281591" y="1788963"/>
            <a:ext cx="3816426" cy="3270930"/>
          </a:xfrm>
          <a:prstGeom prst="rect">
            <a:avLst/>
          </a:prstGeom>
        </p:spPr>
      </p:pic>
    </p:spTree>
    <p:extLst>
      <p:ext uri="{BB962C8B-B14F-4D97-AF65-F5344CB8AC3E}">
        <p14:creationId xmlns:p14="http://schemas.microsoft.com/office/powerpoint/2010/main" val="34999476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B6BD597-DA2B-4BE5-A397-E55474B1CE12}"/>
              </a:ext>
            </a:extLst>
          </p:cNvPr>
          <p:cNvSpPr>
            <a:spLocks noGrp="1"/>
          </p:cNvSpPr>
          <p:nvPr>
            <p:ph type="sldNum" sz="quarter" idx="12"/>
          </p:nvPr>
        </p:nvSpPr>
        <p:spPr/>
        <p:txBody>
          <a:bodyPr/>
          <a:lstStyle/>
          <a:p>
            <a:fld id="{4FAB73BC-B049-4115-A692-8D63A059BFB8}" type="slidenum">
              <a:rPr lang="en-US" smtClean="0"/>
              <a:pPr/>
              <a:t>58</a:t>
            </a:fld>
            <a:endParaRPr lang="en-US" dirty="0"/>
          </a:p>
        </p:txBody>
      </p:sp>
      <p:sp>
        <p:nvSpPr>
          <p:cNvPr id="3" name="TextBox 2">
            <a:extLst>
              <a:ext uri="{FF2B5EF4-FFF2-40B4-BE49-F238E27FC236}">
                <a16:creationId xmlns:a16="http://schemas.microsoft.com/office/drawing/2014/main" id="{BC4F7A08-80CA-4C85-BBBA-B52F3BF025FA}"/>
              </a:ext>
            </a:extLst>
          </p:cNvPr>
          <p:cNvSpPr txBox="1"/>
          <p:nvPr/>
        </p:nvSpPr>
        <p:spPr>
          <a:xfrm>
            <a:off x="0" y="3807"/>
            <a:ext cx="12165062" cy="769441"/>
          </a:xfrm>
          <a:prstGeom prst="rect">
            <a:avLst/>
          </a:prstGeom>
          <a:noFill/>
        </p:spPr>
        <p:txBody>
          <a:bodyPr wrap="square" rtlCol="0">
            <a:spAutoFit/>
          </a:bodyPr>
          <a:lstStyle/>
          <a:p>
            <a:pPr algn="ctr"/>
            <a:r>
              <a:rPr lang="en-US" sz="4400" b="1" u="sng" dirty="0"/>
              <a:t>Hearing Process: N.J.A.C. 13:1-16.1</a:t>
            </a:r>
          </a:p>
        </p:txBody>
      </p:sp>
      <p:graphicFrame>
        <p:nvGraphicFramePr>
          <p:cNvPr id="10" name="Diagram 9">
            <a:extLst>
              <a:ext uri="{FF2B5EF4-FFF2-40B4-BE49-F238E27FC236}">
                <a16:creationId xmlns:a16="http://schemas.microsoft.com/office/drawing/2014/main" id="{C9640EBC-8732-4B17-9534-14F7C9366EFF}"/>
              </a:ext>
            </a:extLst>
          </p:cNvPr>
          <p:cNvGraphicFramePr/>
          <p:nvPr>
            <p:extLst/>
          </p:nvPr>
        </p:nvGraphicFramePr>
        <p:xfrm>
          <a:off x="-275072" y="937683"/>
          <a:ext cx="11674670" cy="56217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566829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45057-9855-4F26-9A80-B146DA2DFA23}"/>
              </a:ext>
            </a:extLst>
          </p:cNvPr>
          <p:cNvSpPr>
            <a:spLocks noGrp="1"/>
          </p:cNvSpPr>
          <p:nvPr>
            <p:ph type="title"/>
          </p:nvPr>
        </p:nvSpPr>
        <p:spPr/>
        <p:txBody>
          <a:bodyPr>
            <a:normAutofit fontScale="90000"/>
          </a:bodyPr>
          <a:lstStyle/>
          <a:p>
            <a:r>
              <a:rPr lang="en-US" dirty="0"/>
              <a:t>What does the Commission do if cause is found to deny, revoke, or suspend a license? </a:t>
            </a:r>
            <a:br>
              <a:rPr lang="en-US" dirty="0"/>
            </a:br>
            <a:br>
              <a:rPr lang="en-US" dirty="0"/>
            </a:br>
            <a:r>
              <a:rPr lang="en-US" sz="2200" u="sng" dirty="0"/>
              <a:t>N.J.S.A</a:t>
            </a:r>
            <a:r>
              <a:rPr lang="en-US" sz="2200" dirty="0"/>
              <a:t>. 52:17B-71(e)(f)</a:t>
            </a:r>
            <a:br>
              <a:rPr lang="en-US" sz="2200" dirty="0"/>
            </a:br>
            <a:r>
              <a:rPr lang="en-US" sz="2200" u="sng" dirty="0"/>
              <a:t>N.J.S.A</a:t>
            </a:r>
            <a:r>
              <a:rPr lang="en-US" sz="2200" dirty="0"/>
              <a:t>. 52:17B-71(e)(g)</a:t>
            </a:r>
            <a:br>
              <a:rPr lang="en-US" sz="2200" dirty="0"/>
            </a:br>
            <a:r>
              <a:rPr lang="en-US" sz="2200" u="sng" dirty="0"/>
              <a:t>N.J.S.A</a:t>
            </a:r>
            <a:r>
              <a:rPr lang="en-US" sz="2200" dirty="0"/>
              <a:t>. 52:17B-71(e)(h)</a:t>
            </a:r>
          </a:p>
        </p:txBody>
      </p:sp>
      <p:sp>
        <p:nvSpPr>
          <p:cNvPr id="3" name="Content Placeholder 2">
            <a:extLst>
              <a:ext uri="{FF2B5EF4-FFF2-40B4-BE49-F238E27FC236}">
                <a16:creationId xmlns:a16="http://schemas.microsoft.com/office/drawing/2014/main" id="{BB6C0F54-B2FE-41D2-B040-37747A25796F}"/>
              </a:ext>
            </a:extLst>
          </p:cNvPr>
          <p:cNvSpPr>
            <a:spLocks noGrp="1"/>
          </p:cNvSpPr>
          <p:nvPr>
            <p:ph idx="1"/>
          </p:nvPr>
        </p:nvSpPr>
        <p:spPr/>
        <p:txBody>
          <a:bodyPr/>
          <a:lstStyle/>
          <a:p>
            <a:r>
              <a:rPr lang="en-US" sz="3200" dirty="0"/>
              <a:t>The Commission shall issue a written statement for any decision to revoke or suspend a license;</a:t>
            </a:r>
          </a:p>
          <a:p>
            <a:r>
              <a:rPr lang="en-US" sz="3200" dirty="0"/>
              <a:t>The Commission shall report all final license revocations or denials to the National Decertification Index; </a:t>
            </a:r>
          </a:p>
          <a:p>
            <a:r>
              <a:rPr lang="en-US" sz="3200" dirty="0"/>
              <a:t>Commission decisions shall be final agency decisions subject to appeal. Appeal is to the Superior Court, Appellate Division. </a:t>
            </a:r>
          </a:p>
          <a:p>
            <a:endParaRPr lang="en-US" dirty="0"/>
          </a:p>
        </p:txBody>
      </p:sp>
      <p:sp>
        <p:nvSpPr>
          <p:cNvPr id="4" name="Slide Number Placeholder 3">
            <a:extLst>
              <a:ext uri="{FF2B5EF4-FFF2-40B4-BE49-F238E27FC236}">
                <a16:creationId xmlns:a16="http://schemas.microsoft.com/office/drawing/2014/main" id="{B4CE23D1-45A3-4142-BFB8-54C365FEA899}"/>
              </a:ext>
            </a:extLst>
          </p:cNvPr>
          <p:cNvSpPr>
            <a:spLocks noGrp="1"/>
          </p:cNvSpPr>
          <p:nvPr>
            <p:ph type="sldNum" sz="quarter" idx="12"/>
          </p:nvPr>
        </p:nvSpPr>
        <p:spPr/>
        <p:txBody>
          <a:bodyPr/>
          <a:lstStyle/>
          <a:p>
            <a:fld id="{4FAB73BC-B049-4115-A692-8D63A059BFB8}" type="slidenum">
              <a:rPr lang="en-US" smtClean="0"/>
              <a:pPr/>
              <a:t>59</a:t>
            </a:fld>
            <a:endParaRPr lang="en-US" dirty="0"/>
          </a:p>
        </p:txBody>
      </p:sp>
    </p:spTree>
    <p:extLst>
      <p:ext uri="{BB962C8B-B14F-4D97-AF65-F5344CB8AC3E}">
        <p14:creationId xmlns:p14="http://schemas.microsoft.com/office/powerpoint/2010/main" val="3687105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FAB6B-E39D-467C-8D88-31CE169E2183}"/>
              </a:ext>
            </a:extLst>
          </p:cNvPr>
          <p:cNvSpPr>
            <a:spLocks noGrp="1"/>
          </p:cNvSpPr>
          <p:nvPr>
            <p:ph type="title"/>
          </p:nvPr>
        </p:nvSpPr>
        <p:spPr/>
        <p:txBody>
          <a:bodyPr/>
          <a:lstStyle/>
          <a:p>
            <a:r>
              <a:rPr lang="en-US" u="sng" dirty="0"/>
              <a:t>N.J.S.A. 52:17B-71 </a:t>
            </a:r>
            <a:br>
              <a:rPr lang="en-US" u="sng" dirty="0"/>
            </a:br>
            <a:br>
              <a:rPr lang="en-US" u="sng" dirty="0"/>
            </a:br>
            <a:r>
              <a:rPr lang="en-US" u="sng" dirty="0"/>
              <a:t>N.J.A.C. </a:t>
            </a:r>
            <a:r>
              <a:rPr lang="en-US" dirty="0"/>
              <a:t>13:1-2.4</a:t>
            </a:r>
          </a:p>
        </p:txBody>
      </p:sp>
      <p:sp>
        <p:nvSpPr>
          <p:cNvPr id="3" name="Content Placeholder 2">
            <a:extLst>
              <a:ext uri="{FF2B5EF4-FFF2-40B4-BE49-F238E27FC236}">
                <a16:creationId xmlns:a16="http://schemas.microsoft.com/office/drawing/2014/main" id="{C132CFF9-4DE0-4B07-BBD5-9FE8FB503867}"/>
              </a:ext>
            </a:extLst>
          </p:cNvPr>
          <p:cNvSpPr>
            <a:spLocks noGrp="1"/>
          </p:cNvSpPr>
          <p:nvPr>
            <p:ph idx="1"/>
          </p:nvPr>
        </p:nvSpPr>
        <p:spPr/>
        <p:txBody>
          <a:bodyPr>
            <a:normAutofit/>
          </a:bodyPr>
          <a:lstStyle/>
          <a:p>
            <a:endParaRPr lang="en-US" dirty="0"/>
          </a:p>
          <a:p>
            <a:pPr marL="0" indent="0">
              <a:buNone/>
            </a:pPr>
            <a:r>
              <a:rPr lang="en-US" sz="2600" b="1" u="sng" dirty="0"/>
              <a:t>Do members of the PTC have to undergo training? </a:t>
            </a:r>
          </a:p>
          <a:p>
            <a:pPr marL="0" indent="0">
              <a:buNone/>
            </a:pPr>
            <a:endParaRPr lang="en-US" dirty="0"/>
          </a:p>
          <a:p>
            <a:r>
              <a:rPr lang="en-US" b="1" i="1" u="sng" dirty="0"/>
              <a:t>All</a:t>
            </a:r>
            <a:r>
              <a:rPr lang="en-US" dirty="0"/>
              <a:t> members of the PTC must annually complete all training mandated by the Attorney General, including but not limited to, ethics and confidentiality training. </a:t>
            </a:r>
          </a:p>
          <a:p>
            <a:r>
              <a:rPr lang="en-US" dirty="0"/>
              <a:t> </a:t>
            </a:r>
            <a:r>
              <a:rPr lang="en-US" b="1" i="1" u="sng" dirty="0"/>
              <a:t>All newly appointed public members </a:t>
            </a:r>
            <a:r>
              <a:rPr lang="en-US" dirty="0"/>
              <a:t>of the PTC </a:t>
            </a:r>
            <a:r>
              <a:rPr lang="en-US" b="1" i="1" u="sng" dirty="0"/>
              <a:t>must complete a course familiarizing them</a:t>
            </a:r>
            <a:r>
              <a:rPr lang="en-US" b="1" dirty="0"/>
              <a:t> </a:t>
            </a:r>
            <a:r>
              <a:rPr lang="en-US" dirty="0"/>
              <a:t>with relevant law enforcement training concepts, including but not limited to, </a:t>
            </a:r>
            <a:r>
              <a:rPr lang="en-US" b="1" i="1" u="sng" dirty="0"/>
              <a:t>use of force and internal affairs policy. </a:t>
            </a:r>
          </a:p>
          <a:p>
            <a:endParaRPr lang="en-US" dirty="0"/>
          </a:p>
        </p:txBody>
      </p:sp>
      <p:sp>
        <p:nvSpPr>
          <p:cNvPr id="4" name="Slide Number Placeholder 3">
            <a:extLst>
              <a:ext uri="{FF2B5EF4-FFF2-40B4-BE49-F238E27FC236}">
                <a16:creationId xmlns:a16="http://schemas.microsoft.com/office/drawing/2014/main" id="{CE67EA76-C680-426D-B108-3F658113A742}"/>
              </a:ext>
            </a:extLst>
          </p:cNvPr>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362862079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38603" y="1254643"/>
            <a:ext cx="2947482" cy="4008474"/>
          </a:xfrm>
        </p:spPr>
        <p:txBody>
          <a:bodyPr>
            <a:normAutofit fontScale="90000"/>
          </a:bodyPr>
          <a:lstStyle/>
          <a:p>
            <a:br>
              <a:rPr lang="en-US" u="sng" dirty="0"/>
            </a:br>
            <a:r>
              <a:rPr lang="en-US" sz="2700" u="sng" dirty="0"/>
              <a:t>Appealing Commission License Decisions</a:t>
            </a:r>
            <a:br>
              <a:rPr lang="en-US" sz="2700" u="sng" dirty="0"/>
            </a:br>
            <a:br>
              <a:rPr lang="en-US" sz="2200" u="sng" dirty="0"/>
            </a:br>
            <a:r>
              <a:rPr lang="en-US" sz="2200" u="sng" dirty="0"/>
              <a:t>N.J.S.A. </a:t>
            </a:r>
            <a:br>
              <a:rPr lang="en-US" sz="2200" dirty="0"/>
            </a:br>
            <a:r>
              <a:rPr lang="en-US" sz="2200" dirty="0"/>
              <a:t>52: 17B-71c </a:t>
            </a:r>
            <a:br>
              <a:rPr lang="en-US" sz="2200" dirty="0"/>
            </a:br>
            <a:br>
              <a:rPr lang="en-US" sz="2200" dirty="0"/>
            </a:br>
            <a:r>
              <a:rPr lang="en-US" sz="2200" u="sng" dirty="0"/>
              <a:t>N.J.S.A. </a:t>
            </a:r>
            <a:br>
              <a:rPr lang="en-US" sz="2200" dirty="0"/>
            </a:br>
            <a:r>
              <a:rPr lang="en-US" sz="2200" dirty="0"/>
              <a:t>52: 17B-71d  </a:t>
            </a:r>
            <a:br>
              <a:rPr lang="en-US" sz="2200" dirty="0"/>
            </a:br>
            <a:br>
              <a:rPr lang="en-US" sz="2200" dirty="0"/>
            </a:br>
            <a:r>
              <a:rPr lang="en-US" sz="2200" u="sng" dirty="0"/>
              <a:t>N.J.S.A. </a:t>
            </a:r>
            <a:br>
              <a:rPr lang="en-US" sz="2200" dirty="0"/>
            </a:br>
            <a:r>
              <a:rPr lang="en-US" sz="2200" dirty="0"/>
              <a:t>52: 17B-71f</a:t>
            </a:r>
            <a:br>
              <a:rPr lang="en-US" sz="2200" dirty="0"/>
            </a:br>
            <a:br>
              <a:rPr lang="en-US" sz="2200" dirty="0"/>
            </a:br>
            <a:r>
              <a:rPr lang="en-US" sz="2200" u="sng" dirty="0"/>
              <a:t>N.J.A.C. </a:t>
            </a:r>
            <a:r>
              <a:rPr lang="en-US" sz="2200" dirty="0"/>
              <a:t>13: 1-11.5  </a:t>
            </a:r>
            <a:br>
              <a:rPr lang="en-US" sz="2200" dirty="0"/>
            </a:br>
            <a:br>
              <a:rPr lang="en-US" sz="2200" dirty="0"/>
            </a:br>
            <a:r>
              <a:rPr lang="en-US" sz="2200" u="sng" dirty="0"/>
              <a:t>N.J.A.C. </a:t>
            </a:r>
            <a:r>
              <a:rPr lang="en-US" sz="2200" dirty="0"/>
              <a:t>13: 1-16.3</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640667" y="629920"/>
            <a:ext cx="8069813" cy="7432707"/>
          </a:xfrm>
        </p:spPr>
        <p:txBody>
          <a:bodyPr>
            <a:normAutofit/>
          </a:bodyPr>
          <a:lstStyle/>
          <a:p>
            <a:pPr marL="0" indent="0" algn="ctr">
              <a:buNone/>
            </a:pPr>
            <a:endParaRPr lang="en-US" sz="2400" b="1" u="sng" dirty="0"/>
          </a:p>
          <a:p>
            <a:r>
              <a:rPr lang="en-US" sz="2400" b="1" dirty="0">
                <a:solidFill>
                  <a:schemeClr val="tx2"/>
                </a:solidFill>
              </a:rPr>
              <a:t> There is no right to appeal a license denial or adverse licensing action that is brought on grounds where license denial or revocation is mandatory.  </a:t>
            </a:r>
          </a:p>
          <a:p>
            <a:endParaRPr lang="en-US" sz="2400" b="1" dirty="0">
              <a:solidFill>
                <a:schemeClr val="tx2"/>
              </a:solidFill>
            </a:endParaRPr>
          </a:p>
          <a:p>
            <a:r>
              <a:rPr lang="en-US" sz="2400" b="1" dirty="0">
                <a:solidFill>
                  <a:schemeClr val="tx2"/>
                </a:solidFill>
              </a:rPr>
              <a:t>45 Days to appeal </a:t>
            </a:r>
            <a:r>
              <a:rPr lang="en-US" sz="2400" dirty="0">
                <a:solidFill>
                  <a:schemeClr val="tx2"/>
                </a:solidFill>
              </a:rPr>
              <a:t>an adverse PTC ruling, refusal to renew or license denial </a:t>
            </a:r>
            <a:r>
              <a:rPr lang="en-US" sz="2400" b="1" dirty="0">
                <a:solidFill>
                  <a:schemeClr val="tx2"/>
                </a:solidFill>
              </a:rPr>
              <a:t>to the Superior Court, Appellate Division. If the</a:t>
            </a:r>
            <a:r>
              <a:rPr lang="en-US" sz="2400" dirty="0">
                <a:solidFill>
                  <a:schemeClr val="tx2"/>
                </a:solidFill>
              </a:rPr>
              <a:t> ruling is not appealed within 45 days of its receipt it is a final ruling.  </a:t>
            </a:r>
          </a:p>
          <a:p>
            <a:pPr marL="0" indent="0">
              <a:buNone/>
            </a:pPr>
            <a:endParaRPr lang="en-US" sz="2400" dirty="0">
              <a:solidFill>
                <a:schemeClr val="tx2"/>
              </a:solidFill>
            </a:endParaRPr>
          </a:p>
          <a:p>
            <a:r>
              <a:rPr lang="en-US" sz="2400" dirty="0">
                <a:solidFill>
                  <a:schemeClr val="tx2"/>
                </a:solidFill>
              </a:rPr>
              <a:t>On appeal </a:t>
            </a:r>
            <a:r>
              <a:rPr lang="en-US" sz="2400" b="1" dirty="0">
                <a:solidFill>
                  <a:schemeClr val="tx2"/>
                </a:solidFill>
              </a:rPr>
              <a:t>the standard of review is whether or not the PTC ruling was</a:t>
            </a:r>
            <a:r>
              <a:rPr lang="en-US" sz="2400" dirty="0">
                <a:solidFill>
                  <a:schemeClr val="tx2"/>
                </a:solidFill>
              </a:rPr>
              <a:t>: </a:t>
            </a:r>
          </a:p>
          <a:p>
            <a:pPr lvl="1"/>
            <a:r>
              <a:rPr lang="en-US" sz="2000" i="1" dirty="0">
                <a:solidFill>
                  <a:schemeClr val="tx2"/>
                </a:solidFill>
              </a:rPr>
              <a:t>Arbitrary;</a:t>
            </a:r>
          </a:p>
          <a:p>
            <a:pPr lvl="1"/>
            <a:r>
              <a:rPr lang="en-US" sz="2000" i="1" dirty="0">
                <a:solidFill>
                  <a:schemeClr val="tx2"/>
                </a:solidFill>
              </a:rPr>
              <a:t>Capricious; </a:t>
            </a:r>
          </a:p>
          <a:p>
            <a:pPr lvl="1"/>
            <a:r>
              <a:rPr lang="en-US" sz="2000" i="1" dirty="0">
                <a:solidFill>
                  <a:schemeClr val="tx2"/>
                </a:solidFill>
              </a:rPr>
              <a:t>Unreasonable; or</a:t>
            </a:r>
          </a:p>
          <a:p>
            <a:pPr lvl="1"/>
            <a:r>
              <a:rPr lang="en-US" sz="2000" i="1" dirty="0">
                <a:solidFill>
                  <a:schemeClr val="tx2"/>
                </a:solidFill>
              </a:rPr>
              <a:t>Unsupported by substantial credible evidence </a:t>
            </a:r>
          </a:p>
          <a:p>
            <a:r>
              <a:rPr lang="en-US" sz="2200" dirty="0">
                <a:solidFill>
                  <a:schemeClr val="tx2"/>
                </a:solidFill>
              </a:rPr>
              <a:t>Appellant can make a written request for a stay pending appeal. PTC has discretion  to grant or deny. Denial of a stay may also be appealed to the Appellate Division. </a:t>
            </a:r>
          </a:p>
          <a:p>
            <a:pPr lvl="1"/>
            <a:endParaRPr lang="en-US" sz="2000" dirty="0">
              <a:solidFill>
                <a:schemeClr val="tx2"/>
              </a:solidFill>
            </a:endParaRPr>
          </a:p>
          <a:p>
            <a:endParaRPr lang="en-US" dirty="0"/>
          </a:p>
          <a:p>
            <a:endParaRPr lang="en-US" dirty="0"/>
          </a:p>
          <a:p>
            <a:pPr lvl="1"/>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0A5B7133-C065-401B-A262-D3DFC6CB6B82}"/>
              </a:ext>
            </a:extLst>
          </p:cNvPr>
          <p:cNvSpPr>
            <a:spLocks noGrp="1"/>
          </p:cNvSpPr>
          <p:nvPr>
            <p:ph type="sldNum" sz="quarter" idx="12"/>
          </p:nvPr>
        </p:nvSpPr>
        <p:spPr/>
        <p:txBody>
          <a:bodyPr/>
          <a:lstStyle/>
          <a:p>
            <a:fld id="{4FAB73BC-B049-4115-A692-8D63A059BFB8}" type="slidenum">
              <a:rPr lang="en-US" smtClean="0"/>
              <a:pPr/>
              <a:t>60</a:t>
            </a:fld>
            <a:endParaRPr lang="en-US" dirty="0"/>
          </a:p>
        </p:txBody>
      </p:sp>
    </p:spTree>
    <p:extLst>
      <p:ext uri="{BB962C8B-B14F-4D97-AF65-F5344CB8AC3E}">
        <p14:creationId xmlns:p14="http://schemas.microsoft.com/office/powerpoint/2010/main" val="26972813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a:xfrm>
            <a:off x="238603" y="1254643"/>
            <a:ext cx="2947482" cy="4008474"/>
          </a:xfrm>
        </p:spPr>
        <p:txBody>
          <a:bodyPr>
            <a:normAutofit/>
          </a:bodyPr>
          <a:lstStyle/>
          <a:p>
            <a:br>
              <a:rPr lang="en-US" u="sng" dirty="0"/>
            </a:br>
            <a:r>
              <a:rPr lang="en-US" sz="2800" b="1" u="sng" dirty="0"/>
              <a:t>Reinstatement or Reactivation: N.J.A.C. 13:1-14.2, 14.3</a:t>
            </a:r>
            <a:br>
              <a:rPr lang="en-US" sz="2800" b="1" u="sng" dirty="0"/>
            </a:br>
            <a:endParaRPr lang="en-US" sz="2200" dirty="0"/>
          </a:p>
        </p:txBody>
      </p:sp>
      <p:sp>
        <p:nvSpPr>
          <p:cNvPr id="4" name="Slide Number Placeholder 3">
            <a:extLst>
              <a:ext uri="{FF2B5EF4-FFF2-40B4-BE49-F238E27FC236}">
                <a16:creationId xmlns:a16="http://schemas.microsoft.com/office/drawing/2014/main" id="{0A5B7133-C065-401B-A262-D3DFC6CB6B82}"/>
              </a:ext>
            </a:extLst>
          </p:cNvPr>
          <p:cNvSpPr>
            <a:spLocks noGrp="1"/>
          </p:cNvSpPr>
          <p:nvPr>
            <p:ph type="sldNum" sz="quarter" idx="12"/>
          </p:nvPr>
        </p:nvSpPr>
        <p:spPr/>
        <p:txBody>
          <a:bodyPr/>
          <a:lstStyle/>
          <a:p>
            <a:fld id="{4FAB73BC-B049-4115-A692-8D63A059BFB8}" type="slidenum">
              <a:rPr lang="en-US" smtClean="0"/>
              <a:pPr/>
              <a:t>61</a:t>
            </a:fld>
            <a:endParaRPr lang="en-US" dirty="0"/>
          </a:p>
        </p:txBody>
      </p:sp>
      <p:sp>
        <p:nvSpPr>
          <p:cNvPr id="7" name="Content Placeholder 6">
            <a:extLst>
              <a:ext uri="{FF2B5EF4-FFF2-40B4-BE49-F238E27FC236}">
                <a16:creationId xmlns:a16="http://schemas.microsoft.com/office/drawing/2014/main" id="{587B77A4-8155-4230-9454-F8838941A8C3}"/>
              </a:ext>
            </a:extLst>
          </p:cNvPr>
          <p:cNvSpPr txBox="1">
            <a:spLocks noGrp="1"/>
          </p:cNvSpPr>
          <p:nvPr>
            <p:ph idx="1"/>
          </p:nvPr>
        </p:nvSpPr>
        <p:spPr>
          <a:xfrm>
            <a:off x="3831770" y="0"/>
            <a:ext cx="8121627" cy="8651599"/>
          </a:xfrm>
          <a:prstGeom prst="rect">
            <a:avLst/>
          </a:prstGeom>
          <a:noFill/>
        </p:spPr>
        <p:txBody>
          <a:bodyPr wrap="square" rtlCol="0">
            <a:spAutoFit/>
          </a:bodyPr>
          <a:lstStyle/>
          <a:p>
            <a:r>
              <a:rPr lang="en-US" sz="3200" b="1" u="sng" dirty="0"/>
              <a:t>Reinstatement:  </a:t>
            </a:r>
          </a:p>
          <a:p>
            <a:pPr marL="0" lvl="0" indent="0">
              <a:buNone/>
            </a:pPr>
            <a:r>
              <a:rPr lang="en-US" sz="2400" dirty="0"/>
              <a:t>Commission may restore and reissue a license that was denied or revoked unless denial or revocation was mandatory. May impose any remedial or corrective measures as a condition of restoration</a:t>
            </a:r>
          </a:p>
          <a:p>
            <a:pPr lvl="0"/>
            <a:endParaRPr lang="en-US" sz="2400" dirty="0"/>
          </a:p>
          <a:p>
            <a:pPr lvl="0"/>
            <a:r>
              <a:rPr lang="en-US" sz="3200" b="1" u="sng" dirty="0"/>
              <a:t>Reactivation: </a:t>
            </a:r>
          </a:p>
          <a:p>
            <a:pPr marL="0" indent="0">
              <a:buNone/>
            </a:pPr>
            <a:r>
              <a:rPr lang="en-US" sz="2400" dirty="0"/>
              <a:t>Upon separation from employment, the LEO’s license will be placed on inactive status until the Commission approves active status at the new employing unit. Inactive Status IS NOT an adverse licensing status.  If the LEO terminated for economic reasons unrelated to an adverse action they have a 5 year exemption from re-taking the basic course.  The Chief of the LEO Unit seeking to employ the LEO shall make an application to PTC requesting the LEO be restored to Active Status. This request shall be made no later than 2 business days before employment start date. </a:t>
            </a:r>
          </a:p>
          <a:p>
            <a:endParaRPr lang="en-US" sz="1800" dirty="0"/>
          </a:p>
          <a:p>
            <a:endParaRPr lang="en-US" sz="1800" dirty="0"/>
          </a:p>
          <a:p>
            <a:pPr lvl="0"/>
            <a:endParaRPr lang="en-US" sz="1800" dirty="0"/>
          </a:p>
          <a:p>
            <a:pPr lvl="0"/>
            <a:endParaRPr lang="en-US" dirty="0"/>
          </a:p>
          <a:p>
            <a:pPr lvl="0"/>
            <a:endParaRPr lang="en-US" dirty="0"/>
          </a:p>
        </p:txBody>
      </p:sp>
    </p:spTree>
    <p:extLst>
      <p:ext uri="{BB962C8B-B14F-4D97-AF65-F5344CB8AC3E}">
        <p14:creationId xmlns:p14="http://schemas.microsoft.com/office/powerpoint/2010/main" val="21968224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FAB6B-E39D-467C-8D88-31CE169E2183}"/>
              </a:ext>
            </a:extLst>
          </p:cNvPr>
          <p:cNvSpPr>
            <a:spLocks noGrp="1"/>
          </p:cNvSpPr>
          <p:nvPr>
            <p:ph type="title"/>
          </p:nvPr>
        </p:nvSpPr>
        <p:spPr/>
        <p:txBody>
          <a:bodyPr/>
          <a:lstStyle/>
          <a:p>
            <a:br>
              <a:rPr lang="en-US" u="sng" dirty="0"/>
            </a:br>
            <a:br>
              <a:rPr lang="en-US" u="sng" dirty="0"/>
            </a:br>
            <a:br>
              <a:rPr lang="en-US" b="1" dirty="0"/>
            </a:br>
            <a:br>
              <a:rPr lang="en-US" b="1" dirty="0"/>
            </a:br>
            <a:r>
              <a:rPr lang="en-US" u="sng" dirty="0"/>
              <a:t>N.J.A.C. </a:t>
            </a:r>
            <a:r>
              <a:rPr lang="en-US" dirty="0"/>
              <a:t>13:1-18.1</a:t>
            </a:r>
          </a:p>
        </p:txBody>
      </p:sp>
      <p:sp>
        <p:nvSpPr>
          <p:cNvPr id="3" name="Content Placeholder 2">
            <a:extLst>
              <a:ext uri="{FF2B5EF4-FFF2-40B4-BE49-F238E27FC236}">
                <a16:creationId xmlns:a16="http://schemas.microsoft.com/office/drawing/2014/main" id="{C132CFF9-4DE0-4B07-BBD5-9FE8FB503867}"/>
              </a:ext>
            </a:extLst>
          </p:cNvPr>
          <p:cNvSpPr>
            <a:spLocks noGrp="1"/>
          </p:cNvSpPr>
          <p:nvPr>
            <p:ph idx="1"/>
          </p:nvPr>
        </p:nvSpPr>
        <p:spPr>
          <a:xfrm>
            <a:off x="3434080" y="430305"/>
            <a:ext cx="7750388" cy="2211295"/>
          </a:xfrm>
        </p:spPr>
        <p:txBody>
          <a:bodyPr>
            <a:normAutofit/>
          </a:bodyPr>
          <a:lstStyle/>
          <a:p>
            <a:pPr marL="0" indent="0">
              <a:buNone/>
            </a:pPr>
            <a:r>
              <a:rPr lang="en-US" sz="2800" b="1" u="sng" dirty="0"/>
              <a:t>The PTC and Public Transparency  </a:t>
            </a:r>
          </a:p>
          <a:p>
            <a:pPr marL="0" indent="0">
              <a:buNone/>
            </a:pPr>
            <a:endParaRPr lang="en-US" dirty="0"/>
          </a:p>
          <a:p>
            <a:pPr marL="0" indent="0">
              <a:buNone/>
            </a:pPr>
            <a:r>
              <a:rPr lang="en-US" sz="1800" b="1" u="sng" dirty="0"/>
              <a:t>The Commission shall make the following information publicly available on its website, which shall be updated on a quarterly basis:  </a:t>
            </a:r>
          </a:p>
          <a:p>
            <a:endParaRPr lang="en-US" sz="1800" dirty="0"/>
          </a:p>
          <a:p>
            <a:pPr marL="502920" lvl="1" indent="0">
              <a:buNone/>
            </a:pPr>
            <a:endParaRPr lang="en-US" dirty="0"/>
          </a:p>
        </p:txBody>
      </p:sp>
      <p:sp>
        <p:nvSpPr>
          <p:cNvPr id="4" name="Slide Number Placeholder 3">
            <a:extLst>
              <a:ext uri="{FF2B5EF4-FFF2-40B4-BE49-F238E27FC236}">
                <a16:creationId xmlns:a16="http://schemas.microsoft.com/office/drawing/2014/main" id="{6241D0A1-F5A3-4E20-86C7-B35DE8910E84}"/>
              </a:ext>
            </a:extLst>
          </p:cNvPr>
          <p:cNvSpPr>
            <a:spLocks noGrp="1"/>
          </p:cNvSpPr>
          <p:nvPr>
            <p:ph type="sldNum" sz="quarter" idx="12"/>
          </p:nvPr>
        </p:nvSpPr>
        <p:spPr/>
        <p:txBody>
          <a:bodyPr/>
          <a:lstStyle/>
          <a:p>
            <a:fld id="{4FAB73BC-B049-4115-A692-8D63A059BFB8}" type="slidenum">
              <a:rPr lang="en-US" smtClean="0"/>
              <a:pPr/>
              <a:t>62</a:t>
            </a:fld>
            <a:endParaRPr lang="en-US" dirty="0"/>
          </a:p>
        </p:txBody>
      </p:sp>
      <p:graphicFrame>
        <p:nvGraphicFramePr>
          <p:cNvPr id="5" name="Table 4">
            <a:extLst>
              <a:ext uri="{FF2B5EF4-FFF2-40B4-BE49-F238E27FC236}">
                <a16:creationId xmlns:a16="http://schemas.microsoft.com/office/drawing/2014/main" id="{0A35260D-3791-457E-8746-13480940CBCB}"/>
              </a:ext>
            </a:extLst>
          </p:cNvPr>
          <p:cNvGraphicFramePr>
            <a:graphicFrameLocks noGrp="1"/>
          </p:cNvGraphicFramePr>
          <p:nvPr>
            <p:extLst>
              <p:ext uri="{D42A27DB-BD31-4B8C-83A1-F6EECF244321}">
                <p14:modId xmlns:p14="http://schemas.microsoft.com/office/powerpoint/2010/main" val="1266416197"/>
              </p:ext>
            </p:extLst>
          </p:nvPr>
        </p:nvGraphicFramePr>
        <p:xfrm>
          <a:off x="3574628" y="2192194"/>
          <a:ext cx="8128000" cy="17373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685898590"/>
                    </a:ext>
                  </a:extLst>
                </a:gridCol>
                <a:gridCol w="4064000">
                  <a:extLst>
                    <a:ext uri="{9D8B030D-6E8A-4147-A177-3AD203B41FA5}">
                      <a16:colId xmlns:a16="http://schemas.microsoft.com/office/drawing/2014/main" val="832926208"/>
                    </a:ext>
                  </a:extLst>
                </a:gridCol>
              </a:tblGrid>
              <a:tr h="15152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1) All adverse licensure actions pending before the Commission where a complaint issued by the Commission has been served against a law enforcement officer. </a:t>
                      </a:r>
                    </a:p>
                    <a:p>
                      <a:endParaRPr lang="en-US" dirty="0">
                        <a:solidFill>
                          <a:schemeClr val="bg1"/>
                        </a:solidFill>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2) All adverse licensure actions where PTC has issued a final disposition. </a:t>
                      </a:r>
                    </a:p>
                    <a:p>
                      <a:endParaRPr lang="en-US" dirty="0">
                        <a:solidFill>
                          <a:schemeClr val="bg1"/>
                        </a:solidFill>
                      </a:endParaRPr>
                    </a:p>
                  </a:txBody>
                  <a:tcPr>
                    <a:solidFill>
                      <a:schemeClr val="accent1">
                        <a:lumMod val="20000"/>
                        <a:lumOff val="80000"/>
                      </a:schemeClr>
                    </a:solidFill>
                  </a:tcPr>
                </a:tc>
                <a:extLst>
                  <a:ext uri="{0D108BD9-81ED-4DB2-BD59-A6C34878D82A}">
                    <a16:rowId xmlns:a16="http://schemas.microsoft.com/office/drawing/2014/main" val="1523645577"/>
                  </a:ext>
                </a:extLst>
              </a:tr>
            </a:tbl>
          </a:graphicData>
        </a:graphic>
      </p:graphicFrame>
      <p:sp>
        <p:nvSpPr>
          <p:cNvPr id="6" name="Rectangle 5">
            <a:extLst>
              <a:ext uri="{FF2B5EF4-FFF2-40B4-BE49-F238E27FC236}">
                <a16:creationId xmlns:a16="http://schemas.microsoft.com/office/drawing/2014/main" id="{2BF27D52-A2BA-4C05-BB44-924D462CD3DF}"/>
              </a:ext>
            </a:extLst>
          </p:cNvPr>
          <p:cNvSpPr/>
          <p:nvPr/>
        </p:nvSpPr>
        <p:spPr>
          <a:xfrm>
            <a:off x="3434080" y="4216401"/>
            <a:ext cx="8268548" cy="923330"/>
          </a:xfrm>
          <a:prstGeom prst="rect">
            <a:avLst/>
          </a:prstGeom>
        </p:spPr>
        <p:txBody>
          <a:bodyPr wrap="square">
            <a:spAutoFit/>
          </a:bodyPr>
          <a:lstStyle/>
          <a:p>
            <a:r>
              <a:rPr lang="en-US" b="1" u="sng" dirty="0">
                <a:solidFill>
                  <a:schemeClr val="tx2">
                    <a:lumMod val="90000"/>
                  </a:schemeClr>
                </a:solidFill>
              </a:rPr>
              <a:t>The following information will be made public regarding (1) pending adverse licensing actions and (2) adverse licensing actions where PTC has made a final decision: </a:t>
            </a:r>
          </a:p>
        </p:txBody>
      </p:sp>
      <p:graphicFrame>
        <p:nvGraphicFramePr>
          <p:cNvPr id="7" name="Table 6">
            <a:extLst>
              <a:ext uri="{FF2B5EF4-FFF2-40B4-BE49-F238E27FC236}">
                <a16:creationId xmlns:a16="http://schemas.microsoft.com/office/drawing/2014/main" id="{03DE6EA1-D16A-430E-AD70-F19B6DAAC4D2}"/>
              </a:ext>
            </a:extLst>
          </p:cNvPr>
          <p:cNvGraphicFramePr>
            <a:graphicFrameLocks noGrp="1"/>
          </p:cNvGraphicFramePr>
          <p:nvPr>
            <p:extLst>
              <p:ext uri="{D42A27DB-BD31-4B8C-83A1-F6EECF244321}">
                <p14:modId xmlns:p14="http://schemas.microsoft.com/office/powerpoint/2010/main" val="3347184693"/>
              </p:ext>
            </p:extLst>
          </p:nvPr>
        </p:nvGraphicFramePr>
        <p:xfrm>
          <a:off x="3574628" y="5149579"/>
          <a:ext cx="8128000" cy="16510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711721808"/>
                    </a:ext>
                  </a:extLst>
                </a:gridCol>
                <a:gridCol w="4064000">
                  <a:extLst>
                    <a:ext uri="{9D8B030D-6E8A-4147-A177-3AD203B41FA5}">
                      <a16:colId xmlns:a16="http://schemas.microsoft.com/office/drawing/2014/main" val="3996529721"/>
                    </a:ext>
                  </a:extLst>
                </a:gridCol>
              </a:tblGrid>
              <a:tr h="370840">
                <a:tc>
                  <a:txBody>
                    <a:bodyPr/>
                    <a:lstStyle/>
                    <a:p>
                      <a:r>
                        <a:rPr lang="en-US" b="1" dirty="0">
                          <a:solidFill>
                            <a:schemeClr val="bg1"/>
                          </a:solidFill>
                        </a:rPr>
                        <a:t>1) The Officer’s Name</a:t>
                      </a:r>
                    </a:p>
                  </a:txBody>
                  <a:tcPr>
                    <a:solidFill>
                      <a:schemeClr val="accent1">
                        <a:lumMod val="20000"/>
                        <a:lumOff val="80000"/>
                        <a:alpha val="61000"/>
                      </a:schemeClr>
                    </a:solidFill>
                  </a:tcPr>
                </a:tc>
                <a:tc>
                  <a:txBody>
                    <a:bodyPr/>
                    <a:lstStyle/>
                    <a:p>
                      <a:r>
                        <a:rPr lang="en-US" b="1" dirty="0">
                          <a:solidFill>
                            <a:schemeClr val="bg1"/>
                          </a:solidFill>
                        </a:rPr>
                        <a:t>2) The Officer’s LEO UNIT</a:t>
                      </a:r>
                    </a:p>
                  </a:txBody>
                  <a:tcPr>
                    <a:solidFill>
                      <a:schemeClr val="accent1">
                        <a:lumMod val="20000"/>
                        <a:lumOff val="80000"/>
                      </a:schemeClr>
                    </a:solidFill>
                  </a:tcPr>
                </a:tc>
                <a:extLst>
                  <a:ext uri="{0D108BD9-81ED-4DB2-BD59-A6C34878D82A}">
                    <a16:rowId xmlns:a16="http://schemas.microsoft.com/office/drawing/2014/main" val="1955680612"/>
                  </a:ext>
                </a:extLst>
              </a:tr>
              <a:tr h="370840">
                <a:tc>
                  <a:txBody>
                    <a:bodyPr/>
                    <a:lstStyle/>
                    <a:p>
                      <a:r>
                        <a:rPr lang="en-US" b="1" dirty="0">
                          <a:solidFill>
                            <a:schemeClr val="bg1"/>
                          </a:solidFill>
                        </a:rPr>
                        <a:t>3) The alleged misconduct with reference to the conduct</a:t>
                      </a:r>
                    </a:p>
                  </a:txBody>
                  <a:tcPr>
                    <a:solidFill>
                      <a:schemeClr val="accent1">
                        <a:lumMod val="20000"/>
                        <a:lumOff val="80000"/>
                      </a:schemeClr>
                    </a:solidFill>
                  </a:tcPr>
                </a:tc>
                <a:tc>
                  <a:txBody>
                    <a:bodyPr/>
                    <a:lstStyle/>
                    <a:p>
                      <a:r>
                        <a:rPr lang="en-US" b="1" dirty="0">
                          <a:solidFill>
                            <a:schemeClr val="bg1"/>
                          </a:solidFill>
                        </a:rPr>
                        <a:t>4) The current status of the case (Pending Cases)</a:t>
                      </a:r>
                    </a:p>
                  </a:txBody>
                  <a:tcPr>
                    <a:solidFill>
                      <a:schemeClr val="accent1">
                        <a:lumMod val="20000"/>
                        <a:lumOff val="80000"/>
                      </a:schemeClr>
                    </a:solidFill>
                  </a:tcPr>
                </a:tc>
                <a:extLst>
                  <a:ext uri="{0D108BD9-81ED-4DB2-BD59-A6C34878D82A}">
                    <a16:rowId xmlns:a16="http://schemas.microsoft.com/office/drawing/2014/main" val="3553617673"/>
                  </a:ext>
                </a:extLst>
              </a:tr>
              <a:tr h="370840">
                <a:tc>
                  <a:txBody>
                    <a:bodyPr/>
                    <a:lstStyle/>
                    <a:p>
                      <a:r>
                        <a:rPr lang="en-US" b="1" dirty="0">
                          <a:solidFill>
                            <a:schemeClr val="bg1"/>
                          </a:solidFill>
                        </a:rPr>
                        <a:t>3) The final disposition (Final Decisions)</a:t>
                      </a:r>
                    </a:p>
                  </a:txBody>
                  <a:tcPr>
                    <a:solidFill>
                      <a:schemeClr val="accent1">
                        <a:lumMod val="20000"/>
                        <a:lumOff val="80000"/>
                      </a:schemeClr>
                    </a:solidFill>
                  </a:tcPr>
                </a:tc>
                <a:tc>
                  <a:txBody>
                    <a:bodyPr/>
                    <a:lstStyle/>
                    <a:p>
                      <a:r>
                        <a:rPr lang="en-US" b="1" dirty="0">
                          <a:solidFill>
                            <a:schemeClr val="bg1"/>
                          </a:solidFill>
                        </a:rPr>
                        <a:t>6) The Commission’s Final Order and/or opinion (Final Decisions)</a:t>
                      </a:r>
                    </a:p>
                  </a:txBody>
                  <a:tcPr>
                    <a:solidFill>
                      <a:schemeClr val="accent1">
                        <a:lumMod val="20000"/>
                        <a:lumOff val="80000"/>
                      </a:schemeClr>
                    </a:solidFill>
                  </a:tcPr>
                </a:tc>
                <a:extLst>
                  <a:ext uri="{0D108BD9-81ED-4DB2-BD59-A6C34878D82A}">
                    <a16:rowId xmlns:a16="http://schemas.microsoft.com/office/drawing/2014/main" val="382624216"/>
                  </a:ext>
                </a:extLst>
              </a:tr>
            </a:tbl>
          </a:graphicData>
        </a:graphic>
      </p:graphicFrame>
    </p:spTree>
    <p:extLst>
      <p:ext uri="{BB962C8B-B14F-4D97-AF65-F5344CB8AC3E}">
        <p14:creationId xmlns:p14="http://schemas.microsoft.com/office/powerpoint/2010/main" val="88933316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p:txBody>
          <a:bodyPr/>
          <a:lstStyle/>
          <a:p>
            <a:pPr algn="ctr"/>
            <a:endParaRPr lang="en-US" b="1" dirty="0"/>
          </a:p>
          <a:p>
            <a:pPr marL="0" indent="0" algn="ctr">
              <a:buNone/>
            </a:pPr>
            <a:r>
              <a:rPr lang="en-US" sz="3600" b="1" u="sng" dirty="0"/>
              <a:t>SECTION VI: </a:t>
            </a:r>
          </a:p>
          <a:p>
            <a:pPr marL="0" indent="0" algn="ctr">
              <a:buNone/>
            </a:pPr>
            <a:endParaRPr lang="en-US" sz="3600" b="1" u="sng" dirty="0"/>
          </a:p>
          <a:p>
            <a:pPr marL="0" indent="0" algn="ctr">
              <a:buNone/>
            </a:pPr>
            <a:r>
              <a:rPr lang="en-US" sz="2400" b="1" dirty="0"/>
              <a:t>TERMINATION OR SUSPENSION </a:t>
            </a:r>
          </a:p>
        </p:txBody>
      </p:sp>
      <p:sp>
        <p:nvSpPr>
          <p:cNvPr id="4" name="Slide Number Placeholder 3">
            <a:extLst>
              <a:ext uri="{FF2B5EF4-FFF2-40B4-BE49-F238E27FC236}">
                <a16:creationId xmlns:a16="http://schemas.microsoft.com/office/drawing/2014/main" id="{26EEA796-F147-4FF0-81C5-2D5C521F2AC2}"/>
              </a:ext>
            </a:extLst>
          </p:cNvPr>
          <p:cNvSpPr>
            <a:spLocks noGrp="1"/>
          </p:cNvSpPr>
          <p:nvPr>
            <p:ph type="sldNum" sz="quarter" idx="12"/>
          </p:nvPr>
        </p:nvSpPr>
        <p:spPr/>
        <p:txBody>
          <a:bodyPr/>
          <a:lstStyle/>
          <a:p>
            <a:fld id="{4FAB73BC-B049-4115-A692-8D63A059BFB8}" type="slidenum">
              <a:rPr lang="en-US" smtClean="0"/>
              <a:pPr/>
              <a:t>63</a:t>
            </a:fld>
            <a:endParaRPr lang="en-US" dirty="0"/>
          </a:p>
        </p:txBody>
      </p:sp>
      <p:pic>
        <p:nvPicPr>
          <p:cNvPr id="5" name="Picture 4">
            <a:extLst>
              <a:ext uri="{FF2B5EF4-FFF2-40B4-BE49-F238E27FC236}">
                <a16:creationId xmlns:a16="http://schemas.microsoft.com/office/drawing/2014/main" id="{C3DBFADA-D948-4889-8698-2476289857F3}"/>
              </a:ext>
            </a:extLst>
          </p:cNvPr>
          <p:cNvPicPr>
            <a:picLocks noChangeAspect="1"/>
          </p:cNvPicPr>
          <p:nvPr/>
        </p:nvPicPr>
        <p:blipFill>
          <a:blip r:embed="rId2"/>
          <a:stretch>
            <a:fillRect/>
          </a:stretch>
        </p:blipFill>
        <p:spPr>
          <a:xfrm>
            <a:off x="-281591" y="1788963"/>
            <a:ext cx="3816426" cy="3270930"/>
          </a:xfrm>
          <a:prstGeom prst="rect">
            <a:avLst/>
          </a:prstGeom>
        </p:spPr>
      </p:pic>
    </p:spTree>
    <p:extLst>
      <p:ext uri="{BB962C8B-B14F-4D97-AF65-F5344CB8AC3E}">
        <p14:creationId xmlns:p14="http://schemas.microsoft.com/office/powerpoint/2010/main" val="28727288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p:txBody>
          <a:bodyPr>
            <a:normAutofit fontScale="90000"/>
          </a:bodyPr>
          <a:lstStyle/>
          <a:p>
            <a:r>
              <a:rPr lang="en-US" sz="2700" u="sng" dirty="0"/>
              <a:t>Who notifies the PTC of separation from appointment or employment?</a:t>
            </a:r>
            <a:br>
              <a:rPr lang="en-US" u="sng" dirty="0"/>
            </a:br>
            <a:br>
              <a:rPr lang="en-US" sz="2700" u="sng" dirty="0"/>
            </a:br>
            <a:r>
              <a:rPr lang="en-US" sz="2700" u="sng" dirty="0"/>
              <a:t>N.J.S.A. </a:t>
            </a:r>
            <a:br>
              <a:rPr lang="en-US" sz="2700" dirty="0"/>
            </a:br>
            <a:r>
              <a:rPr lang="en-US" sz="2700" dirty="0"/>
              <a:t>52: 17B-77.16 </a:t>
            </a:r>
            <a:br>
              <a:rPr lang="en-US" sz="2700" dirty="0"/>
            </a:br>
            <a:br>
              <a:rPr lang="en-US" sz="2700" dirty="0"/>
            </a:br>
            <a:r>
              <a:rPr lang="en-US" sz="2700" u="sng" dirty="0"/>
              <a:t>N.J.S.A. </a:t>
            </a:r>
            <a:br>
              <a:rPr lang="en-US" sz="2700" dirty="0"/>
            </a:br>
            <a:r>
              <a:rPr lang="en-US" sz="2700" dirty="0"/>
              <a:t>52: 17B-71c </a:t>
            </a:r>
            <a:br>
              <a:rPr lang="en-US" sz="2700" dirty="0"/>
            </a:br>
            <a:br>
              <a:rPr lang="en-US" sz="2700" dirty="0"/>
            </a:br>
            <a:r>
              <a:rPr lang="en-US" sz="2700" u="sng" dirty="0"/>
              <a:t>N.J.A.C. </a:t>
            </a:r>
            <a:r>
              <a:rPr lang="en-US" sz="2700" dirty="0"/>
              <a:t>13: 1-11.6</a:t>
            </a:r>
            <a:br>
              <a:rPr lang="en-US" sz="2700" dirty="0"/>
            </a:br>
            <a:br>
              <a:rPr lang="en-US" dirty="0"/>
            </a:br>
            <a:endParaRPr lang="en-US" dirty="0"/>
          </a:p>
        </p:txBody>
      </p:sp>
      <p:sp>
        <p:nvSpPr>
          <p:cNvPr id="4" name="Slide Number Placeholder 3">
            <a:extLst>
              <a:ext uri="{FF2B5EF4-FFF2-40B4-BE49-F238E27FC236}">
                <a16:creationId xmlns:a16="http://schemas.microsoft.com/office/drawing/2014/main" id="{6425A90C-64F1-4B58-A63F-06F44966A7D6}"/>
              </a:ext>
            </a:extLst>
          </p:cNvPr>
          <p:cNvSpPr>
            <a:spLocks noGrp="1"/>
          </p:cNvSpPr>
          <p:nvPr>
            <p:ph type="sldNum" sz="quarter" idx="12"/>
          </p:nvPr>
        </p:nvSpPr>
        <p:spPr/>
        <p:txBody>
          <a:bodyPr/>
          <a:lstStyle/>
          <a:p>
            <a:fld id="{4FAB73BC-B049-4115-A692-8D63A059BFB8}" type="slidenum">
              <a:rPr lang="en-US" smtClean="0"/>
              <a:pPr/>
              <a:t>64</a:t>
            </a:fld>
            <a:endParaRPr lang="en-US" dirty="0"/>
          </a:p>
        </p:txBody>
      </p:sp>
      <p:graphicFrame>
        <p:nvGraphicFramePr>
          <p:cNvPr id="7" name="Content Placeholder 6">
            <a:extLst>
              <a:ext uri="{FF2B5EF4-FFF2-40B4-BE49-F238E27FC236}">
                <a16:creationId xmlns:a16="http://schemas.microsoft.com/office/drawing/2014/main" id="{892642C5-2D46-4BA5-8867-15D955E0D58B}"/>
              </a:ext>
            </a:extLst>
          </p:cNvPr>
          <p:cNvGraphicFramePr>
            <a:graphicFrameLocks noGrp="1"/>
          </p:cNvGraphicFramePr>
          <p:nvPr>
            <p:ph idx="1"/>
            <p:extLst>
              <p:ext uri="{D42A27DB-BD31-4B8C-83A1-F6EECF244321}">
                <p14:modId xmlns:p14="http://schemas.microsoft.com/office/powerpoint/2010/main" val="807254430"/>
              </p:ext>
            </p:extLst>
          </p:nvPr>
        </p:nvGraphicFramePr>
        <p:xfrm>
          <a:off x="3716338" y="294640"/>
          <a:ext cx="7315200" cy="5608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5434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p:txBody>
          <a:bodyPr>
            <a:normAutofit fontScale="90000"/>
          </a:bodyPr>
          <a:lstStyle/>
          <a:p>
            <a:br>
              <a:rPr lang="en-US" u="sng" dirty="0"/>
            </a:br>
            <a:r>
              <a:rPr lang="en-US" sz="2700" u="sng" dirty="0"/>
              <a:t>What does the Chief LEO have to notify  PTC of?</a:t>
            </a:r>
            <a:br>
              <a:rPr lang="en-US" sz="2700" u="sng" dirty="0"/>
            </a:br>
            <a:br>
              <a:rPr lang="en-US" sz="2700" u="sng" dirty="0"/>
            </a:br>
            <a:br>
              <a:rPr lang="en-US" sz="2700" u="sng" dirty="0"/>
            </a:br>
            <a:r>
              <a:rPr lang="en-US" sz="2700" u="sng" dirty="0"/>
              <a:t>N.J.S.A. </a:t>
            </a:r>
            <a:br>
              <a:rPr lang="en-US" sz="2700" dirty="0"/>
            </a:br>
            <a:r>
              <a:rPr lang="en-US" sz="2700" dirty="0"/>
              <a:t>52: 17B-77.16 </a:t>
            </a:r>
            <a:br>
              <a:rPr lang="en-US" sz="2700" dirty="0"/>
            </a:br>
            <a:br>
              <a:rPr lang="en-US" sz="2700" dirty="0"/>
            </a:br>
            <a:r>
              <a:rPr lang="en-US" sz="2700" u="sng" dirty="0"/>
              <a:t>N.J.S.A. </a:t>
            </a:r>
            <a:br>
              <a:rPr lang="en-US" sz="2700" dirty="0"/>
            </a:br>
            <a:r>
              <a:rPr lang="en-US" sz="2700" dirty="0"/>
              <a:t>52: 17B-71c </a:t>
            </a:r>
            <a:br>
              <a:rPr lang="en-US" sz="2700" dirty="0"/>
            </a:br>
            <a:br>
              <a:rPr lang="en-US" sz="2700" dirty="0"/>
            </a:br>
            <a:r>
              <a:rPr lang="en-US" sz="2700" u="sng" dirty="0"/>
              <a:t>N.J.A.C. </a:t>
            </a:r>
            <a:r>
              <a:rPr lang="en-US" sz="2700" dirty="0"/>
              <a:t>13: 1-11.6</a:t>
            </a:r>
            <a:br>
              <a:rPr lang="en-US" dirty="0"/>
            </a:br>
            <a:br>
              <a:rPr lang="en-US" dirty="0"/>
            </a:br>
            <a:endParaRPr lang="en-US" dirty="0"/>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985016" y="1310640"/>
            <a:ext cx="7315200" cy="3738880"/>
          </a:xfrm>
        </p:spPr>
        <p:txBody>
          <a:bodyPr>
            <a:normAutofit/>
          </a:bodyPr>
          <a:lstStyle/>
          <a:p>
            <a:pPr marL="0" indent="0">
              <a:buNone/>
            </a:pPr>
            <a:endParaRPr lang="en-US" sz="2400" b="1" u="sng" dirty="0"/>
          </a:p>
          <a:p>
            <a:pPr lvl="1"/>
            <a:endParaRPr lang="en-US" b="1" dirty="0">
              <a:solidFill>
                <a:schemeClr val="tx2"/>
              </a:solidFill>
            </a:endParaRPr>
          </a:p>
          <a:p>
            <a:r>
              <a:rPr lang="en-US" b="1" dirty="0">
                <a:solidFill>
                  <a:schemeClr val="tx2"/>
                </a:solidFill>
              </a:rPr>
              <a:t>PTC must be made aware of certain “sustained findings”. </a:t>
            </a:r>
          </a:p>
          <a:p>
            <a:r>
              <a:rPr lang="en-US" b="1" dirty="0">
                <a:solidFill>
                  <a:schemeClr val="tx2"/>
                </a:solidFill>
              </a:rPr>
              <a:t>A “ sustained finding” means a determination by an employing LEO Unit that a LEO violated a law; regulation, directive, guideline, policy, or procedure issued by the AG or County Prosecutor; agency protocol; Standard Operating Procedure; rule; or training protocol.  </a:t>
            </a:r>
          </a:p>
          <a:p>
            <a:r>
              <a:rPr lang="en-US" b="1" dirty="0">
                <a:solidFill>
                  <a:schemeClr val="tx2"/>
                </a:solidFill>
              </a:rPr>
              <a:t>LEO will have the opportunity to be heard.</a:t>
            </a:r>
          </a:p>
          <a:p>
            <a:pPr lvl="1"/>
            <a:endParaRPr lang="en-US" b="1" dirty="0"/>
          </a:p>
        </p:txBody>
      </p:sp>
      <p:sp>
        <p:nvSpPr>
          <p:cNvPr id="4" name="Slide Number Placeholder 3">
            <a:extLst>
              <a:ext uri="{FF2B5EF4-FFF2-40B4-BE49-F238E27FC236}">
                <a16:creationId xmlns:a16="http://schemas.microsoft.com/office/drawing/2014/main" id="{982A0F4D-C83C-4F0D-A193-48F6DEE3EC88}"/>
              </a:ext>
            </a:extLst>
          </p:cNvPr>
          <p:cNvSpPr>
            <a:spLocks noGrp="1"/>
          </p:cNvSpPr>
          <p:nvPr>
            <p:ph type="sldNum" sz="quarter" idx="12"/>
          </p:nvPr>
        </p:nvSpPr>
        <p:spPr/>
        <p:txBody>
          <a:bodyPr/>
          <a:lstStyle/>
          <a:p>
            <a:fld id="{4FAB73BC-B049-4115-A692-8D63A059BFB8}" type="slidenum">
              <a:rPr lang="en-US" smtClean="0"/>
              <a:pPr/>
              <a:t>65</a:t>
            </a:fld>
            <a:endParaRPr lang="en-US" dirty="0"/>
          </a:p>
        </p:txBody>
      </p:sp>
    </p:spTree>
    <p:extLst>
      <p:ext uri="{BB962C8B-B14F-4D97-AF65-F5344CB8AC3E}">
        <p14:creationId xmlns:p14="http://schemas.microsoft.com/office/powerpoint/2010/main" val="31867606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p:txBody>
          <a:bodyPr>
            <a:normAutofit/>
          </a:bodyPr>
          <a:lstStyle/>
          <a:p>
            <a:r>
              <a:rPr lang="en-US" sz="2700" u="sng" dirty="0"/>
              <a:t>When does the Chief LEO have to terminate, suspend, or refuse employment? </a:t>
            </a:r>
            <a:br>
              <a:rPr lang="en-US" u="sng" dirty="0"/>
            </a:br>
            <a:br>
              <a:rPr lang="en-US" u="sng" dirty="0"/>
            </a:br>
            <a:r>
              <a:rPr lang="en-US" sz="2700" u="sng" dirty="0"/>
              <a:t>N.J.S.A. </a:t>
            </a:r>
            <a:br>
              <a:rPr lang="en-US" sz="2700" dirty="0"/>
            </a:br>
            <a:r>
              <a:rPr lang="en-US" sz="2700" dirty="0"/>
              <a:t>52: 17B-77.16a</a:t>
            </a:r>
            <a:br>
              <a:rPr lang="en-US" sz="2700" dirty="0"/>
            </a:br>
            <a:br>
              <a:rPr lang="en-US" sz="2700" dirty="0"/>
            </a:br>
            <a:r>
              <a:rPr lang="en-US" sz="2700" u="sng" dirty="0"/>
              <a:t>N.J.A.C. </a:t>
            </a:r>
            <a:r>
              <a:rPr lang="en-US" sz="2700" dirty="0"/>
              <a:t>13: 1-11.8</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640667" y="876140"/>
            <a:ext cx="8069813" cy="5705134"/>
          </a:xfrm>
        </p:spPr>
        <p:txBody>
          <a:bodyPr>
            <a:normAutofit/>
          </a:bodyPr>
          <a:lstStyle/>
          <a:p>
            <a:pPr marL="0" indent="0">
              <a:buNone/>
            </a:pPr>
            <a:endParaRPr lang="en-US" sz="2400" b="1" u="sng" dirty="0"/>
          </a:p>
          <a:p>
            <a:r>
              <a:rPr lang="en-US" sz="2800" b="1" u="sng" dirty="0">
                <a:solidFill>
                  <a:schemeClr val="tx2"/>
                </a:solidFill>
              </a:rPr>
              <a:t>Each law enforcement unit shall terminate or suspend </a:t>
            </a:r>
            <a:r>
              <a:rPr lang="en-US" sz="2800" dirty="0">
                <a:solidFill>
                  <a:schemeClr val="tx2"/>
                </a:solidFill>
              </a:rPr>
              <a:t>the employment of </a:t>
            </a:r>
            <a:r>
              <a:rPr lang="en-US" sz="2800" b="1" u="sng" dirty="0">
                <a:solidFill>
                  <a:schemeClr val="tx2"/>
                </a:solidFill>
              </a:rPr>
              <a:t>any law enforcement officer</a:t>
            </a:r>
            <a:r>
              <a:rPr lang="en-US" sz="2800" dirty="0">
                <a:solidFill>
                  <a:schemeClr val="tx2"/>
                </a:solidFill>
              </a:rPr>
              <a:t> to function in a law enforcement capacity </a:t>
            </a:r>
            <a:r>
              <a:rPr lang="en-US" sz="2800" b="1" u="sng" dirty="0">
                <a:solidFill>
                  <a:schemeClr val="tx2"/>
                </a:solidFill>
              </a:rPr>
              <a:t>whose license has been denied, revoked, or suspended by the Commission</a:t>
            </a:r>
            <a:r>
              <a:rPr lang="en-US" sz="2800" dirty="0">
                <a:solidFill>
                  <a:schemeClr val="tx2"/>
                </a:solidFill>
              </a:rPr>
              <a:t>.</a:t>
            </a:r>
          </a:p>
          <a:p>
            <a:r>
              <a:rPr lang="en-US" sz="2800" dirty="0"/>
              <a:t>No law enforcement unit shall knowingly employ any unlicensed person as a law enforcement officer.</a:t>
            </a:r>
          </a:p>
          <a:p>
            <a:r>
              <a:rPr lang="en-US" sz="2800" dirty="0"/>
              <a:t>If the Chief LEO does not comply with this section, they may be subject to penalties, including an adverse licensure action</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E827F22-7741-4783-81D1-1A3F6CBB31FB}"/>
              </a:ext>
            </a:extLst>
          </p:cNvPr>
          <p:cNvSpPr>
            <a:spLocks noGrp="1"/>
          </p:cNvSpPr>
          <p:nvPr>
            <p:ph type="sldNum" sz="quarter" idx="12"/>
          </p:nvPr>
        </p:nvSpPr>
        <p:spPr/>
        <p:txBody>
          <a:bodyPr/>
          <a:lstStyle/>
          <a:p>
            <a:fld id="{4FAB73BC-B049-4115-A692-8D63A059BFB8}" type="slidenum">
              <a:rPr lang="en-US" smtClean="0"/>
              <a:pPr/>
              <a:t>66</a:t>
            </a:fld>
            <a:endParaRPr lang="en-US" dirty="0"/>
          </a:p>
        </p:txBody>
      </p:sp>
    </p:spTree>
    <p:extLst>
      <p:ext uri="{BB962C8B-B14F-4D97-AF65-F5344CB8AC3E}">
        <p14:creationId xmlns:p14="http://schemas.microsoft.com/office/powerpoint/2010/main" val="23402509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p:txBody>
          <a:bodyPr>
            <a:normAutofit fontScale="90000"/>
          </a:bodyPr>
          <a:lstStyle/>
          <a:p>
            <a:r>
              <a:rPr lang="en-US" sz="2700" u="sng" dirty="0"/>
              <a:t>What are the reporting and record keeping requirements for currently employed LEOs? </a:t>
            </a:r>
            <a:br>
              <a:rPr lang="en-US" u="sng" dirty="0"/>
            </a:br>
            <a:br>
              <a:rPr lang="en-US" u="sng" dirty="0"/>
            </a:br>
            <a:r>
              <a:rPr lang="en-US" sz="2700" u="sng" dirty="0"/>
              <a:t>N.J.S.A. </a:t>
            </a:r>
            <a:br>
              <a:rPr lang="en-US" sz="2700" dirty="0"/>
            </a:br>
            <a:r>
              <a:rPr lang="en-US" sz="2700" dirty="0"/>
              <a:t>52: 17B-71c  </a:t>
            </a:r>
            <a:br>
              <a:rPr lang="en-US" sz="2700" dirty="0"/>
            </a:br>
            <a:br>
              <a:rPr lang="en-US" sz="2700" dirty="0"/>
            </a:br>
            <a:r>
              <a:rPr lang="en-US" sz="2800" u="sng" dirty="0"/>
              <a:t>N.J.S.A. </a:t>
            </a:r>
            <a:br>
              <a:rPr lang="en-US" sz="2800" dirty="0"/>
            </a:br>
            <a:r>
              <a:rPr lang="en-US" sz="2800" dirty="0"/>
              <a:t>52: 17B-71g</a:t>
            </a:r>
            <a:br>
              <a:rPr lang="en-US" sz="2700" dirty="0"/>
            </a:br>
            <a:br>
              <a:rPr lang="en-US" sz="2700" dirty="0"/>
            </a:br>
            <a:r>
              <a:rPr lang="en-US" sz="2700" u="sng" dirty="0"/>
              <a:t>N.J.A.C. </a:t>
            </a:r>
            <a:r>
              <a:rPr lang="en-US" sz="2700" dirty="0"/>
              <a:t>13: 1-11.3</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818468" y="715645"/>
            <a:ext cx="7315200" cy="6465981"/>
          </a:xfrm>
        </p:spPr>
        <p:txBody>
          <a:bodyPr>
            <a:normAutofit fontScale="77500" lnSpcReduction="20000"/>
          </a:bodyPr>
          <a:lstStyle/>
          <a:p>
            <a:pPr marL="0" indent="0">
              <a:buNone/>
            </a:pPr>
            <a:endParaRPr lang="en-US" sz="2400" b="1" u="sng" dirty="0"/>
          </a:p>
          <a:p>
            <a:pPr marL="0" indent="0">
              <a:buNone/>
            </a:pPr>
            <a:r>
              <a:rPr lang="en-US" sz="2100" dirty="0">
                <a:solidFill>
                  <a:schemeClr val="tx2"/>
                </a:solidFill>
              </a:rPr>
              <a:t>Each</a:t>
            </a:r>
            <a:r>
              <a:rPr lang="en-US" sz="2100" b="1" i="1" dirty="0">
                <a:solidFill>
                  <a:schemeClr val="tx2"/>
                </a:solidFill>
              </a:rPr>
              <a:t> </a:t>
            </a:r>
            <a:r>
              <a:rPr lang="en-US" sz="2100" dirty="0">
                <a:solidFill>
                  <a:schemeClr val="tx2"/>
                </a:solidFill>
              </a:rPr>
              <a:t>Law Enforcement Unit shall maintain a complete, accurate, and current record of each law enforcement officer. The LEO unit is obligated to report the following information to PTC at PTC’s request or within 2 business days of the employment action if the LEO is terminated or suspended since the last report to PTC:</a:t>
            </a:r>
          </a:p>
          <a:p>
            <a:endParaRPr lang="en-US" sz="2100" dirty="0"/>
          </a:p>
          <a:p>
            <a:pPr marL="0" indent="0">
              <a:buNone/>
            </a:pPr>
            <a:r>
              <a:rPr lang="en-US" sz="2100" b="1" u="sng" dirty="0">
                <a:solidFill>
                  <a:schemeClr val="tx2"/>
                </a:solidFill>
              </a:rPr>
              <a:t>The record must include:</a:t>
            </a:r>
          </a:p>
          <a:p>
            <a:pPr marL="0" indent="0">
              <a:buNone/>
            </a:pPr>
            <a:endParaRPr lang="en-US" sz="2100" b="1" u="sng" dirty="0">
              <a:solidFill>
                <a:schemeClr val="tx2"/>
              </a:solidFill>
            </a:endParaRPr>
          </a:p>
          <a:p>
            <a:pPr lvl="1"/>
            <a:r>
              <a:rPr lang="en-US" sz="2100" i="1" dirty="0">
                <a:solidFill>
                  <a:schemeClr val="tx2"/>
                </a:solidFill>
              </a:rPr>
              <a:t>License number</a:t>
            </a:r>
          </a:p>
          <a:p>
            <a:pPr lvl="1"/>
            <a:r>
              <a:rPr lang="en-US" sz="2100" i="1" dirty="0">
                <a:solidFill>
                  <a:schemeClr val="tx2"/>
                </a:solidFill>
              </a:rPr>
              <a:t>Last name, first name, and middle initial</a:t>
            </a:r>
          </a:p>
          <a:p>
            <a:pPr lvl="1"/>
            <a:r>
              <a:rPr lang="en-US" sz="2100" i="1" dirty="0">
                <a:solidFill>
                  <a:schemeClr val="tx2"/>
                </a:solidFill>
              </a:rPr>
              <a:t>Date of birth</a:t>
            </a:r>
          </a:p>
          <a:p>
            <a:pPr lvl="1"/>
            <a:r>
              <a:rPr lang="en-US" sz="2100" i="1" dirty="0">
                <a:solidFill>
                  <a:schemeClr val="tx2"/>
                </a:solidFill>
              </a:rPr>
              <a:t>Home address</a:t>
            </a:r>
          </a:p>
          <a:p>
            <a:pPr lvl="1"/>
            <a:r>
              <a:rPr lang="en-US" sz="2100" i="1" dirty="0">
                <a:solidFill>
                  <a:schemeClr val="tx2"/>
                </a:solidFill>
              </a:rPr>
              <a:t>Job title</a:t>
            </a:r>
          </a:p>
          <a:p>
            <a:pPr lvl="1"/>
            <a:r>
              <a:rPr lang="en-US" sz="2100" i="1" dirty="0">
                <a:solidFill>
                  <a:schemeClr val="tx2"/>
                </a:solidFill>
              </a:rPr>
              <a:t>Initial date of hire in the position</a:t>
            </a:r>
          </a:p>
          <a:p>
            <a:pPr lvl="1"/>
            <a:r>
              <a:rPr lang="en-US" sz="2100" i="1" dirty="0">
                <a:solidFill>
                  <a:schemeClr val="tx2"/>
                </a:solidFill>
              </a:rPr>
              <a:t>Academy graduation date</a:t>
            </a:r>
          </a:p>
          <a:p>
            <a:pPr lvl="1"/>
            <a:r>
              <a:rPr lang="en-US" sz="2100" i="1" dirty="0">
                <a:solidFill>
                  <a:schemeClr val="tx2"/>
                </a:solidFill>
              </a:rPr>
              <a:t>All training received by the LEO which credit has been earned. </a:t>
            </a:r>
          </a:p>
          <a:p>
            <a:pPr lvl="1"/>
            <a:r>
              <a:rPr lang="en-US" sz="2100" i="1" dirty="0">
                <a:solidFill>
                  <a:schemeClr val="tx2"/>
                </a:solidFill>
              </a:rPr>
              <a:t>The effective date of termination or suspension, if applicable </a:t>
            </a:r>
          </a:p>
          <a:p>
            <a:pPr lvl="1"/>
            <a:r>
              <a:rPr lang="en-US" sz="2100" i="1" dirty="0">
                <a:solidFill>
                  <a:schemeClr val="tx2"/>
                </a:solidFill>
              </a:rPr>
              <a:t>A record of any and all designations used by the LEO Unit to describe categories of its LEOs (full time, part time, SLEO, etc..), the number of LEOs in each sub category, and the total number of employees;</a:t>
            </a:r>
          </a:p>
          <a:p>
            <a:pPr lvl="1"/>
            <a:r>
              <a:rPr lang="en-US" sz="2100" i="1" dirty="0">
                <a:solidFill>
                  <a:schemeClr val="tx2"/>
                </a:solidFill>
              </a:rPr>
              <a:t>The date on which the information provided in the report was compiled; </a:t>
            </a:r>
          </a:p>
          <a:p>
            <a:pPr lvl="1"/>
            <a:r>
              <a:rPr lang="en-US" sz="2100" i="1" dirty="0">
                <a:solidFill>
                  <a:schemeClr val="tx2"/>
                </a:solidFill>
              </a:rPr>
              <a:t>Training and continuing education requirements;  </a:t>
            </a:r>
          </a:p>
          <a:p>
            <a:pPr lvl="1"/>
            <a:r>
              <a:rPr lang="en-US" sz="2100" i="1" dirty="0">
                <a:solidFill>
                  <a:schemeClr val="tx2"/>
                </a:solidFill>
              </a:rPr>
              <a:t>Any other relevant information requested by PTC must be reported.</a:t>
            </a:r>
          </a:p>
          <a:p>
            <a:pPr lvl="1"/>
            <a:endParaRPr lang="en-US" sz="2200" i="1" dirty="0">
              <a:solidFill>
                <a:schemeClr val="tx2"/>
              </a:solidFill>
            </a:endParaRPr>
          </a:p>
          <a:p>
            <a:pPr lvl="1"/>
            <a:endParaRPr lang="en-US" sz="2200" dirty="0">
              <a:solidFill>
                <a:schemeClr val="tx2"/>
              </a:solidFill>
            </a:endParaRP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ED4A6D45-9CE2-468E-B1B9-42CE7FAB38F6}"/>
              </a:ext>
            </a:extLst>
          </p:cNvPr>
          <p:cNvSpPr>
            <a:spLocks noGrp="1"/>
          </p:cNvSpPr>
          <p:nvPr>
            <p:ph type="sldNum" sz="quarter" idx="12"/>
          </p:nvPr>
        </p:nvSpPr>
        <p:spPr/>
        <p:txBody>
          <a:bodyPr/>
          <a:lstStyle/>
          <a:p>
            <a:fld id="{4FAB73BC-B049-4115-A692-8D63A059BFB8}" type="slidenum">
              <a:rPr lang="en-US" smtClean="0"/>
              <a:pPr/>
              <a:t>67</a:t>
            </a:fld>
            <a:endParaRPr lang="en-US" dirty="0"/>
          </a:p>
        </p:txBody>
      </p:sp>
    </p:spTree>
    <p:extLst>
      <p:ext uri="{BB962C8B-B14F-4D97-AF65-F5344CB8AC3E}">
        <p14:creationId xmlns:p14="http://schemas.microsoft.com/office/powerpoint/2010/main" val="295304804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p:txBody>
          <a:bodyPr>
            <a:normAutofit fontScale="90000"/>
          </a:bodyPr>
          <a:lstStyle/>
          <a:p>
            <a:br>
              <a:rPr lang="en-US" u="sng" dirty="0"/>
            </a:br>
            <a:br>
              <a:rPr lang="en-US" u="sng" dirty="0"/>
            </a:br>
            <a:r>
              <a:rPr lang="en-US" sz="3100" u="sng" dirty="0"/>
              <a:t>What must the Chief LEO notify PTC of? </a:t>
            </a:r>
            <a:br>
              <a:rPr lang="en-US" sz="3100" u="sng" dirty="0"/>
            </a:br>
            <a:br>
              <a:rPr lang="en-US" sz="3100" u="sng" dirty="0"/>
            </a:br>
            <a:br>
              <a:rPr lang="en-US" sz="3100" u="sng" dirty="0"/>
            </a:br>
            <a:r>
              <a:rPr lang="en-US" sz="3100" u="sng" dirty="0"/>
              <a:t>N.J.S.A. </a:t>
            </a:r>
            <a:br>
              <a:rPr lang="en-US" sz="3100" dirty="0"/>
            </a:br>
            <a:r>
              <a:rPr lang="en-US" sz="3100" dirty="0"/>
              <a:t>52: 17B-77.16 </a:t>
            </a:r>
            <a:br>
              <a:rPr lang="en-US" sz="3100" dirty="0"/>
            </a:br>
            <a:br>
              <a:rPr lang="en-US" sz="3100" dirty="0"/>
            </a:br>
            <a:r>
              <a:rPr lang="en-US" sz="3100" u="sng" dirty="0"/>
              <a:t>N.J.S.A. </a:t>
            </a:r>
            <a:br>
              <a:rPr lang="en-US" sz="3100" dirty="0"/>
            </a:br>
            <a:r>
              <a:rPr lang="en-US" sz="3100" dirty="0"/>
              <a:t>52: 17B-71c </a:t>
            </a:r>
            <a:br>
              <a:rPr lang="en-US" sz="3100" dirty="0"/>
            </a:br>
            <a:br>
              <a:rPr lang="en-US" sz="3100" dirty="0"/>
            </a:br>
            <a:r>
              <a:rPr lang="en-US" sz="3100" u="sng" dirty="0"/>
              <a:t>N.J.A.C. </a:t>
            </a:r>
            <a:r>
              <a:rPr lang="en-US" sz="3100" dirty="0"/>
              <a:t>13: 1-11.6</a:t>
            </a:r>
            <a:br>
              <a:rPr lang="en-US" sz="3100" dirty="0"/>
            </a:br>
            <a:br>
              <a:rPr lang="en-US" dirty="0"/>
            </a:br>
            <a:endParaRPr lang="en-US" dirty="0"/>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920068" y="0"/>
            <a:ext cx="7611532" cy="1570915"/>
          </a:xfrm>
        </p:spPr>
        <p:txBody>
          <a:bodyPr>
            <a:normAutofit/>
          </a:bodyPr>
          <a:lstStyle/>
          <a:p>
            <a:pPr marL="0" indent="0">
              <a:buNone/>
            </a:pPr>
            <a:endParaRPr lang="en-US" sz="2400" b="1" u="sng" dirty="0">
              <a:solidFill>
                <a:schemeClr val="tx2"/>
              </a:solidFill>
            </a:endParaRPr>
          </a:p>
          <a:p>
            <a:pPr marL="0" indent="0">
              <a:buNone/>
            </a:pPr>
            <a:r>
              <a:rPr lang="en-US" b="1" dirty="0">
                <a:solidFill>
                  <a:schemeClr val="tx2"/>
                </a:solidFill>
              </a:rPr>
              <a:t>The </a:t>
            </a:r>
            <a:r>
              <a:rPr lang="en-US" b="1" u="sng" dirty="0">
                <a:solidFill>
                  <a:schemeClr val="tx2"/>
                </a:solidFill>
              </a:rPr>
              <a:t>Chief Law Enforcement Executive </a:t>
            </a:r>
            <a:r>
              <a:rPr lang="en-US" b="1" dirty="0">
                <a:solidFill>
                  <a:schemeClr val="tx2"/>
                </a:solidFill>
              </a:rPr>
              <a:t>of an employing Law Enforcement Unit </a:t>
            </a:r>
            <a:r>
              <a:rPr lang="en-US" b="1" u="sng" dirty="0">
                <a:solidFill>
                  <a:schemeClr val="tx2"/>
                </a:solidFill>
              </a:rPr>
              <a:t>shall notify the PTC </a:t>
            </a:r>
            <a:r>
              <a:rPr lang="en-US" b="1" dirty="0">
                <a:solidFill>
                  <a:schemeClr val="tx2"/>
                </a:solidFill>
              </a:rPr>
              <a:t>in writing within </a:t>
            </a:r>
            <a:r>
              <a:rPr lang="en-US" b="1" u="sng" dirty="0">
                <a:solidFill>
                  <a:schemeClr val="tx2"/>
                </a:solidFill>
              </a:rPr>
              <a:t>2 business days</a:t>
            </a:r>
            <a:r>
              <a:rPr lang="en-US" b="1" dirty="0">
                <a:solidFill>
                  <a:schemeClr val="tx2"/>
                </a:solidFill>
              </a:rPr>
              <a:t>  of any </a:t>
            </a:r>
            <a:r>
              <a:rPr lang="en-US" b="1" u="sng" dirty="0">
                <a:solidFill>
                  <a:schemeClr val="tx2"/>
                </a:solidFill>
              </a:rPr>
              <a:t>sustained finding </a:t>
            </a:r>
            <a:r>
              <a:rPr lang="en-US" b="1" dirty="0">
                <a:solidFill>
                  <a:schemeClr val="tx2"/>
                </a:solidFill>
              </a:rPr>
              <a:t>the LEO:</a:t>
            </a:r>
          </a:p>
          <a:p>
            <a:pPr marL="960120" lvl="2" indent="0">
              <a:buNone/>
            </a:pPr>
            <a:endParaRPr lang="en-US" b="1" dirty="0">
              <a:solidFill>
                <a:schemeClr val="tx2"/>
              </a:solidFill>
            </a:endParaRPr>
          </a:p>
          <a:p>
            <a:pPr lvl="2"/>
            <a:endParaRPr lang="en-US" b="1" dirty="0"/>
          </a:p>
        </p:txBody>
      </p:sp>
      <p:sp>
        <p:nvSpPr>
          <p:cNvPr id="4" name="Slide Number Placeholder 3">
            <a:extLst>
              <a:ext uri="{FF2B5EF4-FFF2-40B4-BE49-F238E27FC236}">
                <a16:creationId xmlns:a16="http://schemas.microsoft.com/office/drawing/2014/main" id="{FCB5275D-F4D3-4118-AB99-B2899A67CED6}"/>
              </a:ext>
            </a:extLst>
          </p:cNvPr>
          <p:cNvSpPr>
            <a:spLocks noGrp="1"/>
          </p:cNvSpPr>
          <p:nvPr>
            <p:ph type="sldNum" sz="quarter" idx="12"/>
          </p:nvPr>
        </p:nvSpPr>
        <p:spPr/>
        <p:txBody>
          <a:bodyPr/>
          <a:lstStyle/>
          <a:p>
            <a:fld id="{4FAB73BC-B049-4115-A692-8D63A059BFB8}" type="slidenum">
              <a:rPr lang="en-US" smtClean="0"/>
              <a:pPr/>
              <a:t>68</a:t>
            </a:fld>
            <a:endParaRPr lang="en-US" dirty="0"/>
          </a:p>
        </p:txBody>
      </p:sp>
      <p:graphicFrame>
        <p:nvGraphicFramePr>
          <p:cNvPr id="5" name="Table 4">
            <a:extLst>
              <a:ext uri="{FF2B5EF4-FFF2-40B4-BE49-F238E27FC236}">
                <a16:creationId xmlns:a16="http://schemas.microsoft.com/office/drawing/2014/main" id="{739C6D30-B6B4-4076-96A8-320EB73A77B8}"/>
              </a:ext>
            </a:extLst>
          </p:cNvPr>
          <p:cNvGraphicFramePr>
            <a:graphicFrameLocks noGrp="1"/>
          </p:cNvGraphicFramePr>
          <p:nvPr>
            <p:extLst>
              <p:ext uri="{D42A27DB-BD31-4B8C-83A1-F6EECF244321}">
                <p14:modId xmlns:p14="http://schemas.microsoft.com/office/powerpoint/2010/main" val="1797329099"/>
              </p:ext>
            </p:extLst>
          </p:nvPr>
        </p:nvGraphicFramePr>
        <p:xfrm>
          <a:off x="3622194" y="1219200"/>
          <a:ext cx="8542868" cy="5638800"/>
        </p:xfrm>
        <a:graphic>
          <a:graphicData uri="http://schemas.openxmlformats.org/drawingml/2006/table">
            <a:tbl>
              <a:tblPr firstRow="1" bandRow="1">
                <a:tableStyleId>{5C22544A-7EE6-4342-B048-85BDC9FD1C3A}</a:tableStyleId>
              </a:tblPr>
              <a:tblGrid>
                <a:gridCol w="4271434">
                  <a:extLst>
                    <a:ext uri="{9D8B030D-6E8A-4147-A177-3AD203B41FA5}">
                      <a16:colId xmlns:a16="http://schemas.microsoft.com/office/drawing/2014/main" val="1548022635"/>
                    </a:ext>
                  </a:extLst>
                </a:gridCol>
                <a:gridCol w="4271434">
                  <a:extLst>
                    <a:ext uri="{9D8B030D-6E8A-4147-A177-3AD203B41FA5}">
                      <a16:colId xmlns:a16="http://schemas.microsoft.com/office/drawing/2014/main" val="2201414966"/>
                    </a:ext>
                  </a:extLst>
                </a:gridCol>
              </a:tblGrid>
              <a:tr h="8205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1) Filed a False Report or Submitted a false certification in any criminal, administrative, employment, financial, or insurance matter in the officer’s personal or professional life</a:t>
                      </a:r>
                    </a:p>
                    <a:p>
                      <a:endParaRPr lang="en-US" sz="1600" b="1" dirty="0">
                        <a:solidFill>
                          <a:schemeClr val="tx1"/>
                        </a:solidFill>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4) The LEO is biased against a particular class of people based upon: </a:t>
                      </a:r>
                      <a:r>
                        <a:rPr lang="en-US" sz="1600" b="1" i="1" dirty="0">
                          <a:solidFill>
                            <a:schemeClr val="bg1"/>
                          </a:solidFill>
                        </a:rPr>
                        <a:t>race, creed, color, national origin, ancestry, sex, marital status, sexual orientation, gender identity or expression, or any other protected characteristic under the “Law Against Discrimination” </a:t>
                      </a:r>
                    </a:p>
                    <a:p>
                      <a:endParaRPr lang="en-US" sz="1600" b="1" dirty="0">
                        <a:solidFill>
                          <a:schemeClr val="tx1"/>
                        </a:solidFill>
                      </a:endParaRPr>
                    </a:p>
                  </a:txBody>
                  <a:tcPr>
                    <a:solidFill>
                      <a:schemeClr val="accent1">
                        <a:lumMod val="20000"/>
                        <a:lumOff val="80000"/>
                      </a:schemeClr>
                    </a:solidFill>
                  </a:tcPr>
                </a:tc>
                <a:extLst>
                  <a:ext uri="{0D108BD9-81ED-4DB2-BD59-A6C34878D82A}">
                    <a16:rowId xmlns:a16="http://schemas.microsoft.com/office/drawing/2014/main" val="3333040006"/>
                  </a:ext>
                </a:extLst>
              </a:tr>
              <a:tr h="679795">
                <a:tc>
                  <a:txBody>
                    <a:bodyPr/>
                    <a:lstStyle/>
                    <a:p>
                      <a:r>
                        <a:rPr lang="en-US" sz="1600" b="1" dirty="0">
                          <a:solidFill>
                            <a:schemeClr val="bg1"/>
                          </a:solidFill>
                        </a:rPr>
                        <a:t>2) The LEO is unfit for duty or mishandled or destroyed evidence</a:t>
                      </a:r>
                    </a:p>
                  </a:txBody>
                  <a:tcPr>
                    <a:solidFill>
                      <a:schemeClr val="accent1">
                        <a:lumMod val="20000"/>
                        <a:lumOff val="80000"/>
                      </a:schemeClr>
                    </a:solidFill>
                  </a:tcPr>
                </a:tc>
                <a:tc>
                  <a:txBody>
                    <a:bodyPr/>
                    <a:lstStyle/>
                    <a:p>
                      <a:r>
                        <a:rPr lang="en-US" sz="1600" b="1" dirty="0">
                          <a:solidFill>
                            <a:schemeClr val="bg1"/>
                          </a:solidFill>
                        </a:rPr>
                        <a:t>5) Any pending criminal charge or conviction against the LEO. This includes any crime, disorderly persons, petty disorderly persons, or DWI offense</a:t>
                      </a:r>
                    </a:p>
                  </a:txBody>
                  <a:tcPr>
                    <a:solidFill>
                      <a:schemeClr val="accent1">
                        <a:lumMod val="20000"/>
                        <a:lumOff val="80000"/>
                      </a:schemeClr>
                    </a:solidFill>
                  </a:tcPr>
                </a:tc>
                <a:extLst>
                  <a:ext uri="{0D108BD9-81ED-4DB2-BD59-A6C34878D82A}">
                    <a16:rowId xmlns:a16="http://schemas.microsoft.com/office/drawing/2014/main" val="4072554159"/>
                  </a:ext>
                </a:extLst>
              </a:tr>
              <a:tr h="16120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3) Imposition of any discipline subject to appeal. This means a removal, disciplinary demotion, suspension or fine of more than 5 days, or fewer where the aggregate number of days the employee was suspended or fined in any one calendar year is 15 or more days, or where the employee received more than three suspensions or fines of five days or fewer in one calendar year.  </a:t>
                      </a:r>
                    </a:p>
                    <a:p>
                      <a:endParaRPr lang="en-US" sz="1600" b="1" dirty="0">
                        <a:solidFill>
                          <a:schemeClr val="bg1"/>
                        </a:solidFill>
                      </a:endParaRPr>
                    </a:p>
                  </a:txBody>
                  <a:tcPr>
                    <a:solidFill>
                      <a:schemeClr val="accent1">
                        <a:lumMod val="20000"/>
                        <a:lumOff val="80000"/>
                      </a:schemeClr>
                    </a:solidFill>
                  </a:tcPr>
                </a:tc>
                <a:tc>
                  <a:txBody>
                    <a:bodyPr/>
                    <a:lstStyle/>
                    <a:p>
                      <a:r>
                        <a:rPr lang="en-US" sz="1600" b="1" dirty="0">
                          <a:solidFill>
                            <a:schemeClr val="bg1"/>
                          </a:solidFill>
                        </a:rPr>
                        <a:t>6) Any suspension of more than 5 days or 40 hours in duration, imposed pending investigation or disciplinary action</a:t>
                      </a:r>
                    </a:p>
                    <a:p>
                      <a:endParaRPr lang="en-US" sz="1600" b="1" dirty="0">
                        <a:solidFill>
                          <a:schemeClr val="bg1"/>
                        </a:solidFill>
                      </a:endParaRPr>
                    </a:p>
                    <a:p>
                      <a:endParaRPr lang="en-US" sz="1600" b="1" dirty="0">
                        <a:solidFill>
                          <a:schemeClr val="bg1"/>
                        </a:solidFill>
                      </a:endParaRPr>
                    </a:p>
                    <a:p>
                      <a:endParaRPr lang="en-US" sz="1600" b="1" dirty="0">
                        <a:solidFill>
                          <a:schemeClr val="bg1"/>
                        </a:solidFill>
                      </a:endParaRPr>
                    </a:p>
                    <a:p>
                      <a:r>
                        <a:rPr lang="en-US" sz="1600" b="1" dirty="0">
                          <a:solidFill>
                            <a:schemeClr val="bg1"/>
                          </a:solidFill>
                        </a:rPr>
                        <a:t>* Notice of any of the above shall include the date of separation*</a:t>
                      </a:r>
                    </a:p>
                  </a:txBody>
                  <a:tcPr>
                    <a:solidFill>
                      <a:schemeClr val="accent1">
                        <a:lumMod val="20000"/>
                        <a:lumOff val="80000"/>
                      </a:schemeClr>
                    </a:solidFill>
                  </a:tcPr>
                </a:tc>
                <a:extLst>
                  <a:ext uri="{0D108BD9-81ED-4DB2-BD59-A6C34878D82A}">
                    <a16:rowId xmlns:a16="http://schemas.microsoft.com/office/drawing/2014/main" val="3470286826"/>
                  </a:ext>
                </a:extLst>
              </a:tr>
            </a:tbl>
          </a:graphicData>
        </a:graphic>
      </p:graphicFrame>
    </p:spTree>
    <p:extLst>
      <p:ext uri="{BB962C8B-B14F-4D97-AF65-F5344CB8AC3E}">
        <p14:creationId xmlns:p14="http://schemas.microsoft.com/office/powerpoint/2010/main" val="62523603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p:txBody>
          <a:bodyPr>
            <a:normAutofit fontScale="90000"/>
          </a:bodyPr>
          <a:lstStyle/>
          <a:p>
            <a:br>
              <a:rPr lang="en-US" u="sng" dirty="0"/>
            </a:br>
            <a:br>
              <a:rPr lang="en-US" u="sng" dirty="0"/>
            </a:br>
            <a:r>
              <a:rPr lang="en-US" sz="3100" u="sng" dirty="0"/>
              <a:t>What must the Chief LEO notify PTC of? </a:t>
            </a:r>
            <a:br>
              <a:rPr lang="en-US" sz="3100" u="sng" dirty="0"/>
            </a:br>
            <a:br>
              <a:rPr lang="en-US" sz="3100" u="sng" dirty="0"/>
            </a:br>
            <a:br>
              <a:rPr lang="en-US" sz="3100" u="sng" dirty="0"/>
            </a:br>
            <a:r>
              <a:rPr lang="en-US" sz="3100" u="sng" dirty="0"/>
              <a:t>N.J.S.A. </a:t>
            </a:r>
            <a:br>
              <a:rPr lang="en-US" sz="3100" dirty="0"/>
            </a:br>
            <a:r>
              <a:rPr lang="en-US" sz="3100" dirty="0"/>
              <a:t>52: 17B-77.16 </a:t>
            </a:r>
            <a:br>
              <a:rPr lang="en-US" sz="3100" dirty="0"/>
            </a:br>
            <a:br>
              <a:rPr lang="en-US" sz="3100" dirty="0"/>
            </a:br>
            <a:r>
              <a:rPr lang="en-US" sz="3100" u="sng" dirty="0"/>
              <a:t>N.J.S.A. </a:t>
            </a:r>
            <a:br>
              <a:rPr lang="en-US" sz="3100" dirty="0"/>
            </a:br>
            <a:r>
              <a:rPr lang="en-US" sz="3100" dirty="0"/>
              <a:t>52: 17B-71c </a:t>
            </a:r>
            <a:br>
              <a:rPr lang="en-US" sz="3100" dirty="0"/>
            </a:br>
            <a:br>
              <a:rPr lang="en-US" sz="3100" dirty="0"/>
            </a:br>
            <a:r>
              <a:rPr lang="en-US" sz="3100" u="sng" dirty="0"/>
              <a:t>N.J.A.C. </a:t>
            </a:r>
            <a:r>
              <a:rPr lang="en-US" sz="3100" dirty="0"/>
              <a:t>13: 1-11.6</a:t>
            </a:r>
            <a:br>
              <a:rPr lang="en-US" sz="3100" dirty="0"/>
            </a:br>
            <a:br>
              <a:rPr lang="en-US" dirty="0"/>
            </a:br>
            <a:endParaRPr lang="en-US" dirty="0"/>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920068" y="0"/>
            <a:ext cx="7611532" cy="1570915"/>
          </a:xfrm>
        </p:spPr>
        <p:txBody>
          <a:bodyPr>
            <a:normAutofit/>
          </a:bodyPr>
          <a:lstStyle/>
          <a:p>
            <a:pPr marL="0" indent="0">
              <a:buNone/>
            </a:pPr>
            <a:endParaRPr lang="en-US" sz="2400" b="1" u="sng" dirty="0">
              <a:solidFill>
                <a:schemeClr val="tx2"/>
              </a:solidFill>
            </a:endParaRPr>
          </a:p>
          <a:p>
            <a:pPr marL="0" indent="0">
              <a:buNone/>
            </a:pPr>
            <a:r>
              <a:rPr lang="en-US" b="1" dirty="0">
                <a:solidFill>
                  <a:schemeClr val="tx2"/>
                </a:solidFill>
              </a:rPr>
              <a:t>The </a:t>
            </a:r>
            <a:r>
              <a:rPr lang="en-US" b="1" u="sng" dirty="0">
                <a:solidFill>
                  <a:schemeClr val="tx2"/>
                </a:solidFill>
              </a:rPr>
              <a:t>Chief Law Enforcement Executive </a:t>
            </a:r>
            <a:r>
              <a:rPr lang="en-US" b="1" dirty="0">
                <a:solidFill>
                  <a:schemeClr val="tx2"/>
                </a:solidFill>
              </a:rPr>
              <a:t>of an employing Law Enforcement Unit </a:t>
            </a:r>
            <a:r>
              <a:rPr lang="en-US" b="1" u="sng" dirty="0">
                <a:solidFill>
                  <a:schemeClr val="tx2"/>
                </a:solidFill>
              </a:rPr>
              <a:t>shall notify the PTC </a:t>
            </a:r>
            <a:r>
              <a:rPr lang="en-US" b="1" dirty="0">
                <a:solidFill>
                  <a:schemeClr val="tx2"/>
                </a:solidFill>
              </a:rPr>
              <a:t>in writing within </a:t>
            </a:r>
            <a:r>
              <a:rPr lang="en-US" b="1" u="sng" dirty="0">
                <a:solidFill>
                  <a:schemeClr val="tx2"/>
                </a:solidFill>
              </a:rPr>
              <a:t>2 business days</a:t>
            </a:r>
            <a:r>
              <a:rPr lang="en-US" b="1" dirty="0">
                <a:solidFill>
                  <a:schemeClr val="tx2"/>
                </a:solidFill>
              </a:rPr>
              <a:t>  of any </a:t>
            </a:r>
            <a:r>
              <a:rPr lang="en-US" b="1" u="sng" dirty="0">
                <a:solidFill>
                  <a:schemeClr val="tx2"/>
                </a:solidFill>
              </a:rPr>
              <a:t>sustained finding </a:t>
            </a:r>
            <a:r>
              <a:rPr lang="en-US" b="1" dirty="0">
                <a:solidFill>
                  <a:schemeClr val="tx2"/>
                </a:solidFill>
              </a:rPr>
              <a:t>the LEO:</a:t>
            </a:r>
          </a:p>
          <a:p>
            <a:pPr marL="960120" lvl="2" indent="0">
              <a:buNone/>
            </a:pPr>
            <a:endParaRPr lang="en-US" b="1" dirty="0">
              <a:solidFill>
                <a:schemeClr val="tx2"/>
              </a:solidFill>
            </a:endParaRPr>
          </a:p>
          <a:p>
            <a:pPr lvl="2"/>
            <a:endParaRPr lang="en-US" b="1" dirty="0"/>
          </a:p>
        </p:txBody>
      </p:sp>
      <p:sp>
        <p:nvSpPr>
          <p:cNvPr id="4" name="Slide Number Placeholder 3">
            <a:extLst>
              <a:ext uri="{FF2B5EF4-FFF2-40B4-BE49-F238E27FC236}">
                <a16:creationId xmlns:a16="http://schemas.microsoft.com/office/drawing/2014/main" id="{FCB5275D-F4D3-4118-AB99-B2899A67CED6}"/>
              </a:ext>
            </a:extLst>
          </p:cNvPr>
          <p:cNvSpPr>
            <a:spLocks noGrp="1"/>
          </p:cNvSpPr>
          <p:nvPr>
            <p:ph type="sldNum" sz="quarter" idx="12"/>
          </p:nvPr>
        </p:nvSpPr>
        <p:spPr/>
        <p:txBody>
          <a:bodyPr/>
          <a:lstStyle/>
          <a:p>
            <a:fld id="{4FAB73BC-B049-4115-A692-8D63A059BFB8}" type="slidenum">
              <a:rPr lang="en-US" smtClean="0"/>
              <a:pPr/>
              <a:t>69</a:t>
            </a:fld>
            <a:endParaRPr lang="en-US" dirty="0"/>
          </a:p>
        </p:txBody>
      </p:sp>
      <p:graphicFrame>
        <p:nvGraphicFramePr>
          <p:cNvPr id="5" name="Table 4">
            <a:extLst>
              <a:ext uri="{FF2B5EF4-FFF2-40B4-BE49-F238E27FC236}">
                <a16:creationId xmlns:a16="http://schemas.microsoft.com/office/drawing/2014/main" id="{739C6D30-B6B4-4076-96A8-320EB73A77B8}"/>
              </a:ext>
            </a:extLst>
          </p:cNvPr>
          <p:cNvGraphicFramePr>
            <a:graphicFrameLocks noGrp="1"/>
          </p:cNvGraphicFramePr>
          <p:nvPr>
            <p:extLst>
              <p:ext uri="{D42A27DB-BD31-4B8C-83A1-F6EECF244321}">
                <p14:modId xmlns:p14="http://schemas.microsoft.com/office/powerpoint/2010/main" val="2440203186"/>
              </p:ext>
            </p:extLst>
          </p:nvPr>
        </p:nvGraphicFramePr>
        <p:xfrm>
          <a:off x="3454400" y="1459689"/>
          <a:ext cx="8542868" cy="3929478"/>
        </p:xfrm>
        <a:graphic>
          <a:graphicData uri="http://schemas.openxmlformats.org/drawingml/2006/table">
            <a:tbl>
              <a:tblPr firstRow="1" bandRow="1">
                <a:tableStyleId>{5C22544A-7EE6-4342-B048-85BDC9FD1C3A}</a:tableStyleId>
              </a:tblPr>
              <a:tblGrid>
                <a:gridCol w="4271434">
                  <a:extLst>
                    <a:ext uri="{9D8B030D-6E8A-4147-A177-3AD203B41FA5}">
                      <a16:colId xmlns:a16="http://schemas.microsoft.com/office/drawing/2014/main" val="1548022635"/>
                    </a:ext>
                  </a:extLst>
                </a:gridCol>
                <a:gridCol w="4271434">
                  <a:extLst>
                    <a:ext uri="{9D8B030D-6E8A-4147-A177-3AD203B41FA5}">
                      <a16:colId xmlns:a16="http://schemas.microsoft.com/office/drawing/2014/main" val="2201414966"/>
                    </a:ext>
                  </a:extLst>
                </a:gridCol>
              </a:tblGrid>
              <a:tr h="8205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1) Used Excessive Force</a:t>
                      </a:r>
                    </a:p>
                    <a:p>
                      <a:endParaRPr lang="en-US" sz="1600" b="1" dirty="0">
                        <a:solidFill>
                          <a:schemeClr val="bg1"/>
                        </a:solidFill>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4) Was untruthful</a:t>
                      </a:r>
                      <a:endParaRPr lang="en-US" sz="1600" b="1" i="1" dirty="0">
                        <a:solidFill>
                          <a:schemeClr val="bg1"/>
                        </a:solidFill>
                      </a:endParaRPr>
                    </a:p>
                    <a:p>
                      <a:endParaRPr lang="en-US" sz="1600" b="1" dirty="0">
                        <a:solidFill>
                          <a:schemeClr val="bg1"/>
                        </a:solidFill>
                      </a:endParaRPr>
                    </a:p>
                  </a:txBody>
                  <a:tcPr>
                    <a:solidFill>
                      <a:schemeClr val="accent1">
                        <a:lumMod val="20000"/>
                        <a:lumOff val="80000"/>
                      </a:schemeClr>
                    </a:solidFill>
                  </a:tcPr>
                </a:tc>
                <a:extLst>
                  <a:ext uri="{0D108BD9-81ED-4DB2-BD59-A6C34878D82A}">
                    <a16:rowId xmlns:a16="http://schemas.microsoft.com/office/drawing/2014/main" val="3333040006"/>
                  </a:ext>
                </a:extLst>
              </a:tr>
              <a:tr h="679795">
                <a:tc>
                  <a:txBody>
                    <a:bodyPr/>
                    <a:lstStyle/>
                    <a:p>
                      <a:r>
                        <a:rPr lang="en-US" sz="1600" b="1" dirty="0">
                          <a:solidFill>
                            <a:schemeClr val="bg1"/>
                          </a:solidFill>
                        </a:rPr>
                        <a:t>2) Demonstrated a lack of candor</a:t>
                      </a:r>
                    </a:p>
                  </a:txBody>
                  <a:tcPr>
                    <a:solidFill>
                      <a:schemeClr val="accent1">
                        <a:lumMod val="20000"/>
                        <a:lumOff val="80000"/>
                      </a:schemeClr>
                    </a:solidFill>
                  </a:tcPr>
                </a:tc>
                <a:tc>
                  <a:txBody>
                    <a:bodyPr/>
                    <a:lstStyle/>
                    <a:p>
                      <a:r>
                        <a:rPr lang="en-US" sz="1600" b="1" dirty="0">
                          <a:solidFill>
                            <a:schemeClr val="bg1"/>
                          </a:solidFill>
                        </a:rPr>
                        <a:t>5) Is an active member of a group or organization that advocates for, espouses, or promotes the overthrow of a local, state, or federal government</a:t>
                      </a:r>
                    </a:p>
                  </a:txBody>
                  <a:tcPr>
                    <a:solidFill>
                      <a:schemeClr val="accent1">
                        <a:lumMod val="20000"/>
                        <a:lumOff val="80000"/>
                      </a:schemeClr>
                    </a:solidFill>
                  </a:tcPr>
                </a:tc>
                <a:extLst>
                  <a:ext uri="{0D108BD9-81ED-4DB2-BD59-A6C34878D82A}">
                    <a16:rowId xmlns:a16="http://schemas.microsoft.com/office/drawing/2014/main" val="4072554159"/>
                  </a:ext>
                </a:extLst>
              </a:tr>
              <a:tr h="16120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3) Engaged in any conduct that provides the grounds for an adverse licensure action</a:t>
                      </a:r>
                    </a:p>
                    <a:p>
                      <a:endParaRPr lang="en-US" sz="1600" b="1" dirty="0">
                        <a:solidFill>
                          <a:schemeClr val="bg1"/>
                        </a:solidFill>
                      </a:endParaRPr>
                    </a:p>
                  </a:txBody>
                  <a:tcPr>
                    <a:solidFill>
                      <a:schemeClr val="accent1">
                        <a:lumMod val="20000"/>
                        <a:lumOff val="80000"/>
                      </a:schemeClr>
                    </a:solidFill>
                  </a:tcPr>
                </a:tc>
                <a:tc>
                  <a:txBody>
                    <a:bodyPr/>
                    <a:lstStyle/>
                    <a:p>
                      <a:r>
                        <a:rPr lang="en-US" sz="1600" b="1" dirty="0">
                          <a:solidFill>
                            <a:schemeClr val="bg1"/>
                          </a:solidFill>
                        </a:rPr>
                        <a:t>6) Received any discipline required to be disclosed pursuant to AG Directive or Internal Affairs Policy and Procedures </a:t>
                      </a:r>
                    </a:p>
                    <a:p>
                      <a:endParaRPr lang="en-US" sz="1600" b="1" dirty="0">
                        <a:solidFill>
                          <a:schemeClr val="bg1"/>
                        </a:solidFill>
                      </a:endParaRPr>
                    </a:p>
                    <a:p>
                      <a:endParaRPr lang="en-US" sz="1600" b="1" dirty="0">
                        <a:solidFill>
                          <a:schemeClr val="bg1"/>
                        </a:solidFill>
                      </a:endParaRPr>
                    </a:p>
                    <a:p>
                      <a:endParaRPr lang="en-US" sz="1600" b="1" dirty="0">
                        <a:solidFill>
                          <a:schemeClr val="bg1"/>
                        </a:solidFill>
                      </a:endParaRPr>
                    </a:p>
                    <a:p>
                      <a:r>
                        <a:rPr lang="en-US" sz="1600" b="1" dirty="0">
                          <a:solidFill>
                            <a:schemeClr val="bg1"/>
                          </a:solidFill>
                        </a:rPr>
                        <a:t>* Notice of any of the above shall include the date of separation*</a:t>
                      </a:r>
                    </a:p>
                  </a:txBody>
                  <a:tcPr>
                    <a:solidFill>
                      <a:schemeClr val="accent1">
                        <a:lumMod val="20000"/>
                        <a:lumOff val="80000"/>
                      </a:schemeClr>
                    </a:solidFill>
                  </a:tcPr>
                </a:tc>
                <a:extLst>
                  <a:ext uri="{0D108BD9-81ED-4DB2-BD59-A6C34878D82A}">
                    <a16:rowId xmlns:a16="http://schemas.microsoft.com/office/drawing/2014/main" val="3470286826"/>
                  </a:ext>
                </a:extLst>
              </a:tr>
            </a:tbl>
          </a:graphicData>
        </a:graphic>
      </p:graphicFrame>
    </p:spTree>
    <p:extLst>
      <p:ext uri="{BB962C8B-B14F-4D97-AF65-F5344CB8AC3E}">
        <p14:creationId xmlns:p14="http://schemas.microsoft.com/office/powerpoint/2010/main" val="1257748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N.J.S.A. 52:17B-70</a:t>
            </a:r>
            <a:br>
              <a:rPr lang="en-US" u="sng" dirty="0"/>
            </a:br>
            <a:br>
              <a:rPr lang="en-US" u="sng" dirty="0"/>
            </a:br>
            <a:r>
              <a:rPr lang="en-US" u="sng" dirty="0"/>
              <a:t>N.J.S.A. 52:17B-71 </a:t>
            </a:r>
            <a:br>
              <a:rPr lang="en-US" u="sng" dirty="0"/>
            </a:br>
            <a:br>
              <a:rPr lang="en-US" u="sng" dirty="0"/>
            </a:br>
            <a:r>
              <a:rPr lang="en-US" u="sng" dirty="0"/>
              <a:t>N.J.A.C. </a:t>
            </a:r>
            <a:r>
              <a:rPr lang="en-US" dirty="0"/>
              <a:t>13:1-2.2</a:t>
            </a:r>
            <a:br>
              <a:rPr lang="en-US" dirty="0"/>
            </a:br>
            <a:br>
              <a:rPr lang="en-US" dirty="0"/>
            </a:br>
            <a:r>
              <a:rPr lang="en-US" u="sng" dirty="0"/>
              <a:t>N.J.A.C. </a:t>
            </a:r>
            <a:r>
              <a:rPr lang="en-US" dirty="0"/>
              <a:t>13:1-2.6</a:t>
            </a:r>
          </a:p>
        </p:txBody>
      </p:sp>
      <p:sp>
        <p:nvSpPr>
          <p:cNvPr id="3" name="Content Placeholder 2"/>
          <p:cNvSpPr>
            <a:spLocks noGrp="1"/>
          </p:cNvSpPr>
          <p:nvPr>
            <p:ph idx="1"/>
          </p:nvPr>
        </p:nvSpPr>
        <p:spPr>
          <a:xfrm>
            <a:off x="3452708" y="762508"/>
            <a:ext cx="7315200" cy="5120640"/>
          </a:xfrm>
        </p:spPr>
        <p:txBody>
          <a:bodyPr>
            <a:normAutofit/>
          </a:bodyPr>
          <a:lstStyle/>
          <a:p>
            <a:pPr marL="0" indent="0">
              <a:buNone/>
            </a:pPr>
            <a:r>
              <a:rPr lang="en-US" sz="2800" b="1" u="sng" dirty="0"/>
              <a:t>What is the Licensing Committee? </a:t>
            </a:r>
          </a:p>
          <a:p>
            <a:endParaRPr lang="en-US" dirty="0"/>
          </a:p>
          <a:p>
            <a:r>
              <a:rPr lang="en-US" sz="2400" dirty="0"/>
              <a:t>The Licensing Committee administers licensing</a:t>
            </a:r>
          </a:p>
          <a:p>
            <a:pPr lvl="1"/>
            <a:r>
              <a:rPr lang="en-US" sz="2400" dirty="0"/>
              <a:t>Has </a:t>
            </a:r>
            <a:r>
              <a:rPr lang="en-US" sz="2400" i="1" dirty="0"/>
              <a:t>at least </a:t>
            </a:r>
            <a:r>
              <a:rPr lang="en-US" sz="2400" dirty="0"/>
              <a:t>seven members including AG and at least one public member;</a:t>
            </a:r>
          </a:p>
          <a:p>
            <a:pPr lvl="1"/>
            <a:r>
              <a:rPr lang="en-US" sz="2400" dirty="0"/>
              <a:t>Can review applications for licensing;</a:t>
            </a:r>
          </a:p>
          <a:p>
            <a:pPr lvl="1"/>
            <a:r>
              <a:rPr lang="en-US" sz="2400" dirty="0"/>
              <a:t>Request additional information to determine qualifications;</a:t>
            </a:r>
          </a:p>
          <a:p>
            <a:pPr lvl="1"/>
            <a:r>
              <a:rPr lang="en-US" sz="2400" dirty="0"/>
              <a:t>Make recommendations for adverse licensing action; and</a:t>
            </a:r>
          </a:p>
          <a:p>
            <a:pPr lvl="1"/>
            <a:r>
              <a:rPr lang="en-US" sz="2400" dirty="0"/>
              <a:t>May designate a hearing officer to conduct hearings</a:t>
            </a:r>
          </a:p>
        </p:txBody>
      </p:sp>
    </p:spTree>
    <p:extLst>
      <p:ext uri="{BB962C8B-B14F-4D97-AF65-F5344CB8AC3E}">
        <p14:creationId xmlns:p14="http://schemas.microsoft.com/office/powerpoint/2010/main" val="209976768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p:txBody>
          <a:bodyPr>
            <a:normAutofit fontScale="90000"/>
          </a:bodyPr>
          <a:lstStyle/>
          <a:p>
            <a:br>
              <a:rPr lang="en-US" u="sng" dirty="0"/>
            </a:br>
            <a:r>
              <a:rPr lang="en-US" sz="2700" u="sng" dirty="0"/>
              <a:t>How does the Chief LEO notify PTC of employment action or separation?  </a:t>
            </a:r>
            <a:br>
              <a:rPr lang="en-US" sz="2700" u="sng" dirty="0"/>
            </a:br>
            <a:br>
              <a:rPr lang="en-US" sz="2700" u="sng" dirty="0"/>
            </a:br>
            <a:r>
              <a:rPr lang="en-US" sz="2700" u="sng" dirty="0"/>
              <a:t>N.J.S.A. </a:t>
            </a:r>
            <a:br>
              <a:rPr lang="en-US" sz="2700" dirty="0"/>
            </a:br>
            <a:r>
              <a:rPr lang="en-US" sz="2700" dirty="0"/>
              <a:t>52: 17B-71c </a:t>
            </a:r>
            <a:br>
              <a:rPr lang="en-US" sz="2700" dirty="0"/>
            </a:br>
            <a:br>
              <a:rPr lang="en-US" sz="2700" dirty="0"/>
            </a:br>
            <a:r>
              <a:rPr lang="en-US" sz="2700" u="sng" dirty="0"/>
              <a:t>N.J.S.A. </a:t>
            </a:r>
            <a:br>
              <a:rPr lang="en-US" sz="2700" dirty="0"/>
            </a:br>
            <a:r>
              <a:rPr lang="en-US" sz="2700" dirty="0"/>
              <a:t>52: 17B-77.16</a:t>
            </a:r>
            <a:br>
              <a:rPr lang="en-US" sz="2700" dirty="0"/>
            </a:br>
            <a:br>
              <a:rPr lang="en-US" sz="2700" dirty="0"/>
            </a:br>
            <a:r>
              <a:rPr lang="en-US" sz="2700" u="sng" dirty="0"/>
              <a:t>N.J.A.C. </a:t>
            </a:r>
            <a:r>
              <a:rPr lang="en-US" sz="2700" dirty="0"/>
              <a:t>13: 1-11.6</a:t>
            </a:r>
            <a:br>
              <a:rPr lang="en-US" dirty="0"/>
            </a:br>
            <a:endParaRPr lang="en-US" dirty="0"/>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869268" y="136525"/>
            <a:ext cx="7315200" cy="6385299"/>
          </a:xfrm>
        </p:spPr>
        <p:txBody>
          <a:bodyPr>
            <a:normAutofit/>
          </a:bodyPr>
          <a:lstStyle/>
          <a:p>
            <a:r>
              <a:rPr lang="en-US" dirty="0">
                <a:solidFill>
                  <a:schemeClr val="tx2"/>
                </a:solidFill>
              </a:rPr>
              <a:t>The </a:t>
            </a:r>
            <a:r>
              <a:rPr lang="en-US" u="sng" dirty="0">
                <a:solidFill>
                  <a:schemeClr val="tx2"/>
                </a:solidFill>
              </a:rPr>
              <a:t>Chief Law Enforcement Executive </a:t>
            </a:r>
            <a:r>
              <a:rPr lang="en-US" dirty="0">
                <a:solidFill>
                  <a:schemeClr val="tx2"/>
                </a:solidFill>
              </a:rPr>
              <a:t>of an employing Law Enforcement Unit </a:t>
            </a:r>
            <a:r>
              <a:rPr lang="en-US" u="sng" dirty="0">
                <a:solidFill>
                  <a:schemeClr val="tx2"/>
                </a:solidFill>
              </a:rPr>
              <a:t>shall provide written notice to PTC within two business days</a:t>
            </a:r>
            <a:r>
              <a:rPr lang="en-US" dirty="0">
                <a:solidFill>
                  <a:schemeClr val="tx2"/>
                </a:solidFill>
              </a:rPr>
              <a:t> of the employment action.  Must also simultaneously provide the LEO a copy of the separation notice. LEO must be notified they have 2 days to respond in writing. Same process if LEO terminated for cause. </a:t>
            </a:r>
          </a:p>
          <a:p>
            <a:r>
              <a:rPr lang="en-US" dirty="0">
                <a:solidFill>
                  <a:schemeClr val="tx2"/>
                </a:solidFill>
              </a:rPr>
              <a:t>If separated, the notice must set forth the facts and reasons for the separation in detail. </a:t>
            </a:r>
          </a:p>
          <a:p>
            <a:r>
              <a:rPr lang="en-US" dirty="0">
                <a:solidFill>
                  <a:schemeClr val="tx2"/>
                </a:solidFill>
              </a:rPr>
              <a:t>If separated, the notice must specify whether the separation relates to a violation or failure to meet any of the licensing standards. </a:t>
            </a:r>
            <a:r>
              <a:rPr lang="en-US" u="sng" dirty="0">
                <a:solidFill>
                  <a:schemeClr val="tx2"/>
                </a:solidFill>
              </a:rPr>
              <a:t>N.J.S.A. </a:t>
            </a:r>
            <a:r>
              <a:rPr lang="en-US" dirty="0">
                <a:solidFill>
                  <a:schemeClr val="tx2"/>
                </a:solidFill>
              </a:rPr>
              <a:t>52:17-71a et al., </a:t>
            </a:r>
          </a:p>
          <a:p>
            <a:r>
              <a:rPr lang="en-US" dirty="0">
                <a:solidFill>
                  <a:schemeClr val="tx2"/>
                </a:solidFill>
              </a:rPr>
              <a:t>All notices must be on PTC approved form. </a:t>
            </a:r>
          </a:p>
          <a:p>
            <a:r>
              <a:rPr lang="en-US" dirty="0">
                <a:solidFill>
                  <a:schemeClr val="tx2"/>
                </a:solidFill>
              </a:rPr>
              <a:t>Notices </a:t>
            </a:r>
            <a:r>
              <a:rPr lang="en-US" u="sng" dirty="0">
                <a:solidFill>
                  <a:schemeClr val="tx2"/>
                </a:solidFill>
              </a:rPr>
              <a:t>can be submitted electronically</a:t>
            </a:r>
            <a:r>
              <a:rPr lang="en-US" dirty="0">
                <a:solidFill>
                  <a:schemeClr val="tx2"/>
                </a:solidFill>
              </a:rPr>
              <a:t>. </a:t>
            </a:r>
          </a:p>
          <a:p>
            <a:r>
              <a:rPr lang="en-US" dirty="0">
                <a:solidFill>
                  <a:schemeClr val="tx2"/>
                </a:solidFill>
              </a:rPr>
              <a:t>Forms and information required to be submitted to PTC as part of this process not a public or governmental record subject to public access pursuant to OPRA. </a:t>
            </a:r>
          </a:p>
        </p:txBody>
      </p:sp>
      <p:sp>
        <p:nvSpPr>
          <p:cNvPr id="4" name="Slide Number Placeholder 3">
            <a:extLst>
              <a:ext uri="{FF2B5EF4-FFF2-40B4-BE49-F238E27FC236}">
                <a16:creationId xmlns:a16="http://schemas.microsoft.com/office/drawing/2014/main" id="{63498798-65D8-412B-B455-87031F6E48B5}"/>
              </a:ext>
            </a:extLst>
          </p:cNvPr>
          <p:cNvSpPr>
            <a:spLocks noGrp="1"/>
          </p:cNvSpPr>
          <p:nvPr>
            <p:ph type="sldNum" sz="quarter" idx="12"/>
          </p:nvPr>
        </p:nvSpPr>
        <p:spPr/>
        <p:txBody>
          <a:bodyPr/>
          <a:lstStyle/>
          <a:p>
            <a:fld id="{4FAB73BC-B049-4115-A692-8D63A059BFB8}" type="slidenum">
              <a:rPr lang="en-US" smtClean="0"/>
              <a:pPr/>
              <a:t>70</a:t>
            </a:fld>
            <a:endParaRPr lang="en-US" dirty="0"/>
          </a:p>
        </p:txBody>
      </p:sp>
    </p:spTree>
    <p:extLst>
      <p:ext uri="{BB962C8B-B14F-4D97-AF65-F5344CB8AC3E}">
        <p14:creationId xmlns:p14="http://schemas.microsoft.com/office/powerpoint/2010/main" val="353557342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p:txBody>
          <a:bodyPr>
            <a:normAutofit fontScale="90000"/>
          </a:bodyPr>
          <a:lstStyle/>
          <a:p>
            <a:br>
              <a:rPr lang="en-US" u="sng" dirty="0"/>
            </a:br>
            <a:r>
              <a:rPr lang="en-US" sz="2700" u="sng" dirty="0"/>
              <a:t>What actions does the Chief LEO have to take when employing licensed LEOs? </a:t>
            </a:r>
            <a:br>
              <a:rPr lang="en-US" sz="2700" u="sng" dirty="0"/>
            </a:br>
            <a:br>
              <a:rPr lang="en-US" sz="2700" u="sng" dirty="0"/>
            </a:br>
            <a:r>
              <a:rPr lang="en-US" sz="2700" u="sng" dirty="0"/>
              <a:t>N.J.S.A. </a:t>
            </a:r>
            <a:br>
              <a:rPr lang="en-US" sz="2700" dirty="0"/>
            </a:br>
            <a:r>
              <a:rPr lang="en-US" sz="2700" dirty="0"/>
              <a:t>52: 17B-77.16</a:t>
            </a:r>
            <a:br>
              <a:rPr lang="en-US" sz="2700" dirty="0"/>
            </a:br>
            <a:br>
              <a:rPr lang="en-US" sz="2700" dirty="0"/>
            </a:br>
            <a:r>
              <a:rPr lang="en-US" sz="2700" u="sng" dirty="0"/>
              <a:t>N.J.A.C</a:t>
            </a:r>
            <a:r>
              <a:rPr lang="en-US" sz="2700" dirty="0"/>
              <a:t>. 13:1-11.7 </a:t>
            </a:r>
            <a:br>
              <a:rPr lang="en-US" dirty="0"/>
            </a:br>
            <a:br>
              <a:rPr lang="en-US" dirty="0"/>
            </a:br>
            <a:endParaRPr lang="en-US" dirty="0"/>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p:txBody>
          <a:bodyPr>
            <a:normAutofit/>
          </a:bodyPr>
          <a:lstStyle/>
          <a:p>
            <a:r>
              <a:rPr lang="en-US" b="1" dirty="0">
                <a:solidFill>
                  <a:schemeClr val="tx2"/>
                </a:solidFill>
              </a:rPr>
              <a:t>If seeking to employ a licensed LEO, </a:t>
            </a:r>
            <a:r>
              <a:rPr lang="en-US" b="1" u="sng" dirty="0">
                <a:solidFill>
                  <a:schemeClr val="tx2"/>
                </a:solidFill>
              </a:rPr>
              <a:t>you must contact the PTC to inquire as to the facts and reasons the LEO separated from the previous employing unit</a:t>
            </a:r>
            <a:r>
              <a:rPr lang="en-US" b="1" dirty="0">
                <a:solidFill>
                  <a:schemeClr val="tx2"/>
                </a:solidFill>
              </a:rPr>
              <a:t>.</a:t>
            </a:r>
          </a:p>
          <a:p>
            <a:r>
              <a:rPr lang="en-US" b="1" dirty="0">
                <a:solidFill>
                  <a:schemeClr val="tx2"/>
                </a:solidFill>
              </a:rPr>
              <a:t>You may request information about LEO from PTC. </a:t>
            </a:r>
          </a:p>
          <a:p>
            <a:r>
              <a:rPr lang="en-US" b="1" dirty="0">
                <a:solidFill>
                  <a:schemeClr val="tx2"/>
                </a:solidFill>
              </a:rPr>
              <a:t>PTC will provide the information if it has said information in its possession.</a:t>
            </a:r>
          </a:p>
          <a:p>
            <a:r>
              <a:rPr lang="en-US" b="1" dirty="0">
                <a:solidFill>
                  <a:schemeClr val="tx2"/>
                </a:solidFill>
              </a:rPr>
              <a:t>When hiring a LEO, </a:t>
            </a:r>
            <a:r>
              <a:rPr lang="en-US" b="1" u="sng" dirty="0">
                <a:solidFill>
                  <a:schemeClr val="tx2"/>
                </a:solidFill>
              </a:rPr>
              <a:t>the Law Enforcement Unit must still comply with N.J.S.A. 17B-247 (certain files required to be provided to law enforcement agencies) and request the LEO’s internal affairs and personnel files from the LEO’s previous employing LEO units for review</a:t>
            </a:r>
            <a:r>
              <a:rPr lang="en-US" b="1" dirty="0">
                <a:solidFill>
                  <a:schemeClr val="tx2"/>
                </a:solidFill>
              </a:rPr>
              <a:t>. </a:t>
            </a:r>
          </a:p>
        </p:txBody>
      </p:sp>
      <p:sp>
        <p:nvSpPr>
          <p:cNvPr id="4" name="Slide Number Placeholder 3">
            <a:extLst>
              <a:ext uri="{FF2B5EF4-FFF2-40B4-BE49-F238E27FC236}">
                <a16:creationId xmlns:a16="http://schemas.microsoft.com/office/drawing/2014/main" id="{2ED3B786-9F64-4453-AF0E-707B8EFE11F4}"/>
              </a:ext>
            </a:extLst>
          </p:cNvPr>
          <p:cNvSpPr>
            <a:spLocks noGrp="1"/>
          </p:cNvSpPr>
          <p:nvPr>
            <p:ph type="sldNum" sz="quarter" idx="12"/>
          </p:nvPr>
        </p:nvSpPr>
        <p:spPr/>
        <p:txBody>
          <a:bodyPr/>
          <a:lstStyle/>
          <a:p>
            <a:fld id="{4FAB73BC-B049-4115-A692-8D63A059BFB8}" type="slidenum">
              <a:rPr lang="en-US" smtClean="0"/>
              <a:pPr/>
              <a:t>71</a:t>
            </a:fld>
            <a:endParaRPr lang="en-US" dirty="0"/>
          </a:p>
        </p:txBody>
      </p:sp>
    </p:spTree>
    <p:extLst>
      <p:ext uri="{BB962C8B-B14F-4D97-AF65-F5344CB8AC3E}">
        <p14:creationId xmlns:p14="http://schemas.microsoft.com/office/powerpoint/2010/main" val="240963048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p:txBody>
          <a:bodyPr>
            <a:normAutofit/>
          </a:bodyPr>
          <a:lstStyle/>
          <a:p>
            <a:r>
              <a:rPr lang="en-US" sz="2700" u="sng" dirty="0"/>
              <a:t>What actions does the Chief LEO have to take when a LEO leaves one LEO Unit for another? </a:t>
            </a:r>
            <a:br>
              <a:rPr lang="en-US" sz="2700" u="sng" dirty="0"/>
            </a:br>
            <a:br>
              <a:rPr lang="en-US" sz="2700" u="sng" dirty="0"/>
            </a:br>
            <a:r>
              <a:rPr lang="en-US" sz="2700" u="sng" dirty="0"/>
              <a:t>N.J.S.A. </a:t>
            </a:r>
            <a:br>
              <a:rPr lang="en-US" sz="2700" dirty="0"/>
            </a:br>
            <a:r>
              <a:rPr lang="en-US" sz="2700" dirty="0"/>
              <a:t>52: 17B-77.16 </a:t>
            </a:r>
            <a:br>
              <a:rPr lang="en-US" dirty="0"/>
            </a:br>
            <a:br>
              <a:rPr lang="en-US" dirty="0"/>
            </a:br>
            <a:endParaRPr lang="en-US" dirty="0"/>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p:txBody>
          <a:bodyPr/>
          <a:lstStyle/>
          <a:p>
            <a:pPr marL="0" indent="0">
              <a:buNone/>
            </a:pPr>
            <a:endParaRPr lang="en-US" sz="2400" b="1" u="sng" dirty="0"/>
          </a:p>
          <a:p>
            <a:r>
              <a:rPr lang="en-US" b="1" u="sng" dirty="0">
                <a:solidFill>
                  <a:schemeClr val="tx2"/>
                </a:solidFill>
              </a:rPr>
              <a:t>When a LEO voluntarily separates employment </a:t>
            </a:r>
            <a:r>
              <a:rPr lang="en-US" b="1" dirty="0">
                <a:solidFill>
                  <a:schemeClr val="tx2"/>
                </a:solidFill>
              </a:rPr>
              <a:t>from one LEO unit </a:t>
            </a:r>
            <a:r>
              <a:rPr lang="en-US" b="1" u="sng" dirty="0">
                <a:solidFill>
                  <a:schemeClr val="tx2"/>
                </a:solidFill>
              </a:rPr>
              <a:t>to work at another LEO Unit</a:t>
            </a:r>
            <a:r>
              <a:rPr lang="en-US" b="1" dirty="0">
                <a:solidFill>
                  <a:schemeClr val="tx2"/>
                </a:solidFill>
              </a:rPr>
              <a:t>, the </a:t>
            </a:r>
            <a:r>
              <a:rPr lang="en-US" b="1" u="sng" dirty="0">
                <a:solidFill>
                  <a:schemeClr val="tx2"/>
                </a:solidFill>
              </a:rPr>
              <a:t>chief LEO of the former unit shall notify the PTC no later than 2 business </a:t>
            </a:r>
            <a:r>
              <a:rPr lang="en-US" b="1" dirty="0">
                <a:solidFill>
                  <a:schemeClr val="tx2"/>
                </a:solidFill>
              </a:rPr>
              <a:t>prior to the LEO’s departure. </a:t>
            </a:r>
          </a:p>
          <a:p>
            <a:r>
              <a:rPr lang="en-US" b="1" dirty="0">
                <a:solidFill>
                  <a:schemeClr val="tx2"/>
                </a:solidFill>
              </a:rPr>
              <a:t>Until the PTC approves the LEO’s status at the new employing LEO unit, the LEO’s license will be placed on inactive status.</a:t>
            </a:r>
          </a:p>
          <a:p>
            <a:r>
              <a:rPr lang="en-US" b="1" dirty="0">
                <a:solidFill>
                  <a:schemeClr val="tx2"/>
                </a:solidFill>
              </a:rPr>
              <a:t>The </a:t>
            </a:r>
            <a:r>
              <a:rPr lang="en-US" b="1" u="sng" dirty="0">
                <a:solidFill>
                  <a:schemeClr val="tx2"/>
                </a:solidFill>
              </a:rPr>
              <a:t>Chief LEO of the new employing LEO Unit shall make the application to restore the LEO’s license to active status within 2 business days</a:t>
            </a:r>
            <a:r>
              <a:rPr lang="en-US" b="1" dirty="0">
                <a:solidFill>
                  <a:schemeClr val="tx2"/>
                </a:solidFill>
              </a:rPr>
              <a:t> of the LEO’s appointment date</a:t>
            </a:r>
          </a:p>
        </p:txBody>
      </p:sp>
      <p:sp>
        <p:nvSpPr>
          <p:cNvPr id="4" name="Slide Number Placeholder 3">
            <a:extLst>
              <a:ext uri="{FF2B5EF4-FFF2-40B4-BE49-F238E27FC236}">
                <a16:creationId xmlns:a16="http://schemas.microsoft.com/office/drawing/2014/main" id="{D179FEE4-D184-41D7-8E5F-B91DF15567F2}"/>
              </a:ext>
            </a:extLst>
          </p:cNvPr>
          <p:cNvSpPr>
            <a:spLocks noGrp="1"/>
          </p:cNvSpPr>
          <p:nvPr>
            <p:ph type="sldNum" sz="quarter" idx="12"/>
          </p:nvPr>
        </p:nvSpPr>
        <p:spPr/>
        <p:txBody>
          <a:bodyPr/>
          <a:lstStyle/>
          <a:p>
            <a:fld id="{4FAB73BC-B049-4115-A692-8D63A059BFB8}" type="slidenum">
              <a:rPr lang="en-US" smtClean="0"/>
              <a:pPr/>
              <a:t>72</a:t>
            </a:fld>
            <a:endParaRPr lang="en-US" dirty="0"/>
          </a:p>
        </p:txBody>
      </p:sp>
    </p:spTree>
    <p:extLst>
      <p:ext uri="{BB962C8B-B14F-4D97-AF65-F5344CB8AC3E}">
        <p14:creationId xmlns:p14="http://schemas.microsoft.com/office/powerpoint/2010/main" val="389787489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p:txBody>
          <a:bodyPr>
            <a:normAutofit/>
          </a:bodyPr>
          <a:lstStyle/>
          <a:p>
            <a:br>
              <a:rPr lang="en-US" sz="2400" u="sng" dirty="0"/>
            </a:br>
            <a:r>
              <a:rPr lang="en-US" sz="2400" u="sng" dirty="0"/>
              <a:t>Notifying Subsequent Employing LEO Units and the Public </a:t>
            </a:r>
            <a:br>
              <a:rPr lang="en-US" sz="2400" u="sng" dirty="0"/>
            </a:br>
            <a:br>
              <a:rPr lang="en-US" sz="2400" u="sng" dirty="0"/>
            </a:br>
            <a:r>
              <a:rPr lang="en-US" sz="2400" u="sng" dirty="0"/>
              <a:t>N.J.S.A. </a:t>
            </a:r>
            <a:br>
              <a:rPr lang="en-US" sz="2400" dirty="0"/>
            </a:br>
            <a:r>
              <a:rPr lang="en-US" sz="2400" dirty="0"/>
              <a:t>52: 17B-77.16a </a:t>
            </a:r>
            <a:br>
              <a:rPr lang="en-US" sz="2400" dirty="0"/>
            </a:br>
            <a:br>
              <a:rPr lang="en-US" sz="2400" dirty="0"/>
            </a:br>
            <a:r>
              <a:rPr lang="en-US" sz="2400" u="sng" dirty="0"/>
              <a:t>N.J.A.C. </a:t>
            </a:r>
            <a:r>
              <a:rPr lang="en-US" sz="2400" dirty="0"/>
              <a:t>13: 1-11.7</a:t>
            </a:r>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a:xfrm>
            <a:off x="3640667" y="136525"/>
            <a:ext cx="8069813" cy="6721475"/>
          </a:xfrm>
        </p:spPr>
        <p:txBody>
          <a:bodyPr>
            <a:normAutofit/>
          </a:bodyPr>
          <a:lstStyle/>
          <a:p>
            <a:pPr marL="0" indent="0">
              <a:buNone/>
            </a:pPr>
            <a:endParaRPr lang="en-US" sz="2400" b="1" u="sng" dirty="0">
              <a:solidFill>
                <a:schemeClr val="tx2"/>
              </a:solidFill>
            </a:endParaRPr>
          </a:p>
          <a:p>
            <a:pPr marL="0" indent="0">
              <a:buNone/>
            </a:pPr>
            <a:r>
              <a:rPr lang="en-US" dirty="0">
                <a:solidFill>
                  <a:schemeClr val="tx2"/>
                </a:solidFill>
              </a:rPr>
              <a:t>The </a:t>
            </a:r>
            <a:r>
              <a:rPr lang="en-US" b="1" u="sng" dirty="0">
                <a:solidFill>
                  <a:schemeClr val="tx2"/>
                </a:solidFill>
              </a:rPr>
              <a:t>Chief LEO </a:t>
            </a:r>
            <a:r>
              <a:rPr lang="en-US" dirty="0">
                <a:solidFill>
                  <a:schemeClr val="tx2"/>
                </a:solidFill>
              </a:rPr>
              <a:t>from the employing LEO Unit shall:</a:t>
            </a:r>
          </a:p>
          <a:p>
            <a:endParaRPr lang="en-US" dirty="0">
              <a:solidFill>
                <a:schemeClr val="tx2"/>
              </a:solidFill>
            </a:endParaRPr>
          </a:p>
          <a:p>
            <a:pPr lvl="1"/>
            <a:r>
              <a:rPr lang="en-US" sz="2000" dirty="0">
                <a:solidFill>
                  <a:schemeClr val="tx2"/>
                </a:solidFill>
              </a:rPr>
              <a:t>Provide to any subsequent employing law enforcement unit any notices that it has provided to the Commission pertaining to the LEO Officer who is seeking to be employed by a subsequent LEO Unit, as well as any documentation pertaining to employment-related actions; </a:t>
            </a:r>
          </a:p>
          <a:p>
            <a:pPr lvl="1"/>
            <a:endParaRPr lang="en-US" sz="2000" dirty="0">
              <a:solidFill>
                <a:schemeClr val="tx2"/>
              </a:solidFill>
            </a:endParaRPr>
          </a:p>
          <a:p>
            <a:r>
              <a:rPr lang="en-US" sz="2000" dirty="0">
                <a:solidFill>
                  <a:schemeClr val="tx2"/>
                </a:solidFill>
              </a:rPr>
              <a:t>Pursuant to N.J.S.A. 52:17B-77.16a(f), </a:t>
            </a:r>
            <a:r>
              <a:rPr lang="en-US" b="1" u="sng" dirty="0">
                <a:solidFill>
                  <a:schemeClr val="tx2"/>
                </a:solidFill>
              </a:rPr>
              <a:t>NO NON-DISCLOSURE AGREEMENTS may be entered into </a:t>
            </a:r>
            <a:r>
              <a:rPr lang="en-US" b="1" dirty="0">
                <a:solidFill>
                  <a:schemeClr val="tx2"/>
                </a:solidFill>
              </a:rPr>
              <a:t>seeking to conceal or prevent from public view the circumstances  concerning why the officer was disciplined, separated, was terminated, fired, from employment with the LEO unit. </a:t>
            </a:r>
          </a:p>
          <a:p>
            <a:pPr marL="0" indent="0">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FC5DCB4-BA6A-411C-925B-730243446F4B}"/>
              </a:ext>
            </a:extLst>
          </p:cNvPr>
          <p:cNvSpPr>
            <a:spLocks noGrp="1"/>
          </p:cNvSpPr>
          <p:nvPr>
            <p:ph type="sldNum" sz="quarter" idx="12"/>
          </p:nvPr>
        </p:nvSpPr>
        <p:spPr/>
        <p:txBody>
          <a:bodyPr/>
          <a:lstStyle/>
          <a:p>
            <a:fld id="{4FAB73BC-B049-4115-A692-8D63A059BFB8}" type="slidenum">
              <a:rPr lang="en-US" smtClean="0"/>
              <a:pPr/>
              <a:t>73</a:t>
            </a:fld>
            <a:endParaRPr lang="en-US" dirty="0"/>
          </a:p>
        </p:txBody>
      </p:sp>
    </p:spTree>
    <p:extLst>
      <p:ext uri="{BB962C8B-B14F-4D97-AF65-F5344CB8AC3E}">
        <p14:creationId xmlns:p14="http://schemas.microsoft.com/office/powerpoint/2010/main" val="29586764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p:txBody>
          <a:bodyPr/>
          <a:lstStyle/>
          <a:p>
            <a:endParaRPr lang="en-US" b="1" dirty="0"/>
          </a:p>
          <a:p>
            <a:pPr marL="0" indent="0" algn="ctr">
              <a:buNone/>
            </a:pPr>
            <a:r>
              <a:rPr lang="en-US" sz="3600" b="1" u="sng" dirty="0"/>
              <a:t>SECTION VII: </a:t>
            </a:r>
          </a:p>
          <a:p>
            <a:pPr marL="0" indent="0" algn="ctr">
              <a:buNone/>
            </a:pPr>
            <a:endParaRPr lang="en-US" sz="3600" b="1" u="sng" dirty="0"/>
          </a:p>
          <a:p>
            <a:pPr marL="0" indent="0" algn="ctr">
              <a:buNone/>
            </a:pPr>
            <a:r>
              <a:rPr lang="en-US" sz="2400" b="1" dirty="0"/>
              <a:t>FEES</a:t>
            </a:r>
          </a:p>
          <a:p>
            <a:pPr marL="0" indent="0">
              <a:buNone/>
            </a:pPr>
            <a:endParaRPr lang="en-US" b="1" dirty="0"/>
          </a:p>
        </p:txBody>
      </p:sp>
      <p:sp>
        <p:nvSpPr>
          <p:cNvPr id="4" name="Slide Number Placeholder 3">
            <a:extLst>
              <a:ext uri="{FF2B5EF4-FFF2-40B4-BE49-F238E27FC236}">
                <a16:creationId xmlns:a16="http://schemas.microsoft.com/office/drawing/2014/main" id="{26EEA796-F147-4FF0-81C5-2D5C521F2AC2}"/>
              </a:ext>
            </a:extLst>
          </p:cNvPr>
          <p:cNvSpPr>
            <a:spLocks noGrp="1"/>
          </p:cNvSpPr>
          <p:nvPr>
            <p:ph type="sldNum" sz="quarter" idx="12"/>
          </p:nvPr>
        </p:nvSpPr>
        <p:spPr/>
        <p:txBody>
          <a:bodyPr/>
          <a:lstStyle/>
          <a:p>
            <a:fld id="{4FAB73BC-B049-4115-A692-8D63A059BFB8}" type="slidenum">
              <a:rPr lang="en-US" smtClean="0"/>
              <a:pPr/>
              <a:t>74</a:t>
            </a:fld>
            <a:endParaRPr lang="en-US" dirty="0"/>
          </a:p>
        </p:txBody>
      </p:sp>
      <p:pic>
        <p:nvPicPr>
          <p:cNvPr id="5" name="Picture 4">
            <a:extLst>
              <a:ext uri="{FF2B5EF4-FFF2-40B4-BE49-F238E27FC236}">
                <a16:creationId xmlns:a16="http://schemas.microsoft.com/office/drawing/2014/main" id="{03A7A64F-EA49-41F8-8C8C-2A8160D47D5A}"/>
              </a:ext>
            </a:extLst>
          </p:cNvPr>
          <p:cNvPicPr>
            <a:picLocks noChangeAspect="1"/>
          </p:cNvPicPr>
          <p:nvPr/>
        </p:nvPicPr>
        <p:blipFill>
          <a:blip r:embed="rId2"/>
          <a:stretch>
            <a:fillRect/>
          </a:stretch>
        </p:blipFill>
        <p:spPr>
          <a:xfrm>
            <a:off x="-281591" y="1788963"/>
            <a:ext cx="3816426" cy="3270930"/>
          </a:xfrm>
          <a:prstGeom prst="rect">
            <a:avLst/>
          </a:prstGeom>
        </p:spPr>
      </p:pic>
    </p:spTree>
    <p:extLst>
      <p:ext uri="{BB962C8B-B14F-4D97-AF65-F5344CB8AC3E}">
        <p14:creationId xmlns:p14="http://schemas.microsoft.com/office/powerpoint/2010/main" val="26008986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31119-427A-49F8-9360-6E544076F5BB}"/>
              </a:ext>
            </a:extLst>
          </p:cNvPr>
          <p:cNvSpPr>
            <a:spLocks noGrp="1"/>
          </p:cNvSpPr>
          <p:nvPr>
            <p:ph type="title"/>
          </p:nvPr>
        </p:nvSpPr>
        <p:spPr/>
        <p:txBody>
          <a:bodyPr>
            <a:normAutofit fontScale="90000"/>
          </a:bodyPr>
          <a:lstStyle/>
          <a:p>
            <a:r>
              <a:rPr lang="en-US" b="1" u="sng" dirty="0"/>
              <a:t>WHAT ARE THE LICENSING FEES? </a:t>
            </a:r>
            <a:br>
              <a:rPr lang="en-US" b="1" u="sng" dirty="0"/>
            </a:br>
            <a:br>
              <a:rPr lang="en-US" u="sng" dirty="0"/>
            </a:br>
            <a:br>
              <a:rPr lang="en-US" u="sng" dirty="0"/>
            </a:br>
            <a:br>
              <a:rPr lang="en-US" u="sng" dirty="0"/>
            </a:br>
            <a:r>
              <a:rPr lang="en-US" u="sng" dirty="0"/>
              <a:t>N.J.S.A. </a:t>
            </a:r>
            <a:r>
              <a:rPr lang="en-US" dirty="0"/>
              <a:t>17B-71(h)</a:t>
            </a:r>
            <a:br>
              <a:rPr lang="en-US" dirty="0"/>
            </a:br>
            <a:br>
              <a:rPr lang="en-US" dirty="0"/>
            </a:br>
            <a:r>
              <a:rPr lang="en-US" u="sng" dirty="0"/>
              <a:t>N.J.A.C. </a:t>
            </a:r>
            <a:r>
              <a:rPr lang="en-US" dirty="0"/>
              <a:t>13:1-19.1</a:t>
            </a:r>
          </a:p>
        </p:txBody>
      </p:sp>
      <p:sp>
        <p:nvSpPr>
          <p:cNvPr id="4" name="Slide Number Placeholder 3">
            <a:extLst>
              <a:ext uri="{FF2B5EF4-FFF2-40B4-BE49-F238E27FC236}">
                <a16:creationId xmlns:a16="http://schemas.microsoft.com/office/drawing/2014/main" id="{D76B4D2F-6601-4028-B690-49403A2EE257}"/>
              </a:ext>
            </a:extLst>
          </p:cNvPr>
          <p:cNvSpPr>
            <a:spLocks noGrp="1"/>
          </p:cNvSpPr>
          <p:nvPr>
            <p:ph type="sldNum" sz="quarter" idx="12"/>
          </p:nvPr>
        </p:nvSpPr>
        <p:spPr/>
        <p:txBody>
          <a:bodyPr/>
          <a:lstStyle/>
          <a:p>
            <a:fld id="{4FAB73BC-B049-4115-A692-8D63A059BFB8}" type="slidenum">
              <a:rPr lang="en-US" smtClean="0"/>
              <a:pPr/>
              <a:t>75</a:t>
            </a:fld>
            <a:endParaRPr lang="en-US" dirty="0"/>
          </a:p>
        </p:txBody>
      </p:sp>
      <p:graphicFrame>
        <p:nvGraphicFramePr>
          <p:cNvPr id="7" name="Table 6">
            <a:extLst>
              <a:ext uri="{FF2B5EF4-FFF2-40B4-BE49-F238E27FC236}">
                <a16:creationId xmlns:a16="http://schemas.microsoft.com/office/drawing/2014/main" id="{D900ECE0-038F-46E8-B07E-99E801C0F00F}"/>
              </a:ext>
            </a:extLst>
          </p:cNvPr>
          <p:cNvGraphicFramePr>
            <a:graphicFrameLocks noGrp="1"/>
          </p:cNvGraphicFramePr>
          <p:nvPr>
            <p:extLst/>
          </p:nvPr>
        </p:nvGraphicFramePr>
        <p:xfrm>
          <a:off x="3567682" y="3045467"/>
          <a:ext cx="8127999" cy="3493445"/>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3359662443"/>
                    </a:ext>
                  </a:extLst>
                </a:gridCol>
                <a:gridCol w="2709333">
                  <a:extLst>
                    <a:ext uri="{9D8B030D-6E8A-4147-A177-3AD203B41FA5}">
                      <a16:colId xmlns:a16="http://schemas.microsoft.com/office/drawing/2014/main" val="3469517450"/>
                    </a:ext>
                  </a:extLst>
                </a:gridCol>
                <a:gridCol w="2709333">
                  <a:extLst>
                    <a:ext uri="{9D8B030D-6E8A-4147-A177-3AD203B41FA5}">
                      <a16:colId xmlns:a16="http://schemas.microsoft.com/office/drawing/2014/main" val="2279624851"/>
                    </a:ext>
                  </a:extLst>
                </a:gridCol>
              </a:tblGrid>
              <a:tr h="552125">
                <a:tc>
                  <a:txBody>
                    <a:bodyPr/>
                    <a:lstStyle/>
                    <a:p>
                      <a:r>
                        <a:rPr lang="en-US" dirty="0"/>
                        <a:t>FEE</a:t>
                      </a:r>
                    </a:p>
                  </a:txBody>
                  <a:tcPr/>
                </a:tc>
                <a:tc>
                  <a:txBody>
                    <a:bodyPr/>
                    <a:lstStyle/>
                    <a:p>
                      <a:r>
                        <a:rPr lang="en-US" dirty="0"/>
                        <a:t>PERMANENT LEO</a:t>
                      </a:r>
                    </a:p>
                  </a:txBody>
                  <a:tcPr/>
                </a:tc>
                <a:tc>
                  <a:txBody>
                    <a:bodyPr/>
                    <a:lstStyle/>
                    <a:p>
                      <a:r>
                        <a:rPr lang="en-US" dirty="0"/>
                        <a:t>SLEOII</a:t>
                      </a:r>
                    </a:p>
                  </a:txBody>
                  <a:tcPr/>
                </a:tc>
                <a:extLst>
                  <a:ext uri="{0D108BD9-81ED-4DB2-BD59-A6C34878D82A}">
                    <a16:rowId xmlns:a16="http://schemas.microsoft.com/office/drawing/2014/main" val="1537166092"/>
                  </a:ext>
                </a:extLst>
              </a:tr>
              <a:tr h="370840">
                <a:tc>
                  <a:txBody>
                    <a:bodyPr/>
                    <a:lstStyle/>
                    <a:p>
                      <a:r>
                        <a:rPr lang="en-US" dirty="0"/>
                        <a:t>Initial Application Fee</a:t>
                      </a:r>
                    </a:p>
                  </a:txBody>
                  <a:tcPr/>
                </a:tc>
                <a:tc>
                  <a:txBody>
                    <a:bodyPr/>
                    <a:lstStyle/>
                    <a:p>
                      <a:r>
                        <a:rPr lang="en-US" dirty="0"/>
                        <a:t>$500.00</a:t>
                      </a:r>
                    </a:p>
                  </a:txBody>
                  <a:tcPr/>
                </a:tc>
                <a:tc>
                  <a:txBody>
                    <a:bodyPr/>
                    <a:lstStyle/>
                    <a:p>
                      <a:r>
                        <a:rPr lang="en-US" dirty="0"/>
                        <a:t>$100.00</a:t>
                      </a:r>
                    </a:p>
                  </a:txBody>
                  <a:tcPr/>
                </a:tc>
                <a:extLst>
                  <a:ext uri="{0D108BD9-81ED-4DB2-BD59-A6C34878D82A}">
                    <a16:rowId xmlns:a16="http://schemas.microsoft.com/office/drawing/2014/main" val="3991794249"/>
                  </a:ext>
                </a:extLst>
              </a:tr>
              <a:tr h="370840">
                <a:tc>
                  <a:txBody>
                    <a:bodyPr/>
                    <a:lstStyle/>
                    <a:p>
                      <a:r>
                        <a:rPr lang="en-US" dirty="0"/>
                        <a:t>Waiver Conversion Fee</a:t>
                      </a:r>
                    </a:p>
                  </a:txBody>
                  <a:tcPr/>
                </a:tc>
                <a:tc>
                  <a:txBody>
                    <a:bodyPr/>
                    <a:lstStyle/>
                    <a:p>
                      <a:r>
                        <a:rPr lang="en-US" dirty="0"/>
                        <a:t>N/A</a:t>
                      </a:r>
                    </a:p>
                  </a:txBody>
                  <a:tcPr/>
                </a:tc>
                <a:tc>
                  <a:txBody>
                    <a:bodyPr/>
                    <a:lstStyle/>
                    <a:p>
                      <a:r>
                        <a:rPr lang="en-US" dirty="0"/>
                        <a:t>$400.00</a:t>
                      </a:r>
                    </a:p>
                  </a:txBody>
                  <a:tcPr/>
                </a:tc>
                <a:extLst>
                  <a:ext uri="{0D108BD9-81ED-4DB2-BD59-A6C34878D82A}">
                    <a16:rowId xmlns:a16="http://schemas.microsoft.com/office/drawing/2014/main" val="2847254365"/>
                  </a:ext>
                </a:extLst>
              </a:tr>
              <a:tr h="370840">
                <a:tc>
                  <a:txBody>
                    <a:bodyPr/>
                    <a:lstStyle/>
                    <a:p>
                      <a:r>
                        <a:rPr lang="en-US" dirty="0"/>
                        <a:t>Out of State waiver</a:t>
                      </a:r>
                    </a:p>
                  </a:txBody>
                  <a:tcPr/>
                </a:tc>
                <a:tc>
                  <a:txBody>
                    <a:bodyPr/>
                    <a:lstStyle/>
                    <a:p>
                      <a:r>
                        <a:rPr lang="en-US" dirty="0"/>
                        <a:t>$500.00</a:t>
                      </a:r>
                    </a:p>
                  </a:txBody>
                  <a:tcPr/>
                </a:tc>
                <a:tc>
                  <a:txBody>
                    <a:bodyPr/>
                    <a:lstStyle/>
                    <a:p>
                      <a:r>
                        <a:rPr lang="en-US" dirty="0"/>
                        <a:t>N/A</a:t>
                      </a:r>
                    </a:p>
                  </a:txBody>
                  <a:tcPr/>
                </a:tc>
                <a:extLst>
                  <a:ext uri="{0D108BD9-81ED-4DB2-BD59-A6C34878D82A}">
                    <a16:rowId xmlns:a16="http://schemas.microsoft.com/office/drawing/2014/main" val="1024035668"/>
                  </a:ext>
                </a:extLst>
              </a:tr>
              <a:tr h="370840">
                <a:tc>
                  <a:txBody>
                    <a:bodyPr/>
                    <a:lstStyle/>
                    <a:p>
                      <a:r>
                        <a:rPr lang="en-US" dirty="0"/>
                        <a:t>Federal and B-State Waiver</a:t>
                      </a:r>
                    </a:p>
                  </a:txBody>
                  <a:tcPr/>
                </a:tc>
                <a:tc>
                  <a:txBody>
                    <a:bodyPr/>
                    <a:lstStyle/>
                    <a:p>
                      <a:r>
                        <a:rPr lang="en-US" dirty="0"/>
                        <a:t>$500.00</a:t>
                      </a:r>
                    </a:p>
                  </a:txBody>
                  <a:tcPr/>
                </a:tc>
                <a:tc>
                  <a:txBody>
                    <a:bodyPr/>
                    <a:lstStyle/>
                    <a:p>
                      <a:r>
                        <a:rPr lang="en-US" dirty="0"/>
                        <a:t>N/A</a:t>
                      </a:r>
                    </a:p>
                  </a:txBody>
                  <a:tcPr/>
                </a:tc>
                <a:extLst>
                  <a:ext uri="{0D108BD9-81ED-4DB2-BD59-A6C34878D82A}">
                    <a16:rowId xmlns:a16="http://schemas.microsoft.com/office/drawing/2014/main" val="2240136301"/>
                  </a:ext>
                </a:extLst>
              </a:tr>
              <a:tr h="370840">
                <a:tc>
                  <a:txBody>
                    <a:bodyPr/>
                    <a:lstStyle/>
                    <a:p>
                      <a:r>
                        <a:rPr lang="en-US" dirty="0"/>
                        <a:t>Late application fee (assessed only if application submitted after license expired) </a:t>
                      </a:r>
                    </a:p>
                  </a:txBody>
                  <a:tcPr/>
                </a:tc>
                <a:tc>
                  <a:txBody>
                    <a:bodyPr/>
                    <a:lstStyle/>
                    <a:p>
                      <a:r>
                        <a:rPr lang="en-US" dirty="0"/>
                        <a:t>$100.00</a:t>
                      </a:r>
                    </a:p>
                  </a:txBody>
                  <a:tcPr/>
                </a:tc>
                <a:tc>
                  <a:txBody>
                    <a:bodyPr/>
                    <a:lstStyle/>
                    <a:p>
                      <a:r>
                        <a:rPr lang="en-US" dirty="0"/>
                        <a:t>$100.00</a:t>
                      </a:r>
                    </a:p>
                  </a:txBody>
                  <a:tcPr/>
                </a:tc>
                <a:extLst>
                  <a:ext uri="{0D108BD9-81ED-4DB2-BD59-A6C34878D82A}">
                    <a16:rowId xmlns:a16="http://schemas.microsoft.com/office/drawing/2014/main" val="91906339"/>
                  </a:ext>
                </a:extLst>
              </a:tr>
            </a:tbl>
          </a:graphicData>
        </a:graphic>
      </p:graphicFrame>
      <p:sp>
        <p:nvSpPr>
          <p:cNvPr id="10" name="Rectangle 9">
            <a:extLst>
              <a:ext uri="{FF2B5EF4-FFF2-40B4-BE49-F238E27FC236}">
                <a16:creationId xmlns:a16="http://schemas.microsoft.com/office/drawing/2014/main" id="{4B37CF4E-2E21-4DFA-8D00-F8847B2554A9}"/>
              </a:ext>
            </a:extLst>
          </p:cNvPr>
          <p:cNvSpPr/>
          <p:nvPr/>
        </p:nvSpPr>
        <p:spPr>
          <a:xfrm>
            <a:off x="4087067" y="523672"/>
            <a:ext cx="7089228" cy="1200329"/>
          </a:xfrm>
          <a:prstGeom prst="rect">
            <a:avLst/>
          </a:prstGeom>
        </p:spPr>
        <p:txBody>
          <a:bodyPr wrap="square">
            <a:spAutoFit/>
          </a:bodyPr>
          <a:lstStyle/>
          <a:p>
            <a:r>
              <a:rPr lang="en-US" b="1" dirty="0">
                <a:solidFill>
                  <a:schemeClr val="bg2">
                    <a:lumMod val="20000"/>
                    <a:lumOff val="80000"/>
                  </a:schemeClr>
                </a:solidFill>
              </a:rPr>
              <a:t>The PTC may set fees for initial license application and licenses for those </a:t>
            </a:r>
            <a:r>
              <a:rPr lang="en-US" b="1" u="sng" dirty="0">
                <a:solidFill>
                  <a:schemeClr val="bg2">
                    <a:lumMod val="20000"/>
                    <a:lumOff val="80000"/>
                  </a:schemeClr>
                </a:solidFill>
              </a:rPr>
              <a:t>not</a:t>
            </a:r>
            <a:r>
              <a:rPr lang="en-US" b="1" dirty="0">
                <a:solidFill>
                  <a:schemeClr val="bg2">
                    <a:lumMod val="20000"/>
                    <a:lumOff val="80000"/>
                  </a:schemeClr>
                </a:solidFill>
              </a:rPr>
              <a:t> employed as full- time LEOs on 1/01/2024 </a:t>
            </a:r>
            <a:r>
              <a:rPr lang="en-US" b="1" u="sng" dirty="0">
                <a:solidFill>
                  <a:schemeClr val="tx2"/>
                </a:solidFill>
              </a:rPr>
              <a:t>However, PTC cannot charge an initial application fee and initial license issuance fee for those employed as full-time LEOs on the effective date of this act</a:t>
            </a:r>
            <a:r>
              <a:rPr lang="en-US" dirty="0">
                <a:solidFill>
                  <a:schemeClr val="tx2"/>
                </a:solidFill>
              </a:rPr>
              <a:t>. </a:t>
            </a:r>
          </a:p>
        </p:txBody>
      </p:sp>
      <p:sp>
        <p:nvSpPr>
          <p:cNvPr id="11" name="Rectangle 10">
            <a:extLst>
              <a:ext uri="{FF2B5EF4-FFF2-40B4-BE49-F238E27FC236}">
                <a16:creationId xmlns:a16="http://schemas.microsoft.com/office/drawing/2014/main" id="{E87511A7-1BCB-4302-863A-65EEA65B5778}"/>
              </a:ext>
            </a:extLst>
          </p:cNvPr>
          <p:cNvSpPr/>
          <p:nvPr/>
        </p:nvSpPr>
        <p:spPr>
          <a:xfrm>
            <a:off x="4087067" y="1784569"/>
            <a:ext cx="6901499" cy="1200329"/>
          </a:xfrm>
          <a:prstGeom prst="rect">
            <a:avLst/>
          </a:prstGeom>
        </p:spPr>
        <p:txBody>
          <a:bodyPr wrap="square">
            <a:spAutoFit/>
          </a:bodyPr>
          <a:lstStyle/>
          <a:p>
            <a:r>
              <a:rPr lang="en-US" dirty="0">
                <a:solidFill>
                  <a:schemeClr val="tx2"/>
                </a:solidFill>
              </a:rPr>
              <a:t>Applicant or Applicant’s </a:t>
            </a:r>
            <a:r>
              <a:rPr lang="en-US" b="1" u="sng" dirty="0">
                <a:solidFill>
                  <a:schemeClr val="tx2"/>
                </a:solidFill>
              </a:rPr>
              <a:t>LEO Unit may </a:t>
            </a:r>
            <a:r>
              <a:rPr lang="en-US" dirty="0">
                <a:solidFill>
                  <a:schemeClr val="tx2"/>
                </a:solidFill>
              </a:rPr>
              <a:t>pay fees</a:t>
            </a:r>
          </a:p>
          <a:p>
            <a:r>
              <a:rPr lang="en-US" b="1" u="sng" dirty="0">
                <a:solidFill>
                  <a:schemeClr val="tx2"/>
                </a:solidFill>
              </a:rPr>
              <a:t>Any other governmental entity </a:t>
            </a:r>
            <a:r>
              <a:rPr lang="en-US" dirty="0">
                <a:solidFill>
                  <a:schemeClr val="tx2"/>
                </a:solidFill>
              </a:rPr>
              <a:t>may pay the fees</a:t>
            </a:r>
          </a:p>
          <a:p>
            <a:r>
              <a:rPr lang="en-US" b="1" u="sng" dirty="0">
                <a:solidFill>
                  <a:schemeClr val="tx2"/>
                </a:solidFill>
              </a:rPr>
              <a:t>Funds made available by the State </a:t>
            </a:r>
            <a:r>
              <a:rPr lang="en-US" dirty="0">
                <a:solidFill>
                  <a:schemeClr val="tx2"/>
                </a:solidFill>
              </a:rPr>
              <a:t>for purposes of paying these fees may be used.  </a:t>
            </a:r>
          </a:p>
        </p:txBody>
      </p:sp>
    </p:spTree>
    <p:extLst>
      <p:ext uri="{BB962C8B-B14F-4D97-AF65-F5344CB8AC3E}">
        <p14:creationId xmlns:p14="http://schemas.microsoft.com/office/powerpoint/2010/main" val="262595791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6385C-91C8-4E5A-BE41-B4CE21C7EF83}"/>
              </a:ext>
            </a:extLst>
          </p:cNvPr>
          <p:cNvSpPr>
            <a:spLocks noGrp="1"/>
          </p:cNvSpPr>
          <p:nvPr>
            <p:ph type="title"/>
          </p:nvPr>
        </p:nvSpPr>
        <p:spPr/>
        <p:txBody>
          <a:bodyPr/>
          <a:lstStyle/>
          <a:p>
            <a:pPr algn="ctr"/>
            <a:r>
              <a:rPr lang="en-US" b="1" dirty="0"/>
              <a:t>CONTACT</a:t>
            </a:r>
          </a:p>
        </p:txBody>
      </p:sp>
      <p:sp>
        <p:nvSpPr>
          <p:cNvPr id="3" name="Content Placeholder 2">
            <a:extLst>
              <a:ext uri="{FF2B5EF4-FFF2-40B4-BE49-F238E27FC236}">
                <a16:creationId xmlns:a16="http://schemas.microsoft.com/office/drawing/2014/main" id="{79CB7941-DE4E-4FD7-8002-B99583414382}"/>
              </a:ext>
            </a:extLst>
          </p:cNvPr>
          <p:cNvSpPr>
            <a:spLocks noGrp="1"/>
          </p:cNvSpPr>
          <p:nvPr>
            <p:ph idx="1"/>
          </p:nvPr>
        </p:nvSpPr>
        <p:spPr>
          <a:xfrm>
            <a:off x="3918856" y="0"/>
            <a:ext cx="7587344" cy="6858000"/>
          </a:xfrm>
        </p:spPr>
        <p:txBody>
          <a:bodyPr>
            <a:normAutofit fontScale="32500" lnSpcReduction="20000"/>
          </a:bodyPr>
          <a:lstStyle/>
          <a:p>
            <a:pPr algn="ctr"/>
            <a:r>
              <a:rPr lang="en-US" b="1" u="sng" dirty="0"/>
              <a:t> </a:t>
            </a:r>
          </a:p>
          <a:p>
            <a:pPr algn="ctr"/>
            <a:endParaRPr lang="en-US" b="1" u="sng" dirty="0"/>
          </a:p>
          <a:p>
            <a:pPr algn="ctr"/>
            <a:r>
              <a:rPr lang="en-US" sz="4300" b="1" u="sng" dirty="0"/>
              <a:t>John Cunningham</a:t>
            </a:r>
          </a:p>
          <a:p>
            <a:pPr marL="0" indent="0" algn="ctr">
              <a:buNone/>
            </a:pPr>
            <a:r>
              <a:rPr lang="en-US" sz="4300" b="1" u="sng" dirty="0"/>
              <a:t>  Administrator</a:t>
            </a:r>
          </a:p>
          <a:p>
            <a:pPr marL="0" indent="0" algn="ctr">
              <a:buNone/>
            </a:pPr>
            <a:r>
              <a:rPr lang="en-US" sz="4300" b="1" dirty="0"/>
              <a:t> </a:t>
            </a:r>
            <a:r>
              <a:rPr lang="en-US" sz="4300" b="1" u="sng" dirty="0"/>
              <a:t>NJ POLICE TRAINING COMMISSION</a:t>
            </a:r>
          </a:p>
          <a:p>
            <a:pPr marL="0" indent="0" algn="ctr">
              <a:buNone/>
            </a:pPr>
            <a:r>
              <a:rPr lang="en-US" sz="4300" b="1" dirty="0"/>
              <a:t> </a:t>
            </a:r>
            <a:r>
              <a:rPr lang="en-US" sz="4300" b="1" u="sng" dirty="0"/>
              <a:t>(E): CunninghamJ@njdcj.org</a:t>
            </a:r>
          </a:p>
          <a:p>
            <a:pPr marL="0" indent="0" algn="ctr">
              <a:buNone/>
            </a:pPr>
            <a:r>
              <a:rPr lang="en-US" sz="4300" b="1" dirty="0"/>
              <a:t> </a:t>
            </a:r>
            <a:r>
              <a:rPr lang="en-US" sz="4300" b="1" u="sng" dirty="0"/>
              <a:t>(P): 609-376-2410</a:t>
            </a:r>
            <a:endParaRPr lang="en-US" sz="4300" dirty="0"/>
          </a:p>
          <a:p>
            <a:pPr algn="ctr"/>
            <a:endParaRPr lang="en-US" sz="4300" b="1" u="sng" dirty="0"/>
          </a:p>
          <a:p>
            <a:pPr algn="ctr"/>
            <a:r>
              <a:rPr lang="en-US" sz="4300" b="1" u="sng" dirty="0"/>
              <a:t>Deputy Attorney General  Stephen Wenger</a:t>
            </a:r>
          </a:p>
          <a:p>
            <a:pPr marL="0" indent="0" algn="ctr">
              <a:buNone/>
            </a:pPr>
            <a:r>
              <a:rPr lang="en-US" sz="4300" dirty="0"/>
              <a:t>     Chief, Office of Police Policy</a:t>
            </a:r>
          </a:p>
          <a:p>
            <a:pPr marL="0" indent="0" algn="ctr">
              <a:buNone/>
            </a:pPr>
            <a:r>
              <a:rPr lang="en-US" sz="4300" dirty="0"/>
              <a:t>Office of Public Integrity and Accountability</a:t>
            </a:r>
          </a:p>
          <a:p>
            <a:pPr marL="0" indent="0" algn="ctr">
              <a:buNone/>
            </a:pPr>
            <a:r>
              <a:rPr lang="en-US" sz="4300" dirty="0">
                <a:solidFill>
                  <a:schemeClr val="tx2"/>
                </a:solidFill>
                <a:hlinkClick r:id="rId2">
                  <a:extLst>
                    <a:ext uri="{A12FA001-AC4F-418D-AE19-62706E023703}">
                      <ahyp:hlinkClr xmlns:ahyp="http://schemas.microsoft.com/office/drawing/2018/hyperlinkcolor" val="tx"/>
                    </a:ext>
                  </a:extLst>
                </a:hlinkClick>
              </a:rPr>
              <a:t>(E)</a:t>
            </a:r>
            <a:r>
              <a:rPr lang="en-US" sz="4300" dirty="0">
                <a:solidFill>
                  <a:schemeClr val="tx2"/>
                </a:solidFill>
              </a:rPr>
              <a:t>:</a:t>
            </a:r>
            <a:r>
              <a:rPr lang="en-US" sz="4300" dirty="0">
                <a:solidFill>
                  <a:schemeClr val="tx2"/>
                </a:solidFill>
                <a:hlinkClick r:id="rId2">
                  <a:extLst>
                    <a:ext uri="{A12FA001-AC4F-418D-AE19-62706E023703}">
                      <ahyp:hlinkClr xmlns:ahyp="http://schemas.microsoft.com/office/drawing/2018/hyperlinkcolor" val="tx"/>
                    </a:ext>
                  </a:extLst>
                </a:hlinkClick>
              </a:rPr>
              <a:t>WengerS@njdcj.org</a:t>
            </a:r>
            <a:r>
              <a:rPr lang="en-US" sz="4300" dirty="0">
                <a:solidFill>
                  <a:schemeClr val="tx2"/>
                </a:solidFill>
              </a:rPr>
              <a:t> </a:t>
            </a:r>
          </a:p>
          <a:p>
            <a:pPr marL="0" indent="0" algn="ctr">
              <a:buNone/>
            </a:pPr>
            <a:r>
              <a:rPr lang="en-US" sz="4300" dirty="0"/>
              <a:t>(P): 609-376-3365   </a:t>
            </a:r>
          </a:p>
          <a:p>
            <a:pPr marL="0" indent="0" algn="ctr">
              <a:buNone/>
            </a:pPr>
            <a:endParaRPr lang="en-US" sz="4300" dirty="0"/>
          </a:p>
          <a:p>
            <a:pPr algn="ctr"/>
            <a:r>
              <a:rPr lang="en-US" sz="4300" dirty="0"/>
              <a:t> </a:t>
            </a:r>
            <a:r>
              <a:rPr lang="en-US" sz="4300" b="1" u="sng" dirty="0"/>
              <a:t>Deputy Attorney General Alessandra Baldini</a:t>
            </a:r>
          </a:p>
          <a:p>
            <a:pPr marL="0" indent="0" algn="ctr">
              <a:buNone/>
            </a:pPr>
            <a:r>
              <a:rPr lang="en-US" sz="4300" dirty="0"/>
              <a:t>     Office of Public Integrity and Accountability</a:t>
            </a:r>
          </a:p>
          <a:p>
            <a:pPr marL="0" indent="0" algn="ctr">
              <a:buNone/>
            </a:pPr>
            <a:r>
              <a:rPr lang="en-US" sz="4300" dirty="0"/>
              <a:t>(E): </a:t>
            </a:r>
            <a:r>
              <a:rPr lang="en-US" sz="4300" dirty="0">
                <a:solidFill>
                  <a:schemeClr val="tx2"/>
                </a:solidFill>
                <a:hlinkClick r:id="rId3">
                  <a:extLst>
                    <a:ext uri="{A12FA001-AC4F-418D-AE19-62706E023703}">
                      <ahyp:hlinkClr xmlns:ahyp="http://schemas.microsoft.com/office/drawing/2018/hyperlinkcolor" val="tx"/>
                    </a:ext>
                  </a:extLst>
                </a:hlinkClick>
              </a:rPr>
              <a:t>baldinia@njdcj.org</a:t>
            </a:r>
            <a:endParaRPr lang="en-US" sz="4300" dirty="0">
              <a:solidFill>
                <a:schemeClr val="tx2"/>
              </a:solidFill>
            </a:endParaRPr>
          </a:p>
          <a:p>
            <a:pPr marL="0" indent="0" algn="ctr">
              <a:buNone/>
            </a:pPr>
            <a:r>
              <a:rPr lang="en-US" sz="4300" dirty="0"/>
              <a:t>(P):609-376-2800</a:t>
            </a:r>
          </a:p>
          <a:p>
            <a:pPr algn="ctr"/>
            <a:endParaRPr lang="en-US" sz="4300" dirty="0"/>
          </a:p>
          <a:p>
            <a:pPr algn="ctr"/>
            <a:r>
              <a:rPr lang="en-US" sz="4300" dirty="0"/>
              <a:t> </a:t>
            </a:r>
            <a:r>
              <a:rPr lang="en-US" sz="4300" b="1" u="sng" dirty="0"/>
              <a:t>Deputy Attorney General Ed Simonson</a:t>
            </a:r>
          </a:p>
          <a:p>
            <a:pPr marL="0" indent="0" algn="ctr">
              <a:buNone/>
            </a:pPr>
            <a:r>
              <a:rPr lang="en-US" sz="4300" b="1" u="sng" dirty="0"/>
              <a:t> </a:t>
            </a:r>
            <a:r>
              <a:rPr lang="en-US" sz="4300" dirty="0"/>
              <a:t>Office of Public Integrity and Accountability</a:t>
            </a:r>
          </a:p>
          <a:p>
            <a:pPr marL="0" indent="0" algn="ctr">
              <a:buNone/>
            </a:pPr>
            <a:r>
              <a:rPr lang="en-US" sz="4300" dirty="0"/>
              <a:t>(E):</a:t>
            </a:r>
            <a:r>
              <a:rPr lang="en-US" sz="4300" u="sng" dirty="0"/>
              <a:t>Simonsone@njdcj.org</a:t>
            </a:r>
          </a:p>
          <a:p>
            <a:pPr marL="0" indent="0" algn="ctr">
              <a:buNone/>
            </a:pPr>
            <a:r>
              <a:rPr lang="en-US" sz="4300" dirty="0"/>
              <a:t>(P): 609-931-5165</a:t>
            </a:r>
          </a:p>
          <a:p>
            <a:endParaRPr lang="en-US" dirty="0"/>
          </a:p>
          <a:p>
            <a:pPr lvl="1"/>
            <a:endParaRPr lang="en-US" dirty="0"/>
          </a:p>
        </p:txBody>
      </p:sp>
      <p:sp>
        <p:nvSpPr>
          <p:cNvPr id="4" name="Slide Number Placeholder 3">
            <a:extLst>
              <a:ext uri="{FF2B5EF4-FFF2-40B4-BE49-F238E27FC236}">
                <a16:creationId xmlns:a16="http://schemas.microsoft.com/office/drawing/2014/main" id="{09643ED3-2F11-4E5B-9216-ADB6CD29C12C}"/>
              </a:ext>
            </a:extLst>
          </p:cNvPr>
          <p:cNvSpPr>
            <a:spLocks noGrp="1"/>
          </p:cNvSpPr>
          <p:nvPr>
            <p:ph type="sldNum" sz="quarter" idx="12"/>
          </p:nvPr>
        </p:nvSpPr>
        <p:spPr/>
        <p:txBody>
          <a:bodyPr/>
          <a:lstStyle/>
          <a:p>
            <a:fld id="{4FAB73BC-B049-4115-A692-8D63A059BFB8}" type="slidenum">
              <a:rPr lang="en-US" smtClean="0"/>
              <a:pPr/>
              <a:t>76</a:t>
            </a:fld>
            <a:endParaRPr lang="en-US" dirty="0"/>
          </a:p>
        </p:txBody>
      </p:sp>
    </p:spTree>
    <p:extLst>
      <p:ext uri="{BB962C8B-B14F-4D97-AF65-F5344CB8AC3E}">
        <p14:creationId xmlns:p14="http://schemas.microsoft.com/office/powerpoint/2010/main" val="2160592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p:txBody>
          <a:bodyPr/>
          <a:lstStyle/>
          <a:p>
            <a:endParaRPr lang="en-US" b="1" dirty="0"/>
          </a:p>
          <a:p>
            <a:pPr marL="0" indent="0" algn="ctr">
              <a:buNone/>
            </a:pPr>
            <a:r>
              <a:rPr lang="en-US" sz="3600" b="1" u="sng" dirty="0"/>
              <a:t>SECTION II: </a:t>
            </a:r>
          </a:p>
          <a:p>
            <a:pPr marL="0" indent="0" algn="ctr">
              <a:buNone/>
            </a:pPr>
            <a:endParaRPr lang="en-US" sz="3600" b="1" u="sng" dirty="0"/>
          </a:p>
          <a:p>
            <a:pPr marL="0" indent="0" algn="ctr">
              <a:buNone/>
            </a:pPr>
            <a:r>
              <a:rPr lang="en-US" sz="2400" b="1" dirty="0"/>
              <a:t>LICENSE REQUIREMENTS</a:t>
            </a:r>
          </a:p>
          <a:p>
            <a:pPr marL="0" indent="0">
              <a:buNone/>
            </a:pPr>
            <a:endParaRPr lang="en-US" b="1" dirty="0"/>
          </a:p>
        </p:txBody>
      </p:sp>
      <p:sp>
        <p:nvSpPr>
          <p:cNvPr id="4" name="Slide Number Placeholder 3">
            <a:extLst>
              <a:ext uri="{FF2B5EF4-FFF2-40B4-BE49-F238E27FC236}">
                <a16:creationId xmlns:a16="http://schemas.microsoft.com/office/drawing/2014/main" id="{26EEA796-F147-4FF0-81C5-2D5C521F2AC2}"/>
              </a:ext>
            </a:extLst>
          </p:cNvPr>
          <p:cNvSpPr>
            <a:spLocks noGrp="1"/>
          </p:cNvSpPr>
          <p:nvPr>
            <p:ph type="sldNum" sz="quarter" idx="12"/>
          </p:nvPr>
        </p:nvSpPr>
        <p:spPr/>
        <p:txBody>
          <a:bodyPr/>
          <a:lstStyle/>
          <a:p>
            <a:fld id="{4FAB73BC-B049-4115-A692-8D63A059BFB8}" type="slidenum">
              <a:rPr lang="en-US" smtClean="0"/>
              <a:pPr/>
              <a:t>8</a:t>
            </a:fld>
            <a:endParaRPr lang="en-US" dirty="0"/>
          </a:p>
        </p:txBody>
      </p:sp>
      <p:pic>
        <p:nvPicPr>
          <p:cNvPr id="5" name="Picture 4">
            <a:extLst>
              <a:ext uri="{FF2B5EF4-FFF2-40B4-BE49-F238E27FC236}">
                <a16:creationId xmlns:a16="http://schemas.microsoft.com/office/drawing/2014/main" id="{03A7A64F-EA49-41F8-8C8C-2A8160D47D5A}"/>
              </a:ext>
            </a:extLst>
          </p:cNvPr>
          <p:cNvPicPr>
            <a:picLocks noChangeAspect="1"/>
          </p:cNvPicPr>
          <p:nvPr/>
        </p:nvPicPr>
        <p:blipFill>
          <a:blip r:embed="rId2"/>
          <a:stretch>
            <a:fillRect/>
          </a:stretch>
        </p:blipFill>
        <p:spPr>
          <a:xfrm>
            <a:off x="-281591" y="1788963"/>
            <a:ext cx="3816426" cy="3270930"/>
          </a:xfrm>
          <a:prstGeom prst="rect">
            <a:avLst/>
          </a:prstGeom>
        </p:spPr>
      </p:pic>
    </p:spTree>
    <p:extLst>
      <p:ext uri="{BB962C8B-B14F-4D97-AF65-F5344CB8AC3E}">
        <p14:creationId xmlns:p14="http://schemas.microsoft.com/office/powerpoint/2010/main" val="2871728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259B-0594-4429-98B5-BF227180A0B4}"/>
              </a:ext>
            </a:extLst>
          </p:cNvPr>
          <p:cNvSpPr>
            <a:spLocks noGrp="1"/>
          </p:cNvSpPr>
          <p:nvPr>
            <p:ph type="title"/>
          </p:nvPr>
        </p:nvSpPr>
        <p:spPr/>
        <p:txBody>
          <a:bodyPr>
            <a:normAutofit fontScale="90000"/>
          </a:bodyPr>
          <a:lstStyle/>
          <a:p>
            <a:br>
              <a:rPr lang="en-US" u="sng" dirty="0"/>
            </a:br>
            <a:br>
              <a:rPr lang="en-US" u="sng" dirty="0"/>
            </a:br>
            <a:r>
              <a:rPr lang="en-US" sz="2700" b="1" u="sng" dirty="0"/>
              <a:t>Who Notifies PTC of a New Appointments?</a:t>
            </a:r>
            <a:br>
              <a:rPr lang="en-US" sz="2700" b="1" u="sng" dirty="0"/>
            </a:br>
            <a:br>
              <a:rPr lang="en-US" sz="2700" u="sng" dirty="0"/>
            </a:br>
            <a:br>
              <a:rPr lang="en-US" sz="2700" u="sng" dirty="0"/>
            </a:br>
            <a:r>
              <a:rPr lang="en-US" sz="2700" u="sng" dirty="0"/>
              <a:t>N.J.S.A. </a:t>
            </a:r>
            <a:br>
              <a:rPr lang="en-US" sz="2700" dirty="0"/>
            </a:br>
            <a:r>
              <a:rPr lang="en-US" sz="2700" dirty="0"/>
              <a:t>52: 17B-77.16(a)</a:t>
            </a:r>
            <a:br>
              <a:rPr lang="en-US" sz="2700" dirty="0"/>
            </a:br>
            <a:br>
              <a:rPr lang="en-US" sz="2700" dirty="0"/>
            </a:br>
            <a:r>
              <a:rPr lang="en-US" sz="2700" u="sng" dirty="0"/>
              <a:t>N.J.S.A. </a:t>
            </a:r>
            <a:br>
              <a:rPr lang="en-US" sz="2700" dirty="0"/>
            </a:br>
            <a:r>
              <a:rPr lang="en-US" sz="2700" dirty="0"/>
              <a:t>52: 17B-71c </a:t>
            </a:r>
            <a:br>
              <a:rPr lang="en-US" sz="2700" dirty="0"/>
            </a:br>
            <a:br>
              <a:rPr lang="en-US" sz="2700" dirty="0"/>
            </a:br>
            <a:r>
              <a:rPr lang="en-US" sz="2700" u="sng" dirty="0"/>
              <a:t>N.J.A.C. </a:t>
            </a:r>
            <a:r>
              <a:rPr lang="en-US" sz="2700" dirty="0"/>
              <a:t>13: 1-11.2</a:t>
            </a:r>
            <a:br>
              <a:rPr lang="en-US" sz="2700" dirty="0"/>
            </a:br>
            <a:br>
              <a:rPr lang="en-US" sz="2700" dirty="0"/>
            </a:br>
            <a:r>
              <a:rPr lang="en-US" sz="2700" u="sng" dirty="0"/>
              <a:t>N.J.A.C. </a:t>
            </a:r>
            <a:r>
              <a:rPr lang="en-US" sz="2700" dirty="0"/>
              <a:t>13: 1-11.3 </a:t>
            </a:r>
            <a:br>
              <a:rPr lang="en-US" dirty="0"/>
            </a:br>
            <a:br>
              <a:rPr lang="en-US" dirty="0"/>
            </a:br>
            <a:endParaRPr lang="en-US" dirty="0"/>
          </a:p>
        </p:txBody>
      </p:sp>
      <p:sp>
        <p:nvSpPr>
          <p:cNvPr id="3" name="Content Placeholder 2">
            <a:extLst>
              <a:ext uri="{FF2B5EF4-FFF2-40B4-BE49-F238E27FC236}">
                <a16:creationId xmlns:a16="http://schemas.microsoft.com/office/drawing/2014/main" id="{6CA30017-DCE3-4FB9-837E-EAFD5D72C123}"/>
              </a:ext>
            </a:extLst>
          </p:cNvPr>
          <p:cNvSpPr>
            <a:spLocks noGrp="1"/>
          </p:cNvSpPr>
          <p:nvPr>
            <p:ph idx="1"/>
          </p:nvPr>
        </p:nvSpPr>
        <p:spPr/>
        <p:txBody>
          <a:bodyPr>
            <a:normAutofit fontScale="92500" lnSpcReduction="10000"/>
          </a:bodyPr>
          <a:lstStyle/>
          <a:p>
            <a:pPr marL="0" indent="0">
              <a:buNone/>
            </a:pPr>
            <a:endParaRPr lang="en-US" sz="2400" b="1" u="sng" dirty="0"/>
          </a:p>
          <a:p>
            <a:r>
              <a:rPr lang="en-US" b="1" dirty="0"/>
              <a:t> The Appointing Authority makes the LEO appointment;</a:t>
            </a:r>
          </a:p>
          <a:p>
            <a:pPr marL="0" indent="0">
              <a:buNone/>
            </a:pPr>
            <a:endParaRPr lang="en-US" b="1" dirty="0"/>
          </a:p>
          <a:p>
            <a:r>
              <a:rPr lang="en-US" b="1" dirty="0"/>
              <a:t>The </a:t>
            </a:r>
            <a:r>
              <a:rPr lang="en-US" sz="2400" b="1" u="sng" dirty="0">
                <a:solidFill>
                  <a:schemeClr val="tx2"/>
                </a:solidFill>
              </a:rPr>
              <a:t>Chief Law Enforcement Executive </a:t>
            </a:r>
            <a:r>
              <a:rPr lang="en-US" b="1" dirty="0"/>
              <a:t>of an employing Law Enforcement Unit </a:t>
            </a:r>
            <a:r>
              <a:rPr lang="en-US" sz="2400" b="1" u="sng" dirty="0">
                <a:solidFill>
                  <a:schemeClr val="tx2"/>
                </a:solidFill>
              </a:rPr>
              <a:t>shall notify the PTC in writing of a LEO’s appointment </a:t>
            </a:r>
            <a:r>
              <a:rPr lang="en-US" b="1" dirty="0"/>
              <a:t>to or employment with the LEO Unit.  </a:t>
            </a:r>
          </a:p>
          <a:p>
            <a:pPr lvl="2"/>
            <a:r>
              <a:rPr lang="en-US" b="1" dirty="0"/>
              <a:t>NONA form will be absorbed into ACADIS</a:t>
            </a:r>
          </a:p>
          <a:p>
            <a:endParaRPr lang="en-US" b="1" dirty="0"/>
          </a:p>
          <a:p>
            <a:pPr lvl="1"/>
            <a:r>
              <a:rPr lang="en-US" b="1" i="1" dirty="0"/>
              <a:t>The LEO Unit is responsible for collecting, verifying, and maintaining all required licensing documentation</a:t>
            </a:r>
          </a:p>
          <a:p>
            <a:pPr lvl="1"/>
            <a:r>
              <a:rPr lang="en-US" b="1" i="1" u="sng" dirty="0"/>
              <a:t>Completed application records must be maintained for at least 5 years</a:t>
            </a:r>
          </a:p>
          <a:p>
            <a:pPr lvl="1"/>
            <a:r>
              <a:rPr lang="en-US" b="1" i="1" dirty="0"/>
              <a:t>Ultimately, the Chief LEO Executive’s responsibility</a:t>
            </a:r>
          </a:p>
          <a:p>
            <a:endParaRPr lang="en-US" b="1" dirty="0"/>
          </a:p>
          <a:p>
            <a:r>
              <a:rPr lang="en-US" sz="2400" b="1" u="sng" dirty="0">
                <a:solidFill>
                  <a:schemeClr val="tx2"/>
                </a:solidFill>
              </a:rPr>
              <a:t>Notification shall include the commencement date </a:t>
            </a:r>
            <a:r>
              <a:rPr lang="en-US" b="1" dirty="0"/>
              <a:t>of such appointment or employment.</a:t>
            </a:r>
          </a:p>
          <a:p>
            <a:pPr marL="0" indent="0">
              <a:buNone/>
            </a:pPr>
            <a:endParaRPr lang="en-US" b="1" dirty="0"/>
          </a:p>
        </p:txBody>
      </p:sp>
      <p:sp>
        <p:nvSpPr>
          <p:cNvPr id="4" name="Slide Number Placeholder 3">
            <a:extLst>
              <a:ext uri="{FF2B5EF4-FFF2-40B4-BE49-F238E27FC236}">
                <a16:creationId xmlns:a16="http://schemas.microsoft.com/office/drawing/2014/main" id="{1D099E97-9CF1-46EB-83FA-18AB66F855B5}"/>
              </a:ext>
            </a:extLst>
          </p:cNvPr>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2860848905"/>
      </p:ext>
    </p:extLst>
  </p:cSld>
  <p:clrMapOvr>
    <a:masterClrMapping/>
  </p:clrMapOvr>
</p:sld>
</file>

<file path=ppt/theme/theme1.xml><?xml version="1.0" encoding="utf-8"?>
<a:theme xmlns:a="http://schemas.openxmlformats.org/drawingml/2006/main" name="Fra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9935E573-C197-41A8-BCA1-5D5F62C560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923ee57c-0ab5-46b2-a1bd-2ee0c4a2892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79CEA0F04BD1E47B4E32FC68E679ABD" ma:contentTypeVersion="13" ma:contentTypeDescription="Create a new document." ma:contentTypeScope="" ma:versionID="3ac5c2f30e22c6864bbb87e4360cf480">
  <xsd:schema xmlns:xsd="http://www.w3.org/2001/XMLSchema" xmlns:xs="http://www.w3.org/2001/XMLSchema" xmlns:p="http://schemas.microsoft.com/office/2006/metadata/properties" xmlns:ns3="923ee57c-0ab5-46b2-a1bd-2ee0c4a28928" xmlns:ns4="3075f103-cc4e-4bfd-9965-88fd91088dd5" targetNamespace="http://schemas.microsoft.com/office/2006/metadata/properties" ma:root="true" ma:fieldsID="e94b8a1a0d2437296c4863eddfd67078" ns3:_="" ns4:_="">
    <xsd:import namespace="923ee57c-0ab5-46b2-a1bd-2ee0c4a28928"/>
    <xsd:import namespace="3075f103-cc4e-4bfd-9965-88fd91088dd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_activity" minOccurs="0"/>
                <xsd:element ref="ns4:SharedWithUsers" minOccurs="0"/>
                <xsd:element ref="ns4:SharedWithDetails" minOccurs="0"/>
                <xsd:element ref="ns4:SharingHintHash" minOccurs="0"/>
                <xsd:element ref="ns3:MediaLengthInSeconds" minOccurs="0"/>
                <xsd:element ref="ns3:MediaServiceDateTaken"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3ee57c-0ab5-46b2-a1bd-2ee0c4a289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_activity" ma:index="14" nillable="true" ma:displayName="_activity" ma:hidden="true" ma:internalName="_activity">
      <xsd:simpleType>
        <xsd:restriction base="dms:Note"/>
      </xsd:simpleType>
    </xsd:element>
    <xsd:element name="MediaLengthInSeconds" ma:index="18" nillable="true" ma:displayName="MediaLengthInSeconds" ma:hidden="true" ma:internalName="MediaLengthInSeconds" ma:readOnly="true">
      <xsd:simpleType>
        <xsd:restriction base="dms:Unknown"/>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075f103-cc4e-4bfd-9965-88fd91088dd5"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A47598E-B3BD-4489-B0AC-CD19EA62A9E2}">
  <ds:schemaRefs>
    <ds:schemaRef ds:uri="http://schemas.microsoft.com/sharepoint/v3/contenttype/forms"/>
  </ds:schemaRefs>
</ds:datastoreItem>
</file>

<file path=customXml/itemProps2.xml><?xml version="1.0" encoding="utf-8"?>
<ds:datastoreItem xmlns:ds="http://schemas.openxmlformats.org/officeDocument/2006/customXml" ds:itemID="{9C2B8C92-820D-4245-811E-12DC0275732F}">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3075f103-cc4e-4bfd-9965-88fd91088dd5"/>
    <ds:schemaRef ds:uri="http://schemas.microsoft.com/office/2006/documentManagement/types"/>
    <ds:schemaRef ds:uri="923ee57c-0ab5-46b2-a1bd-2ee0c4a28928"/>
    <ds:schemaRef ds:uri="http://www.w3.org/XML/1998/namespace"/>
    <ds:schemaRef ds:uri="http://purl.org/dc/dcmitype/"/>
  </ds:schemaRefs>
</ds:datastoreItem>
</file>

<file path=customXml/itemProps3.xml><?xml version="1.0" encoding="utf-8"?>
<ds:datastoreItem xmlns:ds="http://schemas.openxmlformats.org/officeDocument/2006/customXml" ds:itemID="{B7845597-C7CE-4155-9493-60B779207C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3ee57c-0ab5-46b2-a1bd-2ee0c4a28928"/>
    <ds:schemaRef ds:uri="3075f103-cc4e-4bfd-9965-88fd91088d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TM03457475[[fn=Frame]]</Template>
  <TotalTime>11683</TotalTime>
  <Words>11158</Words>
  <Application>Microsoft Office PowerPoint</Application>
  <PresentationFormat>Widescreen</PresentationFormat>
  <Paragraphs>790</Paragraphs>
  <Slides>76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76</vt:i4>
      </vt:variant>
    </vt:vector>
  </HeadingPairs>
  <TitlesOfParts>
    <vt:vector size="80" baseType="lpstr">
      <vt:lpstr>Calibri</vt:lpstr>
      <vt:lpstr>Corbel</vt:lpstr>
      <vt:lpstr>Wingdings 2</vt:lpstr>
      <vt:lpstr>Frame</vt:lpstr>
      <vt:lpstr>Law Enforcement Licensing </vt:lpstr>
      <vt:lpstr>PowerPoint Presentation</vt:lpstr>
      <vt:lpstr> Why Police Licensure? When does it take effect? Who Does it Effect?     N.J.S.A. 52:17B-67.1  N.J.A.C. 13: 1-10.1  N.J.S.A. 52: 17B-1, et. Seq.   N.J.S.A.  52:17B-66   N.J.A.C. 13:1-2.1 N.J.A.C. 13:1-21.1</vt:lpstr>
      <vt:lpstr>HOW LONG DOES A LICENSE  LAST?    N.J.S.A. 52: 17B-1, et. Seq.   N.J.A.C. 13:1-20.1</vt:lpstr>
      <vt:lpstr>Who Administers Licensing? N.J.S.A. 52:17B-71  N.J.A.C. 13:1-2.5   N.J.A.C. 13:1-2.6 </vt:lpstr>
      <vt:lpstr>N.J.S.A. 52:17B-71   N.J.A.C. 13:1-2.4</vt:lpstr>
      <vt:lpstr>N.J.S.A. 52:17B-70  N.J.S.A. 52:17B-71   N.J.A.C. 13:1-2.2  N.J.A.C. 13:1-2.6</vt:lpstr>
      <vt:lpstr>PowerPoint Presentation</vt:lpstr>
      <vt:lpstr>  Who Notifies PTC of a New Appointments?   N.J.S.A.  52: 17B-77.16(a)  N.J.S.A.  52: 17B-71c   N.J.A.C. 13: 1-11.2  N.J.A.C. 13: 1-11.3   </vt:lpstr>
      <vt:lpstr> Notification must be sent to School Director for New Hire Trainees   N.J.S.A.  52: 17B-77.16a   N.J.S.A.  52: 17B-71c  N.J.A.C. 13:1-8.2 </vt:lpstr>
      <vt:lpstr>   License Requirements:  Screening Applicants   N.J.S.A.  52: 17B-67.1  N.J.S.A.  52: 17B-71b  N.J.S.A.  52: 17B-71c   N.J.S.A.  52: 17B-71d  N.J.A.C. 13: 1-10.2  N.J.A.C. 13: 1-11.2</vt:lpstr>
      <vt:lpstr> License Requirements:  Screening Applicants  N.J.S.A.  52: 17B-71b  N.J.S.A.  52: 17B-71c   N.J.S.A.  52: 17B-71d  N.J.A.C. 13: 1-10.2 N.J.A.C. 13: 1-10.3 N.J.A.C. 13: 1-11.2</vt:lpstr>
      <vt:lpstr>WHAT THE BACKGROUND CHECK MUST INCLUDE:  N.J.S.A.  52: 17B-71c   N.J.S.A.  52: 17B-71d  N.J.A.C. 13: 1-10.3  N.J.A.C. 13: 1-11.2</vt:lpstr>
      <vt:lpstr>   WHAT  THE BACKGROUND CHECK MUST INCLUDE:  N.J.S.A.  52: 17B-71c   N.J.S.A.  52: 17B-71d  N.J.A.C. 13: 1-10.3  N.J.A.C. 13: 1-11.2     </vt:lpstr>
      <vt:lpstr>   WHAT  THE BACKGROUND CHECK MUST INCLUDE:  N.J.S.A.  52: 17B-71c   N.J.S.A.  52: 17B-71d  N.J.A.C. 13: 1-10.3(a)(6)  N.J.A.C. 13: 1-11.2     </vt:lpstr>
      <vt:lpstr>  What are the minimum requirements for the medical exam?    N.J.S.A.  52: 17B-71c   N.J.S.A.  52: 17B-71d  N.J.A.C. 13: 1-10.4  N.J.A.C. 13: 1-11.2</vt:lpstr>
      <vt:lpstr>  What are the minimum requirements for the Drug Test?     N.J.S.A.  52: 17B-71c   N.J.S.A.  52: 17B-71d  N.J.A.C. 13: 1-10.5  N.J.A.C. 13: 1-11.2</vt:lpstr>
      <vt:lpstr>   What are the minimum requirements for the Psychological Exam?  N.J.S.A.  52: 17B-71c   N.J.S.A.  52: 17B-71d  N.J.A.C. 13: 1-10.6  N.J.A.C. 13: 1-11.2</vt:lpstr>
      <vt:lpstr>What are the minimum standards for the physical ability test?  N.J.S.A.  52: 17B-71c   N.J.S.A.  52: 17B-71d  N.J.A.C. 13: 1-10.7  N.J.A.C. 13: 1-11.2</vt:lpstr>
      <vt:lpstr>   What are the minimum standards for the physical ability test?  N.J.S.A.  52: 17B-71c   N.J.S.A.  52: 17B-71d  N.J.A.C. 13: 1-10.7  N.J.A.C. 13: 1-11.2</vt:lpstr>
      <vt:lpstr>  License Requirements:  Screening Applicants  N.J.S.A.  52: 17B-71b  N.J.S.A.  52: 17B-71c   N.J.S.A.  52: 17B-71d  N.J.A.C. 13: 1-10.2  N.J.A.C. 13: 1-11.2  N.J.A.C. 13: 1-11.5  N.J.A.C. 13: 1-12.1</vt:lpstr>
      <vt:lpstr>   License Requirements:  Screening Applicants  N.J.S.A.  52: 17B-71b  N.J.S.A.  52: 17B-71c   N.J.S.A.  52: 17B-71d  N.J.A.C. 13: 1-10.2  N.J.A.C. 13: 1-11.2  N.J.A.C. 13: 1-11.5 N.J.A.C. 13: 1-12.1</vt:lpstr>
      <vt:lpstr>   License Requirements:  Screening Applicants  N.J.S.A.  52: 17B-71b  N.J.S.A.  52: 17B-71c   N.J.S.A.  52: 17B-71d  N.J.A.C. 13: 1-10.2  N.J.A.C. 13: 1-11.2</vt:lpstr>
      <vt:lpstr>   License Requirements:  Screening Applicants  N.J.S.A.  52: 17B-71b  N.J.S.A.  52: 17B-71c   N.J.S.A.  52: 17B-71d  N.J.A.C. 13: 1-10.2  N.J.A.C. 13: 1-11.2</vt:lpstr>
      <vt:lpstr>   License Requirements:  Screening Applicants  N.J.S.A.  52: 17B-71b  N.J.S.A.  52: 17B-71c   N.J.S.A.  52: 17B-71d  N.J.A.C. 13: 1-10.2  N.J.A.C. 13: 1-11.2</vt:lpstr>
      <vt:lpstr>    License Requirements:  Screening Applicants  N.J.S.A.  52: 17B-71b  N.J.S.A.  52: 17B-71c   N.J.S.A.  52: 17B-71d  N.J.A.C. 13: 1-10.2  N.J.A.C. 13: 1-11.2</vt:lpstr>
      <vt:lpstr>  License Requirements:  Screening Applicants  N.J.S.A.  52: 17B-71b  N.J.S.A.  52: 17B-71c   N.J.S.A.  52: 17B-71d  N.J.A.C. 13: 1-10.2  N.J.A.C. 13: 1-11.2   N.J.A.C. 13:1-12.1</vt:lpstr>
      <vt:lpstr>  License Requirements:  Screening Applicants  N.J.S.A.  52: 17B-71b  N.J.S.A.  52: 17B-71c   N.J.S.A.  52: 17B-71d  N.J.A.C. 13: 1-10.2  N.J.A.C. 13: 1-11.2   N.J.A.C. 13:1-12.1</vt:lpstr>
      <vt:lpstr>  License Requirements:  Screening Applicants  N.J.S.A.  52: 17B-71b  N.J.S.A.  52: 17B-71c   N.J.S.A.  52: 17B-71d  N.J.A.C. 13: 1-10.2  N.J.A.C. 13: 1-11.2   N.J.A.C. 13:1-12.1</vt:lpstr>
      <vt:lpstr>    License Requirements:  Screening Applicants  N.J.S.A.  52: 17B-71b  N.J.S.A.  52: 17B-71c   N.J.S.A.  52: 17B-71d  N.J.A.C. 13: 1-10.8  N.J.A.C. 13: 1-11.2</vt:lpstr>
      <vt:lpstr>Documents LEO Unit  must  Collect, Verify, and Maintain   N.J.S.A.  52: 17B-71c   N.J.S.A.  52: 17B-71d   N.J.A.C. 13: 1-10.2  N.J.A.C. 13: 1-11.2</vt:lpstr>
      <vt:lpstr>Documents LEO Unit  must  Collect, Verify, and Maintain    N.J.S.A.  52: 17B-71c   N.J.A.C. 13: 1-11.2</vt:lpstr>
      <vt:lpstr>How is the renewal application submitted?   N.J.S.A.  52: 17B-71c   N.J.S.A.  52: 17B-71d  N.J.A.C. 13: 1-11.3 N.J.A.C. 13: 1-11.5</vt:lpstr>
      <vt:lpstr>   Can a license be renewed administratively?   N.J.S.A.  52: 17B-71c   N.J.S.A.  52: 17B-71d   N.J.A.C. 13: 1-11.5    N.J.A.C. 13: 1-14.1 </vt:lpstr>
      <vt:lpstr>License Renewal Documentation to submit to PTC  N.J.S.A.  52: 17B-71c   N.J.S.A.  52: 17B-71d   N.J.A.C. 13: 1-11.5</vt:lpstr>
      <vt:lpstr>License Renewal Documentation to submit to PTC  N.J.S.A.  52: 17B-71c   N.J.S.A.  52: 17B-71d   N.J.A.C. 13: 1-11.5</vt:lpstr>
      <vt:lpstr>PowerPoint Presentation</vt:lpstr>
      <vt:lpstr>Grounds for License Denial or Adverse Action   N.J.S.A.  52: 17B-67.1  N.J.S.A.  52: 17B-71b    N.J.S.A. 52:17B-71c  N.J.S.A.  52: 17B-71d   N.J.S.A.  52: 17B-71e  N.J.A.C. 13: 1-10.2     N.J.A.C. 13: 1-10.3  </vt:lpstr>
      <vt:lpstr>Grounds for License Denial or Adverse Action  N.J.S.A. 52:17B-71e (a)</vt:lpstr>
      <vt:lpstr>Grounds for License Denial or Adverse Action  N.J.S.A. 52:17B-71(e)</vt:lpstr>
      <vt:lpstr>Grounds for License Denial or Adverse Action  N.J.S.A.  52: 17B-71c   N.J.S.A.  52: 17B-71d   N.J.A.C. 13: 1-11.5  N.J.A.C. 13: 1-12.1</vt:lpstr>
      <vt:lpstr>Grounds for License Denial or Adverse Action  N.J.S.A.  52: 17B-71c   N.J.S.A.  52: 17B-71d   N.J.A.C. 13: 1-11.5  N.J.A.C. 13: 1-12.1</vt:lpstr>
      <vt:lpstr>Grounds for License Denial or Adverse Action  N.J.S.A.  52: 17B-71c   N.J.S.A.  52: 17B-71d   N.J.A.C. 13: 1-11.5  N.J.A.C. 13: 1-12.1</vt:lpstr>
      <vt:lpstr>Grounds for License Denial or Adverse Action  N.J.S.A.  52: 17B-71c   N.J.S.A.  52: 17B-71d   N.J.A.C. 13: 1-11.5  N.J.A.C. 13: 1-12.1</vt:lpstr>
      <vt:lpstr>Grounds for License Denial or Adverse Action  N.J.S.A.  52: 17B-71c   N.J.S.A.  52: 17B-71d   N.J.A.C. 13: 1-11.5   N.J.A.C. 13: 1-12.1 N.J.A.C. 13: 1-10.2  N.J.A.C. 13: 1-11.2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does the Commission do if cause is found to deny, revoke, or suspend a license?   N.J.S.A. 52:17B-71(e)(f) N.J.S.A. 52:17B-71(e)(g) N.J.S.A. 52:17B-71(e)(h)</vt:lpstr>
      <vt:lpstr> Appealing Commission License Decisions  N.J.S.A.  52: 17B-71c   N.J.S.A.  52: 17B-71d    N.J.S.A.  52: 17B-71f  N.J.A.C. 13: 1-11.5    N.J.A.C. 13: 1-16.3</vt:lpstr>
      <vt:lpstr> Reinstatement or Reactivation: N.J.A.C. 13:1-14.2, 14.3 </vt:lpstr>
      <vt:lpstr>    N.J.A.C. 13:1-18.1</vt:lpstr>
      <vt:lpstr>PowerPoint Presentation</vt:lpstr>
      <vt:lpstr>Who notifies the PTC of separation from appointment or employment?  N.J.S.A.  52: 17B-77.16   N.J.S.A.  52: 17B-71c   N.J.A.C. 13: 1-11.6  </vt:lpstr>
      <vt:lpstr> What does the Chief LEO have to notify  PTC of?   N.J.S.A.  52: 17B-77.16   N.J.S.A.  52: 17B-71c   N.J.A.C. 13: 1-11.6  </vt:lpstr>
      <vt:lpstr>When does the Chief LEO have to terminate, suspend, or refuse employment?   N.J.S.A.  52: 17B-77.16a  N.J.A.C. 13: 1-11.8</vt:lpstr>
      <vt:lpstr>What are the reporting and record keeping requirements for currently employed LEOs?   N.J.S.A.  52: 17B-71c    N.J.S.A.  52: 17B-71g  N.J.A.C. 13: 1-11.3</vt:lpstr>
      <vt:lpstr>  What must the Chief LEO notify PTC of?    N.J.S.A.  52: 17B-77.16   N.J.S.A.  52: 17B-71c   N.J.A.C. 13: 1-11.6  </vt:lpstr>
      <vt:lpstr>  What must the Chief LEO notify PTC of?    N.J.S.A.  52: 17B-77.16   N.J.S.A.  52: 17B-71c   N.J.A.C. 13: 1-11.6  </vt:lpstr>
      <vt:lpstr> How does the Chief LEO notify PTC of employment action or separation?    N.J.S.A.  52: 17B-71c   N.J.S.A.  52: 17B-77.16  N.J.A.C. 13: 1-11.6 </vt:lpstr>
      <vt:lpstr> What actions does the Chief LEO have to take when employing licensed LEOs?   N.J.S.A.  52: 17B-77.16  N.J.A.C. 13:1-11.7   </vt:lpstr>
      <vt:lpstr>What actions does the Chief LEO have to take when a LEO leaves one LEO Unit for another?   N.J.S.A.  52: 17B-77.16   </vt:lpstr>
      <vt:lpstr> Notifying Subsequent Employing LEO Units and the Public   N.J.S.A.  52: 17B-77.16a   N.J.A.C. 13: 1-11.7</vt:lpstr>
      <vt:lpstr>PowerPoint Presentation</vt:lpstr>
      <vt:lpstr>WHAT ARE THE LICENSING FEES?     N.J.S.A. 17B-71(h)  N.J.A.C. 13:1-19.1</vt:lpstr>
      <vt:lpstr>CONTACT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 Enforcement Licensing FAQs</dc:title>
  <dc:creator>Magdeline Decamps</dc:creator>
  <cp:lastModifiedBy>Alessandra Baldini</cp:lastModifiedBy>
  <cp:revision>816</cp:revision>
  <cp:lastPrinted>2023-04-19T17:28:08Z</cp:lastPrinted>
  <dcterms:created xsi:type="dcterms:W3CDTF">2022-07-27T12:22:50Z</dcterms:created>
  <dcterms:modified xsi:type="dcterms:W3CDTF">2023-09-15T13:53:51Z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0x010100B79CEA0F04BD1E47B4E32FC68E679ABD</vt:lpwstr>
  </property>
</Properties>
</file>